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rgbClr val="C00000"/>
                </a:solidFill>
              </a:rPr>
              <a:t>La locomotive</a:t>
            </a:r>
            <a:endParaRPr lang="en-US" b="1" i="1" dirty="0">
              <a:solidFill>
                <a:srgbClr val="C000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391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400143"/>
            <a:ext cx="8588881" cy="1283068"/>
          </a:xfrm>
        </p:spPr>
        <p:txBody>
          <a:bodyPr>
            <a:noAutofit/>
          </a:bodyPr>
          <a:lstStyle/>
          <a:p>
            <a:r>
              <a:rPr lang="en-US" sz="6000" b="1" i="1" u="sng" dirty="0" smtClean="0"/>
              <a:t>Quand? Et Comment?</a:t>
            </a:r>
            <a:endParaRPr lang="en-US" sz="6000" b="1" i="1" u="sng" dirty="0"/>
          </a:p>
        </p:txBody>
      </p:sp>
      <p:sp>
        <p:nvSpPr>
          <p:cNvPr id="3" name="Content Placeholder 2"/>
          <p:cNvSpPr>
            <a:spLocks noGrp="1"/>
          </p:cNvSpPr>
          <p:nvPr>
            <p:ph idx="1"/>
          </p:nvPr>
        </p:nvSpPr>
        <p:spPr/>
        <p:txBody>
          <a:bodyPr>
            <a:normAutofit/>
          </a:bodyPr>
          <a:lstStyle/>
          <a:p>
            <a:r>
              <a:rPr lang="fr-FR" b="1" dirty="0"/>
              <a:t>Le 13 février 1804, il y a 216 ans, Richard Trevithick, un ingénieur anglais, présente un engin extraordinaire, jamais vu : une locomotive à vapeur ! Comment fonctionne cet engin mécanique ? Un feu fait chauffer de l'eau qui se transforme en vapeur. Cette vapeur est envoyée dans un cylindre où elle pousse un piston</a:t>
            </a:r>
            <a:r>
              <a:rPr lang="fr-FR" b="1" dirty="0" smtClean="0"/>
              <a:t>.</a:t>
            </a:r>
            <a:r>
              <a:rPr lang="fr-FR" b="1" dirty="0"/>
              <a:t/>
            </a:r>
            <a:br>
              <a:rPr lang="fr-FR" b="1" dirty="0"/>
            </a:br>
            <a:endParaRPr 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0" y="3631475"/>
            <a:ext cx="5094514" cy="2730136"/>
          </a:xfrm>
          <a:prstGeom prst="rect">
            <a:avLst/>
          </a:prstGeom>
        </p:spPr>
      </p:pic>
    </p:spTree>
    <p:extLst>
      <p:ext uri="{BB962C8B-B14F-4D97-AF65-F5344CB8AC3E}">
        <p14:creationId xmlns:p14="http://schemas.microsoft.com/office/powerpoint/2010/main" val="258815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417" y="532670"/>
            <a:ext cx="8911687" cy="1280890"/>
          </a:xfrm>
        </p:spPr>
        <p:txBody>
          <a:bodyPr>
            <a:noAutofit/>
          </a:bodyPr>
          <a:lstStyle/>
          <a:p>
            <a:r>
              <a:rPr lang="en-US" sz="4400" b="1" i="1" u="sng" dirty="0" smtClean="0"/>
              <a:t>Pourquoi la locomotive est elle creé?</a:t>
            </a:r>
            <a:endParaRPr lang="en-US" sz="4400" b="1" i="1" u="sng" dirty="0"/>
          </a:p>
        </p:txBody>
      </p:sp>
      <p:sp>
        <p:nvSpPr>
          <p:cNvPr id="3" name="Content Placeholder 2"/>
          <p:cNvSpPr>
            <a:spLocks noGrp="1"/>
          </p:cNvSpPr>
          <p:nvPr>
            <p:ph idx="1"/>
          </p:nvPr>
        </p:nvSpPr>
        <p:spPr/>
        <p:txBody>
          <a:bodyPr>
            <a:normAutofit lnSpcReduction="10000"/>
          </a:bodyPr>
          <a:lstStyle/>
          <a:p>
            <a:r>
              <a:rPr lang="fr-FR" sz="2000" b="1" dirty="0"/>
              <a:t>Une locomotive n'a pas de charge utile en elle-même, sa principale fonction étant de tracter un train et éventuellement d'en assurer le chauffage ou l'alimentation électrique. À l'inverse, d'autres trains sont autopropulsés, on les appelle alors automoteurs ou voitures automotrices</a:t>
            </a:r>
            <a:r>
              <a:rPr lang="fr-FR" sz="2000" dirty="0"/>
              <a:t>.</a:t>
            </a:r>
            <a:endParaRPr lang="fr-FR" sz="2000" dirty="0" smtClean="0"/>
          </a:p>
          <a:p>
            <a:endParaRPr lang="fr-FR" sz="2000" dirty="0" smtClean="0"/>
          </a:p>
          <a:p>
            <a:endParaRPr lang="fr-FR" sz="2000" dirty="0" smtClean="0"/>
          </a:p>
          <a:p>
            <a:r>
              <a:rPr lang="fr-FR" sz="2000" b="1" dirty="0" smtClean="0"/>
              <a:t>Cette </a:t>
            </a:r>
            <a:r>
              <a:rPr lang="fr-FR" sz="2000" b="1" dirty="0"/>
              <a:t>invention va accompagner la conquête de territoires (notamment dans l'ouest américain ou en Sibérie) et surtout susciter dans les pays industrialisés une croissance économique d'une ampleur exceptionnelle. Le chemin de fer et les trains qui les parcourent vont devenir familiers du paysage urbain et rural</a:t>
            </a:r>
            <a:r>
              <a:rPr lang="fr-FR" sz="2000" dirty="0"/>
              <a:t>.</a:t>
            </a:r>
            <a:endParaRPr lang="en-US" sz="2000" dirty="0"/>
          </a:p>
        </p:txBody>
      </p:sp>
    </p:spTree>
    <p:extLst>
      <p:ext uri="{BB962C8B-B14F-4D97-AF65-F5344CB8AC3E}">
        <p14:creationId xmlns:p14="http://schemas.microsoft.com/office/powerpoint/2010/main" val="324822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i="1" u="sng" dirty="0" smtClean="0"/>
              <a:t>Ou?</a:t>
            </a:r>
            <a:endParaRPr lang="en-US" sz="7200" b="1" i="1" u="sng" dirty="0"/>
          </a:p>
        </p:txBody>
      </p:sp>
      <p:sp>
        <p:nvSpPr>
          <p:cNvPr id="3" name="Content Placeholder 2"/>
          <p:cNvSpPr>
            <a:spLocks noGrp="1"/>
          </p:cNvSpPr>
          <p:nvPr>
            <p:ph idx="1"/>
          </p:nvPr>
        </p:nvSpPr>
        <p:spPr/>
        <p:txBody>
          <a:bodyPr>
            <a:normAutofit/>
          </a:bodyPr>
          <a:lstStyle/>
          <a:p>
            <a:r>
              <a:rPr lang="fr-FR" sz="2800" b="1" dirty="0"/>
              <a:t>C'est au Royaume-Uni, au début du XIX </a:t>
            </a:r>
            <a:r>
              <a:rPr lang="fr-FR" sz="2800" b="1" baseline="30000" dirty="0"/>
              <a:t>e</a:t>
            </a:r>
            <a:r>
              <a:rPr lang="fr-FR" sz="2800" b="1" dirty="0"/>
              <a:t> siècle, que commence l'histoire des chemins de fer où la première locomotive à vapeur est construite par Richard Trevithick en 1804</a:t>
            </a:r>
            <a:endParaRPr lang="en-US" sz="2800" b="1" dirty="0"/>
          </a:p>
        </p:txBody>
      </p:sp>
    </p:spTree>
    <p:extLst>
      <p:ext uri="{BB962C8B-B14F-4D97-AF65-F5344CB8AC3E}">
        <p14:creationId xmlns:p14="http://schemas.microsoft.com/office/powerpoint/2010/main" val="351639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i="1" u="sng" dirty="0" smtClean="0"/>
              <a:t>Quelle est la plus grande locomotive </a:t>
            </a:r>
            <a:endParaRPr lang="en-US" sz="4800" b="1" i="1" u="sng" dirty="0"/>
          </a:p>
        </p:txBody>
      </p:sp>
      <p:sp>
        <p:nvSpPr>
          <p:cNvPr id="3" name="Content Placeholder 2"/>
          <p:cNvSpPr>
            <a:spLocks noGrp="1"/>
          </p:cNvSpPr>
          <p:nvPr>
            <p:ph idx="1"/>
          </p:nvPr>
        </p:nvSpPr>
        <p:spPr/>
        <p:txBody>
          <a:bodyPr/>
          <a:lstStyle/>
          <a:p>
            <a:endParaRPr lang="fr-FR" sz="2000" b="1" dirty="0" smtClean="0"/>
          </a:p>
          <a:p>
            <a:r>
              <a:rPr lang="fr-FR" sz="2000" b="1" dirty="0" smtClean="0"/>
              <a:t>La </a:t>
            </a:r>
            <a:r>
              <a:rPr lang="fr-FR" sz="2000" b="1" dirty="0"/>
              <a:t>Big Boy 4006 préservée au Musée des Transports de Saint-Louis (Missouri). Les locomotives surnommées Big Boy sont les plus grosses locomotives à vapeur jamais construites, qui furent en service du début des années 1940 à la fin de la décennie 1950.</a:t>
            </a:r>
            <a:endParaRPr lang="en-US" sz="2000" b="1" dirty="0"/>
          </a:p>
        </p:txBody>
      </p:sp>
    </p:spTree>
    <p:extLst>
      <p:ext uri="{BB962C8B-B14F-4D97-AF65-F5344CB8AC3E}">
        <p14:creationId xmlns:p14="http://schemas.microsoft.com/office/powerpoint/2010/main" val="306663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i="1" u="sng" dirty="0" smtClean="0"/>
              <a:t>La vitesse, le prix et le </a:t>
            </a:r>
            <a:r>
              <a:rPr lang="en-US" sz="4000" b="1" i="1" u="sng" dirty="0" err="1" smtClean="0"/>
              <a:t>poid</a:t>
            </a:r>
            <a:r>
              <a:rPr lang="en-US" sz="4000" b="1" i="1" u="sng" dirty="0" smtClean="0"/>
              <a:t> d’une locomotive</a:t>
            </a:r>
            <a:endParaRPr lang="en-US" sz="4000" b="1" i="1" u="sng" dirty="0"/>
          </a:p>
        </p:txBody>
      </p:sp>
      <p:sp>
        <p:nvSpPr>
          <p:cNvPr id="3" name="Content Placeholder 2"/>
          <p:cNvSpPr>
            <a:spLocks noGrp="1"/>
          </p:cNvSpPr>
          <p:nvPr>
            <p:ph idx="1"/>
          </p:nvPr>
        </p:nvSpPr>
        <p:spPr/>
        <p:txBody>
          <a:bodyPr>
            <a:normAutofit/>
          </a:bodyPr>
          <a:lstStyle/>
          <a:p>
            <a:r>
              <a:rPr lang="fr-FR" sz="2000" b="1" dirty="0"/>
              <a:t>Le prix d'une locomotive neuve est de l'ordre de 5,5 millions d'euros</a:t>
            </a:r>
            <a:r>
              <a:rPr lang="fr-FR" sz="2000" b="1" dirty="0" smtClean="0"/>
              <a:t>.</a:t>
            </a:r>
          </a:p>
          <a:p>
            <a:r>
              <a:rPr lang="fr-FR" sz="2000" b="1" dirty="0"/>
              <a:t>En 1804, la première locomotive à vapeur atteint une vitesse de 16 km/h. 136 ans plus tard, le Maglev, un train à lévitation magnétique, atteint une vitesse record de 603 km/h sur un circuit de test. En 1804, la </a:t>
            </a:r>
            <a:r>
              <a:rPr lang="fr-FR" sz="2000" b="1" dirty="0" smtClean="0"/>
              <a:t>première</a:t>
            </a:r>
            <a:r>
              <a:rPr lang="fr-FR" sz="2000" b="1" dirty="0"/>
              <a:t> locomotive à vapeur atteint une vitesse de 16 km/h</a:t>
            </a:r>
            <a:r>
              <a:rPr lang="fr-FR" sz="2000" b="1" dirty="0" smtClean="0"/>
              <a:t>.</a:t>
            </a:r>
          </a:p>
          <a:p>
            <a:r>
              <a:rPr lang="fr-FR" sz="2400" b="1" dirty="0"/>
              <a:t>La locomotive moyenne pèse environ 210 à 220 tonnes</a:t>
            </a:r>
            <a:endParaRPr lang="en-US" sz="2400" b="1" dirty="0"/>
          </a:p>
        </p:txBody>
      </p:sp>
    </p:spTree>
    <p:extLst>
      <p:ext uri="{BB962C8B-B14F-4D97-AF65-F5344CB8AC3E}">
        <p14:creationId xmlns:p14="http://schemas.microsoft.com/office/powerpoint/2010/main" val="25114512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93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La locomotive</vt:lpstr>
      <vt:lpstr>Quand? Et Comment?</vt:lpstr>
      <vt:lpstr>Pourquoi la locomotive est elle creé?</vt:lpstr>
      <vt:lpstr>Ou?</vt:lpstr>
      <vt:lpstr>Quelle est la plus grande locomotive </vt:lpstr>
      <vt:lpstr>La vitesse, le prix et le poid d’une locomotive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locomotive</dc:title>
  <dc:creator>Michel Abou Khalil</dc:creator>
  <cp:lastModifiedBy>Michel Abou Khalil</cp:lastModifiedBy>
  <cp:revision>3</cp:revision>
  <dcterms:created xsi:type="dcterms:W3CDTF">2022-11-13T11:32:45Z</dcterms:created>
  <dcterms:modified xsi:type="dcterms:W3CDTF">2022-11-13T11:59:44Z</dcterms:modified>
</cp:coreProperties>
</file>