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Garamond"/>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F26FFAB-AC03-4377-B8CA-6469462AC877}">
  <a:tblStyle styleId="{EF26FFAB-AC03-4377-B8CA-6469462AC877}"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Garamond-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Garamond-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Garamond-italic.fntdata"/><Relationship Id="rId6" Type="http://schemas.openxmlformats.org/officeDocument/2006/relationships/notesMaster" Target="notesMasters/notesMaster1.xml"/><Relationship Id="rId18" Type="http://schemas.openxmlformats.org/officeDocument/2006/relationships/font" Target="fonts/Garamond-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c0ea27c2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c0ea27c2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04b197712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04b197712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chemeClr val="dk1"/>
                </a:solidFill>
                <a:latin typeface="Calibri"/>
                <a:ea typeface="Calibri"/>
                <a:cs typeface="Calibri"/>
                <a:sym typeface="Calibri"/>
              </a:rPr>
              <a:t>At first we implemented and applied percpetron learning rules and analysed the results</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zh-CN" sz="1200">
                <a:solidFill>
                  <a:schemeClr val="dk1"/>
                </a:solidFill>
                <a:latin typeface="Calibri"/>
                <a:ea typeface="Calibri"/>
                <a:cs typeface="Calibri"/>
                <a:sym typeface="Calibri"/>
              </a:rPr>
              <a:t>η 0.0001 (One ten-thousandth) seems to be an appropriate value for both algorithms to converge at around 100-200 epochs depending on the generated dataset. If a greater value is applied the error diverges. If a smaller value is applied the convergence of the algorithms is slowed down.</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zh-CN" sz="1200">
                <a:solidFill>
                  <a:schemeClr val="dk1"/>
                </a:solidFill>
                <a:latin typeface="Calibri"/>
                <a:ea typeface="Calibri"/>
                <a:cs typeface="Calibri"/>
                <a:sym typeface="Calibri"/>
              </a:rPr>
              <a:t> From the comparing graphs, Delta Rule is preferable because converges a lot faster for the same learning rate and also because the decision boundary of Perceptron Learning is close to the limit points which leads to a higher possibility of misclassification of some data</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b="1" lang="zh-CN" sz="1200">
                <a:solidFill>
                  <a:schemeClr val="dk1"/>
                </a:solidFill>
                <a:latin typeface="Calibri"/>
                <a:ea typeface="Calibri"/>
                <a:cs typeface="Calibri"/>
                <a:sym typeface="Calibri"/>
              </a:rPr>
              <a:t>Linearly Separable Dataset: Sequential – Batch Learning with Delta Rule</a:t>
            </a:r>
            <a:endParaRPr b="1" sz="12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rPr lang="zh-CN" sz="1200">
                <a:solidFill>
                  <a:schemeClr val="dk1"/>
                </a:solidFill>
                <a:latin typeface="Calibri"/>
                <a:ea typeface="Calibri"/>
                <a:cs typeface="Calibri"/>
                <a:sym typeface="Calibri"/>
              </a:rPr>
              <a:t>The two versions of Delta Rule achieve similar results with Sequential Delta Rule converging a little quicker to a lower mean square error.</a:t>
            </a:r>
            <a:endParaRPr sz="12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rPr b="1" lang="zh-CN" sz="1200">
                <a:solidFill>
                  <a:schemeClr val="dk1"/>
                </a:solidFill>
                <a:latin typeface="Calibri"/>
                <a:ea typeface="Calibri"/>
                <a:cs typeface="Calibri"/>
                <a:sym typeface="Calibri"/>
              </a:rPr>
              <a:t>Removing Bias in Batch Delta Rule</a:t>
            </a:r>
            <a:endParaRPr b="1" sz="1200">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rPr lang="zh-CN" sz="1200">
                <a:solidFill>
                  <a:schemeClr val="dk1"/>
                </a:solidFill>
                <a:latin typeface="Calibri"/>
                <a:ea typeface="Calibri"/>
                <a:cs typeface="Calibri"/>
                <a:sym typeface="Calibri"/>
              </a:rPr>
              <a:t>Having removed the bias the perceptron is not able to classify the samples if one of the classes has a mean which is almost the origin, even after as many as 1000 epochs. The error will not converge to 0 and the perceptron is not able to correctly classify the sample from one or both of the classes</a:t>
            </a:r>
            <a:endParaRPr sz="12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04b19771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04b19771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b="1" lang="zh-CN" sz="1200">
                <a:solidFill>
                  <a:schemeClr val="dk1"/>
                </a:solidFill>
                <a:latin typeface="Calibri"/>
                <a:ea typeface="Calibri"/>
                <a:cs typeface="Calibri"/>
                <a:sym typeface="Calibri"/>
              </a:rPr>
              <a:t>Delta Rule in Batch, Sequential Mode – Perceptron Learning</a:t>
            </a:r>
            <a:r>
              <a:rPr b="1" lang="zh-CN" sz="1300">
                <a:solidFill>
                  <a:schemeClr val="dk1"/>
                </a:solidFill>
                <a:latin typeface="Calibri"/>
                <a:ea typeface="Calibri"/>
                <a:cs typeface="Calibri"/>
                <a:sym typeface="Calibri"/>
              </a:rPr>
              <a:t>: </a:t>
            </a:r>
            <a:r>
              <a:rPr lang="zh-CN" sz="1200">
                <a:solidFill>
                  <a:schemeClr val="dk1"/>
                </a:solidFill>
                <a:latin typeface="Calibri"/>
                <a:ea typeface="Calibri"/>
                <a:cs typeface="Calibri"/>
                <a:sym typeface="Calibri"/>
              </a:rPr>
              <a:t>Perceptron Learning is significantly slower than both versions of Delta Rule. Sequential and Batch Delta Rule converge to lower mean square error. All the algorithms misclassify some data as expected.</a:t>
            </a:r>
            <a:endParaRPr sz="1200">
              <a:solidFill>
                <a:schemeClr val="dk1"/>
              </a:solidFill>
              <a:latin typeface="Calibri"/>
              <a:ea typeface="Calibri"/>
              <a:cs typeface="Calibri"/>
              <a:sym typeface="Calibri"/>
            </a:endParaRPr>
          </a:p>
          <a:p>
            <a:pPr indent="0" lvl="0" marL="0" rtl="0" algn="just">
              <a:lnSpc>
                <a:spcPct val="115000"/>
              </a:lnSpc>
              <a:spcBef>
                <a:spcPts val="1200"/>
              </a:spcBef>
              <a:spcAft>
                <a:spcPts val="0"/>
              </a:spcAft>
              <a:buNone/>
            </a:pPr>
            <a:r>
              <a:rPr b="1" lang="zh-CN" sz="1200">
                <a:solidFill>
                  <a:schemeClr val="dk1"/>
                </a:solidFill>
                <a:latin typeface="Calibri"/>
                <a:ea typeface="Calibri"/>
                <a:cs typeface="Calibri"/>
                <a:sym typeface="Calibri"/>
              </a:rPr>
              <a:t>Different Versions of Non-Linearly Separable Dataset</a:t>
            </a:r>
            <a:r>
              <a:rPr lang="zh-CN" sz="1200">
                <a:solidFill>
                  <a:schemeClr val="dk1"/>
                </a:solidFill>
                <a:latin typeface="Calibri"/>
                <a:ea typeface="Calibri"/>
                <a:cs typeface="Calibri"/>
                <a:sym typeface="Calibri"/>
              </a:rPr>
              <a:t>: if we remove some samples from each class the mean square error remains more or less close to having the whole dataset, the algorithm converges a little slower as we remove more samples and the decision boundary moves a little bit tο corresponding direction. In the last scenario, the decision boundary is totally different. Indeed we have almost removed all the samples from class A which had a positive abscissa so the dataset is now almost linearly separable.</a:t>
            </a:r>
            <a:endParaRPr sz="1200">
              <a:solidFill>
                <a:schemeClr val="dk1"/>
              </a:solidFill>
              <a:latin typeface="Calibri"/>
              <a:ea typeface="Calibri"/>
              <a:cs typeface="Calibri"/>
              <a:sym typeface="Calibri"/>
            </a:endParaRPr>
          </a:p>
          <a:p>
            <a:pPr indent="0" lvl="0" marL="0" rtl="0" algn="just">
              <a:lnSpc>
                <a:spcPct val="115000"/>
              </a:lnSpc>
              <a:spcBef>
                <a:spcPts val="1200"/>
              </a:spcBef>
              <a:spcAft>
                <a:spcPts val="0"/>
              </a:spcAft>
              <a:buNone/>
            </a:pPr>
            <a:r>
              <a:rPr lang="zh-CN" sz="1200">
                <a:solidFill>
                  <a:schemeClr val="dk1"/>
                </a:solidFill>
                <a:latin typeface="Calibri"/>
                <a:ea typeface="Calibri"/>
                <a:cs typeface="Calibri"/>
                <a:sym typeface="Calibri"/>
              </a:rPr>
              <a:t>Of course same data are always miscclasified because we have a single perceptron which can not classify non linearly separable datasets</a:t>
            </a:r>
            <a:endParaRPr sz="1200">
              <a:solidFill>
                <a:schemeClr val="dk1"/>
              </a:solidFill>
              <a:latin typeface="Calibri"/>
              <a:ea typeface="Calibri"/>
              <a:cs typeface="Calibri"/>
              <a:sym typeface="Calibri"/>
            </a:endParaRPr>
          </a:p>
          <a:p>
            <a:pPr indent="0" lvl="0" marL="0" rtl="0" algn="just">
              <a:lnSpc>
                <a:spcPct val="115000"/>
              </a:lnSpc>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b="1"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08bf44df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08bf44df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In the second part of assignment one, we have built a </a:t>
            </a:r>
            <a:r>
              <a:rPr lang="zh-CN">
                <a:solidFill>
                  <a:schemeClr val="dk1"/>
                </a:solidFill>
                <a:latin typeface="Times New Roman"/>
                <a:ea typeface="Times New Roman"/>
                <a:cs typeface="Times New Roman"/>
                <a:sym typeface="Times New Roman"/>
              </a:rPr>
              <a:t> two-layer perceptron network with Backprop using generalized Delta rule. First of all, we want to examine how well it performs in separating linearly non-separable data.</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zh-CN">
                <a:solidFill>
                  <a:schemeClr val="dk1"/>
                </a:solidFill>
                <a:latin typeface="Times New Roman"/>
                <a:ea typeface="Times New Roman"/>
                <a:cs typeface="Times New Roman"/>
                <a:sym typeface="Times New Roman"/>
              </a:rPr>
              <a:t>Particularly, we splited one dataset to 2 with 2 different ways, the first one with 80% for training and 20% for validation. And second one is the opposite. Clearly, what we could see from this figure, it’s that the network trained with 80% data has lower </a:t>
            </a:r>
            <a:r>
              <a:rPr lang="zh-CN">
                <a:solidFill>
                  <a:schemeClr val="dk1"/>
                </a:solidFill>
                <a:latin typeface="Times New Roman"/>
                <a:ea typeface="Times New Roman"/>
                <a:cs typeface="Times New Roman"/>
                <a:sym typeface="Times New Roman"/>
              </a:rPr>
              <a:t>Mean Square Error</a:t>
            </a:r>
            <a:r>
              <a:rPr lang="zh-CN">
                <a:solidFill>
                  <a:schemeClr val="dk1"/>
                </a:solidFill>
                <a:latin typeface="Times New Roman"/>
                <a:ea typeface="Times New Roman"/>
                <a:cs typeface="Times New Roman"/>
                <a:sym typeface="Times New Roman"/>
              </a:rPr>
              <a:t>. And the speed of convergence is very quick, with 8 nodes, we attent our accuracy maximum that we could attent.</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zh-CN">
                <a:solidFill>
                  <a:schemeClr val="dk1"/>
                </a:solidFill>
                <a:latin typeface="Times New Roman"/>
                <a:ea typeface="Times New Roman"/>
                <a:cs typeface="Times New Roman"/>
                <a:sym typeface="Times New Roman"/>
              </a:rPr>
              <a:t>But with 20% training data, the MSE  and accuracy seem stable. What we conclude is the accuracy of network is positively affected by the number of training samples. And with few training data, the number of hidden nodes won’t affect a lot the accuracy of network.</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08bf44df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f08bf44df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With the previous figure, we have already observed the affect of number of hidden nodes to the network. Now, we have build the decision boundary for network with 3 hidden nodes and 30 hidden nodes. </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We remark that the decision boundary with 3 hidden nodes is more like a linear separation. But the one with 30 hidden nodes is more like the non linear transfer function we used to build the network.</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zh-CN">
                <a:solidFill>
                  <a:schemeClr val="dk1"/>
                </a:solidFill>
                <a:latin typeface="Times New Roman"/>
                <a:ea typeface="Times New Roman"/>
                <a:cs typeface="Times New Roman"/>
                <a:sym typeface="Times New Roman"/>
              </a:rPr>
              <a:t>To conclude, the network with 30 hidden nodes has a decision boundary more correct. So, when we have sufficient number of samples for training , the number of hidden nodes do affect positively the accuracy of network.</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08bf44df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08bf44df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What we want also do with the two-layer perceptron network is to use it to approximate the well-known bell-shell Gauss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To evaluate the generalization of our network, we have chosen to use mean square error. Apparently, the number of hidden nodes affect a lot the approximation. With a few number of hidden nodes, the approximation is underfitting, but with too many, we risks overfitting.</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As for the classification part, we also test our algorithm with two differents dataset with different number of training data. This time, we have chosen to compare their variance, bias and mse. What we observe is that the variance between two networks are equivalent, but the natwork with 80% training data has a lower MSE and bias, about three times smaller.</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What we conclude is that a network train with a small subset has  a poor sensibility. Furthermore, we think that which part of the input space training data situated could also affect the generalization , because the correlation between samples is important. To verify this, we could calculate the variance using bootstrap approach or n-fold cross-validation, which we didn’t do for this lab.</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c0ea27c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c0ea27c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c0ea27c2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c0ea27c2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c0ea27c2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c0ea27c2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pic>
        <p:nvPicPr>
          <p:cNvPr id="9" name="Google Shape;9;p1"/>
          <p:cNvPicPr preferRelativeResize="0"/>
          <p:nvPr/>
        </p:nvPicPr>
        <p:blipFill>
          <a:blip r:embed="rId1">
            <a:alphaModFix/>
          </a:blip>
          <a:stretch>
            <a:fillRect/>
          </a:stretch>
        </p:blipFill>
        <p:spPr>
          <a:xfrm>
            <a:off x="187000" y="112725"/>
            <a:ext cx="594900" cy="5949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1708" y="1750875"/>
            <a:ext cx="8520600" cy="2052600"/>
          </a:xfrm>
          <a:prstGeom prst="rect">
            <a:avLst/>
          </a:prstGeom>
        </p:spPr>
        <p:txBody>
          <a:bodyPr anchorCtr="0" anchor="b" bIns="91425" lIns="91425" spcFirstLastPara="1" rIns="91425" wrap="square" tIns="91425">
            <a:normAutofit fontScale="90000"/>
          </a:bodyPr>
          <a:lstStyle/>
          <a:p>
            <a:pPr indent="0" lvl="0" marL="0" marR="0" rtl="0" algn="ctr">
              <a:lnSpc>
                <a:spcPct val="117916"/>
              </a:lnSpc>
              <a:spcBef>
                <a:spcPts val="760"/>
              </a:spcBef>
              <a:spcAft>
                <a:spcPts val="0"/>
              </a:spcAft>
              <a:buNone/>
            </a:pPr>
            <a:r>
              <a:rPr lang="zh-CN" sz="2377">
                <a:latin typeface="Garamond"/>
                <a:ea typeface="Garamond"/>
                <a:cs typeface="Garamond"/>
                <a:sym typeface="Garamond"/>
              </a:rPr>
              <a:t>Lab assignment 1</a:t>
            </a:r>
            <a:endParaRPr sz="2377">
              <a:latin typeface="Garamond"/>
              <a:ea typeface="Garamond"/>
              <a:cs typeface="Garamond"/>
              <a:sym typeface="Garamond"/>
            </a:endParaRPr>
          </a:p>
          <a:p>
            <a:pPr indent="0" lvl="0" marL="0" marR="0" rtl="0" algn="ctr">
              <a:lnSpc>
                <a:spcPct val="117916"/>
              </a:lnSpc>
              <a:spcBef>
                <a:spcPts val="760"/>
              </a:spcBef>
              <a:spcAft>
                <a:spcPts val="0"/>
              </a:spcAft>
              <a:buClr>
                <a:schemeClr val="dk1"/>
              </a:buClr>
              <a:buSzPct val="56896"/>
              <a:buFont typeface="Arial"/>
              <a:buNone/>
            </a:pPr>
            <a:r>
              <a:rPr lang="zh-CN" sz="1933">
                <a:latin typeface="Garamond"/>
                <a:ea typeface="Garamond"/>
                <a:cs typeface="Garamond"/>
                <a:sym typeface="Garamond"/>
              </a:rPr>
              <a:t>Learning and generalisation in feed-forward networks — from perceptron learning to backprop</a:t>
            </a:r>
            <a:endParaRPr sz="1933">
              <a:latin typeface="Garamond"/>
              <a:ea typeface="Garamond"/>
              <a:cs typeface="Garamond"/>
              <a:sym typeface="Garamond"/>
            </a:endParaRPr>
          </a:p>
          <a:p>
            <a:pPr indent="0" lvl="0" marL="0" marR="0" rtl="0" algn="ctr">
              <a:lnSpc>
                <a:spcPct val="117916"/>
              </a:lnSpc>
              <a:spcBef>
                <a:spcPts val="760"/>
              </a:spcBef>
              <a:spcAft>
                <a:spcPts val="0"/>
              </a:spcAft>
              <a:buClr>
                <a:schemeClr val="dk1"/>
              </a:buClr>
              <a:buSzPct val="56896"/>
              <a:buFont typeface="Arial"/>
              <a:buNone/>
            </a:pPr>
            <a:r>
              <a:rPr lang="zh-CN" sz="1933">
                <a:latin typeface="Garamond"/>
                <a:ea typeface="Garamond"/>
                <a:cs typeface="Garamond"/>
                <a:sym typeface="Garamond"/>
              </a:rPr>
              <a:t>Group 4</a:t>
            </a:r>
            <a:endParaRPr sz="1933">
              <a:latin typeface="Garamond"/>
              <a:ea typeface="Garamond"/>
              <a:cs typeface="Garamond"/>
              <a:sym typeface="Garamond"/>
            </a:endParaRPr>
          </a:p>
          <a:p>
            <a:pPr indent="0" lvl="0" marL="0" marR="0" rtl="0" algn="ctr">
              <a:lnSpc>
                <a:spcPct val="117916"/>
              </a:lnSpc>
              <a:spcBef>
                <a:spcPts val="760"/>
              </a:spcBef>
              <a:spcAft>
                <a:spcPts val="0"/>
              </a:spcAft>
              <a:buClr>
                <a:schemeClr val="dk1"/>
              </a:buClr>
              <a:buSzPct val="56896"/>
              <a:buFont typeface="Arial"/>
              <a:buNone/>
            </a:pPr>
            <a:r>
              <a:t/>
            </a:r>
            <a:endParaRPr sz="1933">
              <a:latin typeface="Garamond"/>
              <a:ea typeface="Garamond"/>
              <a:cs typeface="Garamond"/>
              <a:sym typeface="Garamond"/>
            </a:endParaRPr>
          </a:p>
          <a:p>
            <a:pPr indent="0" lvl="0" marL="0" marR="0" rtl="0" algn="ctr">
              <a:spcBef>
                <a:spcPts val="0"/>
              </a:spcBef>
              <a:spcAft>
                <a:spcPts val="0"/>
              </a:spcAft>
              <a:buClr>
                <a:schemeClr val="dk1"/>
              </a:buClr>
              <a:buSzPct val="78571"/>
              <a:buFont typeface="Arial"/>
              <a:buNone/>
            </a:pPr>
            <a:r>
              <a:rPr lang="zh-CN" sz="1400">
                <a:latin typeface="Calibri"/>
                <a:ea typeface="Calibri"/>
                <a:cs typeface="Calibri"/>
                <a:sym typeface="Calibri"/>
              </a:rPr>
              <a:t>Chiachen Ho, Angelos Stais and Ruxue Zeng</a:t>
            </a:r>
            <a:endParaRPr sz="1400">
              <a:latin typeface="Calibri"/>
              <a:ea typeface="Calibri"/>
              <a:cs typeface="Calibri"/>
              <a:sym typeface="Calibri"/>
            </a:endParaRPr>
          </a:p>
          <a:p>
            <a:pPr indent="0" lvl="0" marL="0" marR="0" rtl="0" algn="ctr">
              <a:spcBef>
                <a:spcPts val="1040"/>
              </a:spcBef>
              <a:spcAft>
                <a:spcPts val="0"/>
              </a:spcAft>
              <a:buClr>
                <a:schemeClr val="dk1"/>
              </a:buClr>
              <a:buSzPct val="78571"/>
              <a:buFont typeface="Arial"/>
              <a:buNone/>
            </a:pPr>
            <a:r>
              <a:rPr lang="zh-CN" sz="1400">
                <a:latin typeface="Calibri"/>
                <a:ea typeface="Calibri"/>
                <a:cs typeface="Calibri"/>
                <a:sym typeface="Calibri"/>
              </a:rPr>
              <a:t>September 17, 2021</a:t>
            </a:r>
            <a:endParaRPr/>
          </a:p>
        </p:txBody>
      </p:sp>
      <p:sp>
        <p:nvSpPr>
          <p:cNvPr id="56" name="Google Shape;56;p13"/>
          <p:cNvSpPr txBox="1"/>
          <p:nvPr/>
        </p:nvSpPr>
        <p:spPr>
          <a:xfrm>
            <a:off x="915000" y="112725"/>
            <a:ext cx="7314000" cy="400200"/>
          </a:xfrm>
          <a:prstGeom prst="rect">
            <a:avLst/>
          </a:prstGeom>
          <a:noFill/>
          <a:ln>
            <a:noFill/>
          </a:ln>
        </p:spPr>
        <p:txBody>
          <a:bodyPr anchorCtr="0" anchor="t" bIns="91425" lIns="91425" spcFirstLastPara="1" rIns="91425" wrap="square" tIns="91425">
            <a:spAutoFit/>
          </a:bodyPr>
          <a:lstStyle/>
          <a:p>
            <a:pPr indent="0" lvl="0" marL="0" marR="0" rtl="0" algn="ctr">
              <a:spcBef>
                <a:spcPts val="950"/>
              </a:spcBef>
              <a:spcAft>
                <a:spcPts val="0"/>
              </a:spcAft>
              <a:buNone/>
            </a:pPr>
            <a:r>
              <a:rPr lang="zh-CN">
                <a:solidFill>
                  <a:schemeClr val="dk1"/>
                </a:solidFill>
                <a:latin typeface="Garamond"/>
                <a:ea typeface="Garamond"/>
                <a:cs typeface="Garamond"/>
                <a:sym typeface="Garamond"/>
              </a:rPr>
              <a:t>Artificial Neural Networks and Deep Architectures, DD2437</a:t>
            </a:r>
            <a:endParaRPr>
              <a:solidFill>
                <a:schemeClr val="dk1"/>
              </a:solidFill>
              <a:latin typeface="Garamond"/>
              <a:ea typeface="Garamond"/>
              <a:cs typeface="Garamond"/>
              <a:sym typeface="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graphicFrame>
        <p:nvGraphicFramePr>
          <p:cNvPr id="137" name="Google Shape;137;p22"/>
          <p:cNvGraphicFramePr/>
          <p:nvPr/>
        </p:nvGraphicFramePr>
        <p:xfrm>
          <a:off x="584625" y="1464425"/>
          <a:ext cx="3000000" cy="3000000"/>
        </p:xfrm>
        <a:graphic>
          <a:graphicData uri="http://schemas.openxmlformats.org/drawingml/2006/table">
            <a:tbl>
              <a:tblPr>
                <a:noFill/>
                <a:tableStyleId>{EF26FFAB-AC03-4377-B8CA-6469462AC877}</a:tableStyleId>
              </a:tblPr>
              <a:tblGrid>
                <a:gridCol w="1432800"/>
                <a:gridCol w="1432800"/>
                <a:gridCol w="1432800"/>
                <a:gridCol w="1432800"/>
              </a:tblGrid>
              <a:tr h="12700">
                <a:tc>
                  <a:txBody>
                    <a:bodyPr/>
                    <a:lstStyle/>
                    <a:p>
                      <a:pPr indent="0" lvl="0" marL="0" rtl="0" algn="l">
                        <a:spcBef>
                          <a:spcPts val="0"/>
                        </a:spcBef>
                        <a:spcAft>
                          <a:spcPts val="0"/>
                        </a:spcAft>
                        <a:buNone/>
                      </a:pPr>
                      <a:r>
                        <a:rPr lang="zh-CN" sz="1050">
                          <a:highlight>
                            <a:srgbClr val="FFFFFF"/>
                          </a:highlight>
                          <a:latin typeface="Times New Roman"/>
                          <a:ea typeface="Times New Roman"/>
                          <a:cs typeface="Times New Roman"/>
                          <a:sym typeface="Times New Roman"/>
                        </a:rPr>
                        <a:t>n2/alpha</a:t>
                      </a:r>
                      <a:endParaRPr sz="105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zh-CN" sz="1050">
                          <a:highlight>
                            <a:srgbClr val="FFFFFF"/>
                          </a:highlight>
                          <a:latin typeface="Times New Roman"/>
                          <a:ea typeface="Times New Roman"/>
                          <a:cs typeface="Times New Roman"/>
                          <a:sym typeface="Times New Roman"/>
                        </a:rPr>
                        <a:t>10e-1</a:t>
                      </a:r>
                      <a:endParaRPr sz="105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zh-CN" sz="1050">
                          <a:highlight>
                            <a:srgbClr val="FFFFFF"/>
                          </a:highlight>
                          <a:latin typeface="Times New Roman"/>
                          <a:ea typeface="Times New Roman"/>
                          <a:cs typeface="Times New Roman"/>
                          <a:sym typeface="Times New Roman"/>
                        </a:rPr>
                        <a:t>10e-2</a:t>
                      </a:r>
                      <a:endParaRPr sz="105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zh-CN" sz="1050">
                          <a:highlight>
                            <a:srgbClr val="FFFFFF"/>
                          </a:highlight>
                          <a:latin typeface="Times New Roman"/>
                          <a:ea typeface="Times New Roman"/>
                          <a:cs typeface="Times New Roman"/>
                          <a:sym typeface="Times New Roman"/>
                        </a:rPr>
                        <a:t>10e-5</a:t>
                      </a:r>
                      <a:endParaRPr sz="1050">
                        <a:highlight>
                          <a:srgbClr val="FFFFFF"/>
                        </a:highlight>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zh-CN" sz="1050">
                          <a:highlight>
                            <a:srgbClr val="FFFFFF"/>
                          </a:highlight>
                          <a:latin typeface="Times New Roman"/>
                          <a:ea typeface="Times New Roman"/>
                          <a:cs typeface="Times New Roman"/>
                          <a:sym typeface="Times New Roman"/>
                        </a:rPr>
                        <a:t>2</a:t>
                      </a:r>
                      <a:endParaRPr sz="105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zh-CN" sz="1050">
                          <a:highlight>
                            <a:srgbClr val="FFFFFF"/>
                          </a:highlight>
                          <a:latin typeface="Times New Roman"/>
                          <a:ea typeface="Times New Roman"/>
                          <a:cs typeface="Times New Roman"/>
                          <a:sym typeface="Times New Roman"/>
                        </a:rPr>
                        <a:t>0.227 (0.01)</a:t>
                      </a:r>
                      <a:endParaRPr sz="105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zh-CN" sz="1050">
                          <a:highlight>
                            <a:srgbClr val="FFFFFF"/>
                          </a:highlight>
                          <a:latin typeface="Times New Roman"/>
                          <a:ea typeface="Times New Roman"/>
                          <a:cs typeface="Times New Roman"/>
                          <a:sym typeface="Times New Roman"/>
                        </a:rPr>
                        <a:t>0.282 (0.23)</a:t>
                      </a:r>
                      <a:endParaRPr sz="105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zh-CN" sz="1050">
                          <a:highlight>
                            <a:srgbClr val="FFFFFF"/>
                          </a:highlight>
                          <a:latin typeface="Times New Roman"/>
                          <a:ea typeface="Times New Roman"/>
                          <a:cs typeface="Times New Roman"/>
                          <a:sym typeface="Times New Roman"/>
                        </a:rPr>
                        <a:t>0.365 (0.22)</a:t>
                      </a:r>
                      <a:endParaRPr sz="1050">
                        <a:highlight>
                          <a:srgbClr val="FFFFFF"/>
                        </a:highlight>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zh-CN" sz="1050">
                          <a:highlight>
                            <a:srgbClr val="FFFFFF"/>
                          </a:highlight>
                          <a:latin typeface="Times New Roman"/>
                          <a:ea typeface="Times New Roman"/>
                          <a:cs typeface="Times New Roman"/>
                          <a:sym typeface="Times New Roman"/>
                        </a:rPr>
                        <a:t>5</a:t>
                      </a:r>
                      <a:endParaRPr sz="105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zh-CN" sz="1050">
                          <a:highlight>
                            <a:srgbClr val="FFFFFF"/>
                          </a:highlight>
                          <a:latin typeface="Times New Roman"/>
                          <a:ea typeface="Times New Roman"/>
                          <a:cs typeface="Times New Roman"/>
                          <a:sym typeface="Times New Roman"/>
                        </a:rPr>
                        <a:t>0.495 (0.02)</a:t>
                      </a:r>
                      <a:endParaRPr sz="105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zh-CN" sz="1050">
                          <a:highlight>
                            <a:srgbClr val="FFFFFF"/>
                          </a:highlight>
                          <a:latin typeface="Times New Roman"/>
                          <a:ea typeface="Times New Roman"/>
                          <a:cs typeface="Times New Roman"/>
                          <a:sym typeface="Times New Roman"/>
                        </a:rPr>
                        <a:t>0.414 (0.19)</a:t>
                      </a:r>
                      <a:endParaRPr sz="105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zh-CN" sz="1050">
                          <a:highlight>
                            <a:srgbClr val="FFFFFF"/>
                          </a:highlight>
                          <a:latin typeface="Times New Roman"/>
                          <a:ea typeface="Times New Roman"/>
                          <a:cs typeface="Times New Roman"/>
                          <a:sym typeface="Times New Roman"/>
                        </a:rPr>
                        <a:t>0.445 (0.15)</a:t>
                      </a:r>
                      <a:endParaRPr sz="1050">
                        <a:highlight>
                          <a:srgbClr val="FFFFFF"/>
                        </a:highlight>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zh-CN" sz="1050">
                          <a:highlight>
                            <a:srgbClr val="FFFFFF"/>
                          </a:highlight>
                          <a:latin typeface="Times New Roman"/>
                          <a:ea typeface="Times New Roman"/>
                          <a:cs typeface="Times New Roman"/>
                          <a:sym typeface="Times New Roman"/>
                        </a:rPr>
                        <a:t>15</a:t>
                      </a:r>
                      <a:endParaRPr sz="105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zh-CN" sz="1050">
                          <a:highlight>
                            <a:srgbClr val="FFFFFF"/>
                          </a:highlight>
                          <a:latin typeface="Times New Roman"/>
                          <a:ea typeface="Times New Roman"/>
                          <a:cs typeface="Times New Roman"/>
                          <a:sym typeface="Times New Roman"/>
                        </a:rPr>
                        <a:t>0.536 (0.01)</a:t>
                      </a:r>
                      <a:endParaRPr sz="105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zh-CN" sz="1050">
                          <a:solidFill>
                            <a:srgbClr val="6AA84F"/>
                          </a:solidFill>
                          <a:highlight>
                            <a:srgbClr val="FFFFFF"/>
                          </a:highlight>
                          <a:latin typeface="Times New Roman"/>
                          <a:ea typeface="Times New Roman"/>
                          <a:cs typeface="Times New Roman"/>
                          <a:sym typeface="Times New Roman"/>
                        </a:rPr>
                        <a:t>0.545 (0.03)</a:t>
                      </a:r>
                      <a:endParaRPr b="1" sz="1050">
                        <a:solidFill>
                          <a:srgbClr val="6AA84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zh-CN" sz="1050">
                          <a:highlight>
                            <a:srgbClr val="FFFFFF"/>
                          </a:highlight>
                          <a:latin typeface="Times New Roman"/>
                          <a:ea typeface="Times New Roman"/>
                          <a:cs typeface="Times New Roman"/>
                          <a:sym typeface="Times New Roman"/>
                        </a:rPr>
                        <a:t>0.544  (0.02)</a:t>
                      </a:r>
                      <a:endParaRPr sz="1050">
                        <a:highlight>
                          <a:srgbClr val="FFFFFF"/>
                        </a:highlight>
                        <a:latin typeface="Times New Roman"/>
                        <a:ea typeface="Times New Roman"/>
                        <a:cs typeface="Times New Roman"/>
                        <a:sym typeface="Times New Roman"/>
                      </a:endParaRPr>
                    </a:p>
                  </a:txBody>
                  <a:tcPr marT="63500" marB="63500" marR="63500" marL="63500"/>
                </a:tc>
              </a:tr>
            </a:tbl>
          </a:graphicData>
        </a:graphic>
      </p:graphicFrame>
      <p:sp>
        <p:nvSpPr>
          <p:cNvPr id="138" name="Google Shape;138;p22"/>
          <p:cNvSpPr txBox="1"/>
          <p:nvPr/>
        </p:nvSpPr>
        <p:spPr>
          <a:xfrm>
            <a:off x="518675" y="890225"/>
            <a:ext cx="1617600" cy="574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zh-CN" sz="1200">
                <a:highlight>
                  <a:srgbClr val="FFFFFF"/>
                </a:highlight>
                <a:latin typeface="Times New Roman"/>
                <a:ea typeface="Times New Roman"/>
                <a:cs typeface="Times New Roman"/>
                <a:sym typeface="Times New Roman"/>
              </a:rPr>
              <a:t>Sigma=0.05</a:t>
            </a:r>
            <a:endParaRPr b="1" sz="1200">
              <a:highlight>
                <a:srgbClr val="FFFFFF"/>
              </a:highlight>
              <a:latin typeface="Times New Roman"/>
              <a:ea typeface="Times New Roman"/>
              <a:cs typeface="Times New Roman"/>
              <a:sym typeface="Times New Roman"/>
            </a:endParaRPr>
          </a:p>
        </p:txBody>
      </p:sp>
      <p:graphicFrame>
        <p:nvGraphicFramePr>
          <p:cNvPr id="139" name="Google Shape;139;p22"/>
          <p:cNvGraphicFramePr/>
          <p:nvPr/>
        </p:nvGraphicFramePr>
        <p:xfrm>
          <a:off x="584625" y="3373600"/>
          <a:ext cx="3000000" cy="3000000"/>
        </p:xfrm>
        <a:graphic>
          <a:graphicData uri="http://schemas.openxmlformats.org/drawingml/2006/table">
            <a:tbl>
              <a:tblPr>
                <a:noFill/>
                <a:tableStyleId>{EF26FFAB-AC03-4377-B8CA-6469462AC877}</a:tableStyleId>
              </a:tblPr>
              <a:tblGrid>
                <a:gridCol w="1432800"/>
                <a:gridCol w="1432800"/>
                <a:gridCol w="1432800"/>
                <a:gridCol w="1432800"/>
              </a:tblGrid>
              <a:tr h="12700">
                <a:tc>
                  <a:txBody>
                    <a:bodyPr/>
                    <a:lstStyle/>
                    <a:p>
                      <a:pPr indent="0" lvl="0" marL="0" rtl="0" algn="l">
                        <a:spcBef>
                          <a:spcPts val="0"/>
                        </a:spcBef>
                        <a:spcAft>
                          <a:spcPts val="0"/>
                        </a:spcAft>
                        <a:buNone/>
                      </a:pPr>
                      <a:r>
                        <a:rPr lang="zh-CN" sz="1050">
                          <a:highlight>
                            <a:srgbClr val="FFFFFF"/>
                          </a:highlight>
                          <a:latin typeface="Times New Roman"/>
                          <a:ea typeface="Times New Roman"/>
                          <a:cs typeface="Times New Roman"/>
                          <a:sym typeface="Times New Roman"/>
                        </a:rPr>
                        <a:t>n2/alpha</a:t>
                      </a:r>
                      <a:endParaRPr sz="105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zh-CN" sz="1050">
                          <a:highlight>
                            <a:srgbClr val="FFFFFF"/>
                          </a:highlight>
                          <a:latin typeface="Times New Roman"/>
                          <a:ea typeface="Times New Roman"/>
                          <a:cs typeface="Times New Roman"/>
                          <a:sym typeface="Times New Roman"/>
                        </a:rPr>
                        <a:t>10e-1</a:t>
                      </a:r>
                      <a:endParaRPr sz="105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zh-CN" sz="1050">
                          <a:highlight>
                            <a:srgbClr val="FFFFFF"/>
                          </a:highlight>
                          <a:latin typeface="Times New Roman"/>
                          <a:ea typeface="Times New Roman"/>
                          <a:cs typeface="Times New Roman"/>
                          <a:sym typeface="Times New Roman"/>
                        </a:rPr>
                        <a:t>10e-2</a:t>
                      </a:r>
                      <a:endParaRPr sz="105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zh-CN" sz="1050">
                          <a:highlight>
                            <a:srgbClr val="FFFFFF"/>
                          </a:highlight>
                          <a:latin typeface="Times New Roman"/>
                          <a:ea typeface="Times New Roman"/>
                          <a:cs typeface="Times New Roman"/>
                          <a:sym typeface="Times New Roman"/>
                        </a:rPr>
                        <a:t>10e-5</a:t>
                      </a:r>
                      <a:endParaRPr sz="1050">
                        <a:highlight>
                          <a:srgbClr val="FFFFFF"/>
                        </a:highlight>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zh-CN" sz="1050">
                          <a:highlight>
                            <a:srgbClr val="FFFFFF"/>
                          </a:highlight>
                          <a:latin typeface="Times New Roman"/>
                          <a:ea typeface="Times New Roman"/>
                          <a:cs typeface="Times New Roman"/>
                          <a:sym typeface="Times New Roman"/>
                        </a:rPr>
                        <a:t>2</a:t>
                      </a:r>
                      <a:endParaRPr sz="105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zh-CN" sz="1050">
                          <a:highlight>
                            <a:srgbClr val="FFFFFF"/>
                          </a:highlight>
                          <a:latin typeface="Times New Roman"/>
                          <a:ea typeface="Times New Roman"/>
                          <a:cs typeface="Times New Roman"/>
                          <a:sym typeface="Times New Roman"/>
                        </a:rPr>
                        <a:t>0.213 (0.17)</a:t>
                      </a:r>
                      <a:endParaRPr sz="105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zh-CN" sz="1050">
                          <a:highlight>
                            <a:srgbClr val="FFFFFF"/>
                          </a:highlight>
                          <a:latin typeface="Times New Roman"/>
                          <a:ea typeface="Times New Roman"/>
                          <a:cs typeface="Times New Roman"/>
                          <a:sym typeface="Times New Roman"/>
                        </a:rPr>
                        <a:t>0.141(0.11)</a:t>
                      </a:r>
                      <a:endParaRPr sz="105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zh-CN" sz="1050">
                          <a:highlight>
                            <a:srgbClr val="FFFFFF"/>
                          </a:highlight>
                          <a:latin typeface="Times New Roman"/>
                          <a:ea typeface="Times New Roman"/>
                          <a:cs typeface="Times New Roman"/>
                          <a:sym typeface="Times New Roman"/>
                        </a:rPr>
                        <a:t>0.169 (0.14)</a:t>
                      </a:r>
                      <a:endParaRPr sz="1050">
                        <a:highlight>
                          <a:srgbClr val="FFFFFF"/>
                        </a:highlight>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zh-CN" sz="1050">
                          <a:highlight>
                            <a:srgbClr val="FFFFFF"/>
                          </a:highlight>
                          <a:latin typeface="Times New Roman"/>
                          <a:ea typeface="Times New Roman"/>
                          <a:cs typeface="Times New Roman"/>
                          <a:sym typeface="Times New Roman"/>
                        </a:rPr>
                        <a:t>5</a:t>
                      </a:r>
                      <a:endParaRPr sz="105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zh-CN" sz="1050">
                          <a:highlight>
                            <a:srgbClr val="FFFFFF"/>
                          </a:highlight>
                          <a:latin typeface="Times New Roman"/>
                          <a:ea typeface="Times New Roman"/>
                          <a:cs typeface="Times New Roman"/>
                          <a:sym typeface="Times New Roman"/>
                        </a:rPr>
                        <a:t>0.440 (0.10)</a:t>
                      </a:r>
                      <a:endParaRPr sz="105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zh-CN" sz="1050">
                          <a:highlight>
                            <a:srgbClr val="FFFFFF"/>
                          </a:highlight>
                          <a:latin typeface="Times New Roman"/>
                          <a:ea typeface="Times New Roman"/>
                          <a:cs typeface="Times New Roman"/>
                          <a:sym typeface="Times New Roman"/>
                        </a:rPr>
                        <a:t>0.409 (0.05)</a:t>
                      </a:r>
                      <a:endParaRPr sz="105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zh-CN" sz="1050">
                          <a:highlight>
                            <a:srgbClr val="FFFFFF"/>
                          </a:highlight>
                          <a:latin typeface="Times New Roman"/>
                          <a:ea typeface="Times New Roman"/>
                          <a:cs typeface="Times New Roman"/>
                          <a:sym typeface="Times New Roman"/>
                        </a:rPr>
                        <a:t>0.443 (0.11)</a:t>
                      </a:r>
                      <a:endParaRPr sz="1050">
                        <a:highlight>
                          <a:srgbClr val="FFFFFF"/>
                        </a:highlight>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zh-CN" sz="1050">
                          <a:highlight>
                            <a:srgbClr val="FFFFFF"/>
                          </a:highlight>
                          <a:latin typeface="Times New Roman"/>
                          <a:ea typeface="Times New Roman"/>
                          <a:cs typeface="Times New Roman"/>
                          <a:sym typeface="Times New Roman"/>
                        </a:rPr>
                        <a:t>15</a:t>
                      </a:r>
                      <a:endParaRPr sz="105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zh-CN" sz="1050">
                          <a:solidFill>
                            <a:srgbClr val="6AA84F"/>
                          </a:solidFill>
                          <a:highlight>
                            <a:srgbClr val="FFFFFF"/>
                          </a:highlight>
                          <a:latin typeface="Times New Roman"/>
                          <a:ea typeface="Times New Roman"/>
                          <a:cs typeface="Times New Roman"/>
                          <a:sym typeface="Times New Roman"/>
                        </a:rPr>
                        <a:t>0.500 (0.06)</a:t>
                      </a:r>
                      <a:endParaRPr b="1" sz="1050">
                        <a:solidFill>
                          <a:srgbClr val="6AA84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zh-CN" sz="1050">
                          <a:highlight>
                            <a:srgbClr val="FFFFFF"/>
                          </a:highlight>
                          <a:latin typeface="Times New Roman"/>
                          <a:ea typeface="Times New Roman"/>
                          <a:cs typeface="Times New Roman"/>
                          <a:sym typeface="Times New Roman"/>
                        </a:rPr>
                        <a:t>0.481(0.08)</a:t>
                      </a:r>
                      <a:endParaRPr sz="105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zh-CN" sz="1050">
                          <a:highlight>
                            <a:srgbClr val="FFFFFF"/>
                          </a:highlight>
                          <a:latin typeface="Times New Roman"/>
                          <a:ea typeface="Times New Roman"/>
                          <a:cs typeface="Times New Roman"/>
                          <a:sym typeface="Times New Roman"/>
                        </a:rPr>
                        <a:t>0.465 (0.07)</a:t>
                      </a:r>
                      <a:endParaRPr sz="1050">
                        <a:highlight>
                          <a:srgbClr val="FFFFFF"/>
                        </a:highlight>
                        <a:latin typeface="Times New Roman"/>
                        <a:ea typeface="Times New Roman"/>
                        <a:cs typeface="Times New Roman"/>
                        <a:sym typeface="Times New Roman"/>
                      </a:endParaRPr>
                    </a:p>
                  </a:txBody>
                  <a:tcPr marT="63500" marB="63500" marR="63500" marL="63500"/>
                </a:tc>
              </a:tr>
            </a:tbl>
          </a:graphicData>
        </a:graphic>
      </p:graphicFrame>
      <p:sp>
        <p:nvSpPr>
          <p:cNvPr id="140" name="Google Shape;140;p22"/>
          <p:cNvSpPr txBox="1"/>
          <p:nvPr/>
        </p:nvSpPr>
        <p:spPr>
          <a:xfrm>
            <a:off x="584625" y="2799400"/>
            <a:ext cx="2646900" cy="574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zh-CN" sz="1200">
                <a:highlight>
                  <a:srgbClr val="FFFFFF"/>
                </a:highlight>
                <a:latin typeface="Times New Roman"/>
                <a:ea typeface="Times New Roman"/>
                <a:cs typeface="Times New Roman"/>
                <a:sym typeface="Times New Roman"/>
              </a:rPr>
              <a:t>Sigma=0.3</a:t>
            </a:r>
            <a:endParaRPr b="1" sz="1200">
              <a:highlight>
                <a:srgbClr val="FFFFFF"/>
              </a:highlight>
              <a:latin typeface="Times New Roman"/>
              <a:ea typeface="Times New Roman"/>
              <a:cs typeface="Times New Roman"/>
              <a:sym typeface="Times New Roman"/>
            </a:endParaRPr>
          </a:p>
        </p:txBody>
      </p:sp>
      <p:sp>
        <p:nvSpPr>
          <p:cNvPr id="141" name="Google Shape;141;p22"/>
          <p:cNvSpPr txBox="1"/>
          <p:nvPr/>
        </p:nvSpPr>
        <p:spPr>
          <a:xfrm>
            <a:off x="2319150" y="155775"/>
            <a:ext cx="4505700" cy="84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zh-CN" sz="2400">
                <a:solidFill>
                  <a:schemeClr val="dk1"/>
                </a:solidFill>
                <a:latin typeface="Times New Roman"/>
                <a:ea typeface="Times New Roman"/>
                <a:cs typeface="Times New Roman"/>
                <a:sym typeface="Times New Roman"/>
              </a:rPr>
              <a:t>MG time series prediction</a:t>
            </a:r>
            <a:endParaRPr b="1" sz="1500">
              <a:latin typeface="Times New Roman"/>
              <a:ea typeface="Times New Roman"/>
              <a:cs typeface="Times New Roman"/>
              <a:sym typeface="Times New Roman"/>
            </a:endParaRPr>
          </a:p>
          <a:p>
            <a:pPr indent="0" lvl="0" marL="0" rtl="0" algn="l">
              <a:spcBef>
                <a:spcPts val="0"/>
              </a:spcBef>
              <a:spcAft>
                <a:spcPts val="0"/>
              </a:spcAft>
              <a:buNone/>
            </a:pPr>
            <a:r>
              <a:rPr b="1" lang="zh-CN" sz="1500">
                <a:latin typeface="Times New Roman"/>
                <a:ea typeface="Times New Roman"/>
                <a:cs typeface="Times New Roman"/>
                <a:sym typeface="Times New Roman"/>
              </a:rPr>
              <a:t>Exploring different hyperparameters with noisy data</a:t>
            </a:r>
            <a:endParaRPr b="1" sz="1500">
              <a:latin typeface="Times New Roman"/>
              <a:ea typeface="Times New Roman"/>
              <a:cs typeface="Times New Roman"/>
              <a:sym typeface="Times New Roman"/>
            </a:endParaRPr>
          </a:p>
        </p:txBody>
      </p:sp>
      <p:sp>
        <p:nvSpPr>
          <p:cNvPr id="142" name="Google Shape;142;p22"/>
          <p:cNvSpPr txBox="1"/>
          <p:nvPr/>
        </p:nvSpPr>
        <p:spPr>
          <a:xfrm>
            <a:off x="6481375" y="1216300"/>
            <a:ext cx="2604600" cy="348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800">
                <a:solidFill>
                  <a:schemeClr val="dk2"/>
                </a:solidFill>
              </a:rPr>
              <a:t>Conclusion: </a:t>
            </a:r>
            <a:endParaRPr sz="1800">
              <a:solidFill>
                <a:schemeClr val="dk2"/>
              </a:solidFill>
            </a:endParaRPr>
          </a:p>
          <a:p>
            <a:pPr indent="0" lvl="0" marL="0" rtl="0" algn="l">
              <a:spcBef>
                <a:spcPts val="0"/>
              </a:spcBef>
              <a:spcAft>
                <a:spcPts val="0"/>
              </a:spcAft>
              <a:buNone/>
            </a:pPr>
            <a:r>
              <a:t/>
            </a:r>
            <a:endParaRPr sz="500">
              <a:solidFill>
                <a:schemeClr val="dk2"/>
              </a:solidFill>
            </a:endParaRPr>
          </a:p>
          <a:p>
            <a:pPr indent="-317500" lvl="0" marL="457200" rtl="0" algn="l">
              <a:lnSpc>
                <a:spcPct val="115000"/>
              </a:lnSpc>
              <a:spcBef>
                <a:spcPts val="0"/>
              </a:spcBef>
              <a:spcAft>
                <a:spcPts val="0"/>
              </a:spcAft>
              <a:buClr>
                <a:schemeClr val="dk2"/>
              </a:buClr>
              <a:buSzPts val="1400"/>
              <a:buChar char="➔"/>
            </a:pPr>
            <a:r>
              <a:rPr lang="zh-CN">
                <a:solidFill>
                  <a:schemeClr val="dk2"/>
                </a:solidFill>
              </a:rPr>
              <a:t>When n2 is small, it heavily relies on </a:t>
            </a:r>
            <a:r>
              <a:rPr lang="zh-CN">
                <a:solidFill>
                  <a:schemeClr val="dk2"/>
                </a:solidFill>
              </a:rPr>
              <a:t>initialization</a:t>
            </a:r>
            <a:r>
              <a:rPr lang="zh-CN">
                <a:solidFill>
                  <a:schemeClr val="dk2"/>
                </a:solidFill>
              </a:rPr>
              <a:t> of model weight</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zh-CN">
                <a:solidFill>
                  <a:schemeClr val="dk2"/>
                </a:solidFill>
              </a:rPr>
              <a:t>When noise is more spread out, all models perform worst than itself with the same setting</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zh-CN">
                <a:solidFill>
                  <a:schemeClr val="dk2"/>
                </a:solidFill>
              </a:rPr>
              <a:t>Overall, with noise introduced, models with larger alpha perform better</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idx="1" type="body"/>
          </p:nvPr>
        </p:nvSpPr>
        <p:spPr>
          <a:xfrm>
            <a:off x="483450" y="3158250"/>
            <a:ext cx="8299500" cy="18903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zh-CN" sz="2300"/>
              <a:t>Conclusions :</a:t>
            </a:r>
            <a:endParaRPr sz="2300"/>
          </a:p>
          <a:p>
            <a:pPr indent="-307340" lvl="0" marL="457200" rtl="0" algn="l">
              <a:spcBef>
                <a:spcPts val="1200"/>
              </a:spcBef>
              <a:spcAft>
                <a:spcPts val="0"/>
              </a:spcAft>
              <a:buSzPct val="100000"/>
              <a:buChar char="●"/>
            </a:pPr>
            <a:r>
              <a:rPr b="1" lang="zh-CN" sz="1600"/>
              <a:t>𝛈 (learning rate)</a:t>
            </a:r>
            <a:r>
              <a:rPr lang="zh-CN" sz="1600"/>
              <a:t>: 0.0001 appropriate value</a:t>
            </a:r>
            <a:endParaRPr sz="1600"/>
          </a:p>
          <a:p>
            <a:pPr indent="-307340" lvl="0" marL="457200" rtl="0" algn="l">
              <a:spcBef>
                <a:spcPts val="0"/>
              </a:spcBef>
              <a:spcAft>
                <a:spcPts val="0"/>
              </a:spcAft>
              <a:buSzPct val="100000"/>
              <a:buChar char="●"/>
            </a:pPr>
            <a:r>
              <a:rPr b="1" lang="zh-CN" sz="1600"/>
              <a:t>Delta Rule in Batch Mode – Perceptron Learning</a:t>
            </a:r>
            <a:r>
              <a:rPr lang="zh-CN" sz="1600"/>
              <a:t>: Delta Rule converges faster and decision boundary of Perceptron Learning is closer to the limit points</a:t>
            </a:r>
            <a:endParaRPr sz="1600"/>
          </a:p>
          <a:p>
            <a:pPr indent="-307340" lvl="0" marL="457200" rtl="0" algn="l">
              <a:spcBef>
                <a:spcPts val="0"/>
              </a:spcBef>
              <a:spcAft>
                <a:spcPts val="0"/>
              </a:spcAft>
              <a:buSzPct val="100000"/>
              <a:buChar char="●"/>
            </a:pPr>
            <a:r>
              <a:rPr b="1" lang="zh-CN" sz="1600"/>
              <a:t>Sequential – Batch Learning with Delta Rule</a:t>
            </a:r>
            <a:r>
              <a:rPr lang="zh-CN" sz="1600"/>
              <a:t>: Similar results, with Sequential Delta Rule converging a little quicker</a:t>
            </a:r>
            <a:endParaRPr sz="1600"/>
          </a:p>
          <a:p>
            <a:pPr indent="-307340" lvl="0" marL="457200" rtl="0" algn="l">
              <a:spcBef>
                <a:spcPts val="0"/>
              </a:spcBef>
              <a:spcAft>
                <a:spcPts val="0"/>
              </a:spcAft>
              <a:buSzPct val="100000"/>
              <a:buChar char="●"/>
            </a:pPr>
            <a:r>
              <a:rPr b="1" lang="zh-CN" sz="1600"/>
              <a:t>Removing bias in Batch Delta Rule</a:t>
            </a:r>
            <a:r>
              <a:rPr lang="zh-CN" sz="1600"/>
              <a:t>: T</a:t>
            </a:r>
            <a:r>
              <a:rPr lang="zh-CN" sz="1600"/>
              <a:t>he perceptron is not able to classify the samples in many cases</a:t>
            </a:r>
            <a:endParaRPr sz="1600"/>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sp>
        <p:nvSpPr>
          <p:cNvPr id="63" name="Google Shape;63;p14"/>
          <p:cNvSpPr txBox="1"/>
          <p:nvPr/>
        </p:nvSpPr>
        <p:spPr>
          <a:xfrm>
            <a:off x="1436950" y="173975"/>
            <a:ext cx="6486600" cy="991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zh-CN" sz="2800">
                <a:solidFill>
                  <a:schemeClr val="dk1"/>
                </a:solidFill>
              </a:rPr>
              <a:t>Classification</a:t>
            </a:r>
            <a:endParaRPr sz="2800">
              <a:solidFill>
                <a:schemeClr val="dk1"/>
              </a:solidFill>
            </a:endParaRPr>
          </a:p>
          <a:p>
            <a:pPr indent="0" lvl="0" marL="0" rtl="0" algn="ctr">
              <a:lnSpc>
                <a:spcPct val="115000"/>
              </a:lnSpc>
              <a:spcBef>
                <a:spcPts val="0"/>
              </a:spcBef>
              <a:spcAft>
                <a:spcPts val="0"/>
              </a:spcAft>
              <a:buNone/>
            </a:pPr>
            <a:r>
              <a:rPr lang="zh-CN" sz="2022">
                <a:solidFill>
                  <a:schemeClr val="dk1"/>
                </a:solidFill>
              </a:rPr>
              <a:t>Single Layer Perceptron - Linearly Separable Dataset</a:t>
            </a:r>
            <a:endParaRPr/>
          </a:p>
        </p:txBody>
      </p:sp>
      <p:pic>
        <p:nvPicPr>
          <p:cNvPr id="64" name="Google Shape;64;p14"/>
          <p:cNvPicPr preferRelativeResize="0"/>
          <p:nvPr/>
        </p:nvPicPr>
        <p:blipFill rotWithShape="1">
          <a:blip r:embed="rId3">
            <a:alphaModFix/>
          </a:blip>
          <a:srcRect b="0" l="0" r="48549" t="0"/>
          <a:stretch/>
        </p:blipFill>
        <p:spPr>
          <a:xfrm>
            <a:off x="223400" y="1216913"/>
            <a:ext cx="2842822" cy="1941350"/>
          </a:xfrm>
          <a:prstGeom prst="rect">
            <a:avLst/>
          </a:prstGeom>
          <a:noFill/>
          <a:ln>
            <a:noFill/>
          </a:ln>
        </p:spPr>
      </p:pic>
      <p:pic>
        <p:nvPicPr>
          <p:cNvPr id="65" name="Google Shape;65;p14"/>
          <p:cNvPicPr preferRelativeResize="0"/>
          <p:nvPr/>
        </p:nvPicPr>
        <p:blipFill>
          <a:blip r:embed="rId4">
            <a:alphaModFix/>
          </a:blip>
          <a:stretch>
            <a:fillRect/>
          </a:stretch>
        </p:blipFill>
        <p:spPr>
          <a:xfrm>
            <a:off x="3150587" y="1238188"/>
            <a:ext cx="2842825" cy="1898789"/>
          </a:xfrm>
          <a:prstGeom prst="rect">
            <a:avLst/>
          </a:prstGeom>
          <a:noFill/>
          <a:ln>
            <a:noFill/>
          </a:ln>
        </p:spPr>
      </p:pic>
      <p:pic>
        <p:nvPicPr>
          <p:cNvPr id="66" name="Google Shape;66;p14"/>
          <p:cNvPicPr preferRelativeResize="0"/>
          <p:nvPr/>
        </p:nvPicPr>
        <p:blipFill>
          <a:blip r:embed="rId5">
            <a:alphaModFix/>
          </a:blip>
          <a:stretch>
            <a:fillRect/>
          </a:stretch>
        </p:blipFill>
        <p:spPr>
          <a:xfrm>
            <a:off x="6232226" y="1216925"/>
            <a:ext cx="2550724" cy="1736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idx="1" type="body"/>
          </p:nvPr>
        </p:nvSpPr>
        <p:spPr>
          <a:xfrm>
            <a:off x="644625" y="3290225"/>
            <a:ext cx="7950300" cy="17583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zh-CN" sz="2300"/>
              <a:t>Conclusions :</a:t>
            </a:r>
            <a:endParaRPr sz="1600"/>
          </a:p>
          <a:p>
            <a:pPr indent="-299720" lvl="0" marL="457200" rtl="0" algn="l">
              <a:spcBef>
                <a:spcPts val="1200"/>
              </a:spcBef>
              <a:spcAft>
                <a:spcPts val="0"/>
              </a:spcAft>
              <a:buSzPct val="100000"/>
              <a:buChar char="●"/>
            </a:pPr>
            <a:r>
              <a:rPr b="1" lang="zh-CN" sz="1600"/>
              <a:t>Delta Rule in Batch, Sequential Mode – Perceptron Learning</a:t>
            </a:r>
            <a:r>
              <a:rPr lang="zh-CN" sz="1600"/>
              <a:t>: Perceptron Learning slower. Sequential and Batch Delta Rule converge to lower error.</a:t>
            </a:r>
            <a:endParaRPr sz="1600"/>
          </a:p>
          <a:p>
            <a:pPr indent="-299720" lvl="0" marL="457200" rtl="0" algn="l">
              <a:spcBef>
                <a:spcPts val="0"/>
              </a:spcBef>
              <a:spcAft>
                <a:spcPts val="0"/>
              </a:spcAft>
              <a:buSzPct val="100000"/>
              <a:buChar char="●"/>
            </a:pPr>
            <a:r>
              <a:rPr b="1" lang="zh-CN" sz="1600"/>
              <a:t>Different Versions of Non-Linearly Separable Dataset</a:t>
            </a:r>
            <a:r>
              <a:rPr lang="zh-CN" sz="1600"/>
              <a:t>: Error remains more or less close to having the whole dataset, the algorithm converges a little slower as we remove more samples and the decision boundary moves tο corresponding direction. In the last scenario, the decision boundary is totally different.</a:t>
            </a:r>
            <a:endParaRPr sz="1600"/>
          </a:p>
          <a:p>
            <a:pPr indent="-299720" lvl="0" marL="457200" rtl="0" algn="l">
              <a:spcBef>
                <a:spcPts val="0"/>
              </a:spcBef>
              <a:spcAft>
                <a:spcPts val="0"/>
              </a:spcAft>
              <a:buSzPct val="100000"/>
              <a:buChar char="●"/>
            </a:pPr>
            <a:r>
              <a:rPr lang="zh-CN" sz="1600"/>
              <a:t>All the algorithms misclassify some data.</a:t>
            </a:r>
            <a:endParaRPr sz="1600"/>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sp>
        <p:nvSpPr>
          <p:cNvPr id="73" name="Google Shape;73;p15"/>
          <p:cNvSpPr txBox="1"/>
          <p:nvPr/>
        </p:nvSpPr>
        <p:spPr>
          <a:xfrm>
            <a:off x="1074350" y="173975"/>
            <a:ext cx="7211700" cy="991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zh-CN" sz="2800">
                <a:solidFill>
                  <a:schemeClr val="dk1"/>
                </a:solidFill>
              </a:rPr>
              <a:t>Classification</a:t>
            </a:r>
            <a:endParaRPr sz="2800">
              <a:solidFill>
                <a:schemeClr val="dk1"/>
              </a:solidFill>
            </a:endParaRPr>
          </a:p>
          <a:p>
            <a:pPr indent="0" lvl="0" marL="0" rtl="0" algn="ctr">
              <a:lnSpc>
                <a:spcPct val="115000"/>
              </a:lnSpc>
              <a:spcBef>
                <a:spcPts val="0"/>
              </a:spcBef>
              <a:spcAft>
                <a:spcPts val="0"/>
              </a:spcAft>
              <a:buNone/>
            </a:pPr>
            <a:r>
              <a:rPr lang="zh-CN" sz="2022">
                <a:solidFill>
                  <a:schemeClr val="dk1"/>
                </a:solidFill>
              </a:rPr>
              <a:t>Single Layer Perceptron - Non Linearly Separable Dataset</a:t>
            </a:r>
            <a:endParaRPr/>
          </a:p>
        </p:txBody>
      </p:sp>
      <p:pic>
        <p:nvPicPr>
          <p:cNvPr id="74" name="Google Shape;74;p15"/>
          <p:cNvPicPr preferRelativeResize="0"/>
          <p:nvPr/>
        </p:nvPicPr>
        <p:blipFill>
          <a:blip r:embed="rId3">
            <a:alphaModFix/>
          </a:blip>
          <a:stretch>
            <a:fillRect/>
          </a:stretch>
        </p:blipFill>
        <p:spPr>
          <a:xfrm>
            <a:off x="515000" y="1241000"/>
            <a:ext cx="2503586" cy="1819950"/>
          </a:xfrm>
          <a:prstGeom prst="rect">
            <a:avLst/>
          </a:prstGeom>
          <a:noFill/>
          <a:ln>
            <a:noFill/>
          </a:ln>
        </p:spPr>
      </p:pic>
      <p:pic>
        <p:nvPicPr>
          <p:cNvPr id="75" name="Google Shape;75;p15"/>
          <p:cNvPicPr preferRelativeResize="0"/>
          <p:nvPr/>
        </p:nvPicPr>
        <p:blipFill>
          <a:blip r:embed="rId4">
            <a:alphaModFix/>
          </a:blip>
          <a:stretch>
            <a:fillRect/>
          </a:stretch>
        </p:blipFill>
        <p:spPr>
          <a:xfrm>
            <a:off x="3309936" y="1240988"/>
            <a:ext cx="2524125" cy="1743075"/>
          </a:xfrm>
          <a:prstGeom prst="rect">
            <a:avLst/>
          </a:prstGeom>
          <a:noFill/>
          <a:ln>
            <a:noFill/>
          </a:ln>
        </p:spPr>
      </p:pic>
      <p:pic>
        <p:nvPicPr>
          <p:cNvPr id="76" name="Google Shape;76;p15"/>
          <p:cNvPicPr preferRelativeResize="0"/>
          <p:nvPr/>
        </p:nvPicPr>
        <p:blipFill>
          <a:blip r:embed="rId5">
            <a:alphaModFix/>
          </a:blip>
          <a:stretch>
            <a:fillRect/>
          </a:stretch>
        </p:blipFill>
        <p:spPr>
          <a:xfrm>
            <a:off x="5971236" y="1241000"/>
            <a:ext cx="2623684" cy="1819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idx="1" type="body"/>
          </p:nvPr>
        </p:nvSpPr>
        <p:spPr>
          <a:xfrm>
            <a:off x="5199850" y="1805499"/>
            <a:ext cx="3722700" cy="2401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zh-CN" sz="2300"/>
              <a:t>Conclusions : </a:t>
            </a:r>
            <a:endParaRPr sz="2300"/>
          </a:p>
          <a:p>
            <a:pPr indent="0" lvl="0" marL="0" rtl="0" algn="l">
              <a:spcBef>
                <a:spcPts val="1200"/>
              </a:spcBef>
              <a:spcAft>
                <a:spcPts val="0"/>
              </a:spcAft>
              <a:buNone/>
            </a:pPr>
            <a:r>
              <a:rPr lang="zh-CN"/>
              <a:t>Network with 80% Training data has lower MSE.</a:t>
            </a:r>
            <a:endParaRPr/>
          </a:p>
          <a:p>
            <a:pPr indent="0" lvl="0" marL="0" rtl="0" algn="l">
              <a:spcBef>
                <a:spcPts val="1200"/>
              </a:spcBef>
              <a:spcAft>
                <a:spcPts val="0"/>
              </a:spcAft>
              <a:buNone/>
            </a:pPr>
            <a:r>
              <a:rPr lang="zh-CN"/>
              <a:t>Accuracy of network is positively affected by the number of training samples.</a:t>
            </a:r>
            <a:endParaRPr/>
          </a:p>
          <a:p>
            <a:pPr indent="0" lvl="0" marL="0" rtl="0" algn="l">
              <a:spcBef>
                <a:spcPts val="1200"/>
              </a:spcBef>
              <a:spcAft>
                <a:spcPts val="1200"/>
              </a:spcAft>
              <a:buNone/>
            </a:pPr>
            <a:r>
              <a:rPr lang="zh-CN"/>
              <a:t>With few Training data, the number of hidden nodes won’t affect a lot the accuracy of network.</a:t>
            </a:r>
            <a:endParaRPr/>
          </a:p>
        </p:txBody>
      </p:sp>
      <p:sp>
        <p:nvSpPr>
          <p:cNvPr id="82" name="Google Shape;8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pic>
        <p:nvPicPr>
          <p:cNvPr id="83" name="Google Shape;83;p16"/>
          <p:cNvPicPr preferRelativeResize="0"/>
          <p:nvPr/>
        </p:nvPicPr>
        <p:blipFill>
          <a:blip r:embed="rId3">
            <a:alphaModFix/>
          </a:blip>
          <a:stretch>
            <a:fillRect/>
          </a:stretch>
        </p:blipFill>
        <p:spPr>
          <a:xfrm>
            <a:off x="278749" y="1261375"/>
            <a:ext cx="4843451" cy="3632601"/>
          </a:xfrm>
          <a:prstGeom prst="rect">
            <a:avLst/>
          </a:prstGeom>
          <a:noFill/>
          <a:ln>
            <a:noFill/>
          </a:ln>
        </p:spPr>
      </p:pic>
      <p:sp>
        <p:nvSpPr>
          <p:cNvPr id="84" name="Google Shape;84;p16"/>
          <p:cNvSpPr txBox="1"/>
          <p:nvPr/>
        </p:nvSpPr>
        <p:spPr>
          <a:xfrm>
            <a:off x="1972050" y="173975"/>
            <a:ext cx="5199900" cy="991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zh-CN" sz="2800">
                <a:solidFill>
                  <a:schemeClr val="dk1"/>
                </a:solidFill>
              </a:rPr>
              <a:t>Classification</a:t>
            </a:r>
            <a:endParaRPr sz="2800">
              <a:solidFill>
                <a:schemeClr val="dk1"/>
              </a:solidFill>
            </a:endParaRPr>
          </a:p>
          <a:p>
            <a:pPr indent="0" lvl="0" marL="0" rtl="0" algn="ctr">
              <a:lnSpc>
                <a:spcPct val="115000"/>
              </a:lnSpc>
              <a:spcBef>
                <a:spcPts val="0"/>
              </a:spcBef>
              <a:spcAft>
                <a:spcPts val="0"/>
              </a:spcAft>
              <a:buNone/>
            </a:pPr>
            <a:r>
              <a:rPr lang="zh-CN" sz="2022">
                <a:solidFill>
                  <a:schemeClr val="dk1"/>
                </a:solidFill>
              </a:rPr>
              <a:t>The number of training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2195250" y="105500"/>
            <a:ext cx="4753500" cy="10419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Clr>
                <a:schemeClr val="dk1"/>
              </a:buClr>
              <a:buSzPts val="1100"/>
              <a:buFont typeface="Arial"/>
              <a:buNone/>
            </a:pPr>
            <a:r>
              <a:rPr lang="zh-CN"/>
              <a:t>Classification</a:t>
            </a:r>
            <a:endParaRPr/>
          </a:p>
          <a:p>
            <a:pPr indent="0" lvl="0" marL="0" rtl="0" algn="ctr">
              <a:spcBef>
                <a:spcPts val="0"/>
              </a:spcBef>
              <a:spcAft>
                <a:spcPts val="0"/>
              </a:spcAft>
              <a:buNone/>
            </a:pPr>
            <a:r>
              <a:rPr lang="zh-CN" sz="2355"/>
              <a:t>The number of hidden nodes</a:t>
            </a:r>
            <a:endParaRPr sz="2355"/>
          </a:p>
        </p:txBody>
      </p:sp>
      <p:sp>
        <p:nvSpPr>
          <p:cNvPr id="90" name="Google Shape;90;p17"/>
          <p:cNvSpPr txBox="1"/>
          <p:nvPr>
            <p:ph idx="1" type="body"/>
          </p:nvPr>
        </p:nvSpPr>
        <p:spPr>
          <a:xfrm>
            <a:off x="5199850" y="1624775"/>
            <a:ext cx="3722700" cy="276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Conclusions : </a:t>
            </a:r>
            <a:endParaRPr/>
          </a:p>
          <a:p>
            <a:pPr indent="0" lvl="0" marL="0" rtl="0" algn="l">
              <a:spcBef>
                <a:spcPts val="1200"/>
              </a:spcBef>
              <a:spcAft>
                <a:spcPts val="0"/>
              </a:spcAft>
              <a:buNone/>
            </a:pPr>
            <a:r>
              <a:rPr lang="zh-CN" sz="1400"/>
              <a:t>Network with 30 hidden nodes has a decision boundary more correct.</a:t>
            </a:r>
            <a:endParaRPr sz="1400"/>
          </a:p>
          <a:p>
            <a:pPr indent="0" lvl="0" marL="0" rtl="0" algn="l">
              <a:spcBef>
                <a:spcPts val="1200"/>
              </a:spcBef>
              <a:spcAft>
                <a:spcPts val="1200"/>
              </a:spcAft>
              <a:buNone/>
            </a:pPr>
            <a:r>
              <a:rPr lang="zh-CN" sz="1400"/>
              <a:t>When we have sufficient number of samples for training, the number of hidden nodes affect positively the accuracy of network</a:t>
            </a:r>
            <a:endParaRPr sz="1400"/>
          </a:p>
        </p:txBody>
      </p:sp>
      <p:sp>
        <p:nvSpPr>
          <p:cNvPr id="91" name="Google Shape;9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pic>
        <p:nvPicPr>
          <p:cNvPr id="92" name="Google Shape;92;p17"/>
          <p:cNvPicPr preferRelativeResize="0"/>
          <p:nvPr/>
        </p:nvPicPr>
        <p:blipFill rotWithShape="1">
          <a:blip r:embed="rId3">
            <a:alphaModFix/>
          </a:blip>
          <a:srcRect b="0" l="0" r="0" t="0"/>
          <a:stretch/>
        </p:blipFill>
        <p:spPr>
          <a:xfrm>
            <a:off x="278724" y="1192975"/>
            <a:ext cx="4843451" cy="36326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2195250" y="462700"/>
            <a:ext cx="4753500" cy="9069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lang="zh-CN"/>
              <a:t>Function approximation</a:t>
            </a:r>
            <a:endParaRPr/>
          </a:p>
          <a:p>
            <a:pPr indent="0" lvl="0" marL="0" rtl="0" algn="ctr">
              <a:lnSpc>
                <a:spcPct val="115000"/>
              </a:lnSpc>
              <a:spcBef>
                <a:spcPts val="0"/>
              </a:spcBef>
              <a:spcAft>
                <a:spcPts val="0"/>
              </a:spcAft>
              <a:buNone/>
            </a:pPr>
            <a:r>
              <a:rPr lang="zh-CN" sz="2022"/>
              <a:t>The number of training data</a:t>
            </a:r>
            <a:endParaRPr sz="2022"/>
          </a:p>
        </p:txBody>
      </p:sp>
      <p:sp>
        <p:nvSpPr>
          <p:cNvPr id="98" name="Google Shape;98;p18"/>
          <p:cNvSpPr txBox="1"/>
          <p:nvPr>
            <p:ph idx="1" type="body"/>
          </p:nvPr>
        </p:nvSpPr>
        <p:spPr>
          <a:xfrm>
            <a:off x="806550" y="3303925"/>
            <a:ext cx="7530900" cy="168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Conclusions : </a:t>
            </a:r>
            <a:endParaRPr/>
          </a:p>
          <a:p>
            <a:pPr indent="0" lvl="0" marL="0" rtl="0" algn="l">
              <a:spcBef>
                <a:spcPts val="1200"/>
              </a:spcBef>
              <a:spcAft>
                <a:spcPts val="0"/>
              </a:spcAft>
              <a:buNone/>
            </a:pPr>
            <a:r>
              <a:rPr lang="zh-CN" sz="1400"/>
              <a:t>Network with 80% Training data has a lower MSE and bias.</a:t>
            </a:r>
            <a:endParaRPr sz="1400"/>
          </a:p>
          <a:p>
            <a:pPr indent="0" lvl="0" marL="0" rtl="0" algn="l">
              <a:spcBef>
                <a:spcPts val="1200"/>
              </a:spcBef>
              <a:spcAft>
                <a:spcPts val="1200"/>
              </a:spcAft>
              <a:buNone/>
            </a:pPr>
            <a:r>
              <a:rPr lang="zh-CN" sz="1400"/>
              <a:t>A network train with a small subset has a poor sensibility.</a:t>
            </a:r>
            <a:endParaRPr sz="1400"/>
          </a:p>
        </p:txBody>
      </p:sp>
      <p:sp>
        <p:nvSpPr>
          <p:cNvPr id="99" name="Google Shape;99;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graphicFrame>
        <p:nvGraphicFramePr>
          <p:cNvPr id="100" name="Google Shape;100;p18"/>
          <p:cNvGraphicFramePr/>
          <p:nvPr/>
        </p:nvGraphicFramePr>
        <p:xfrm>
          <a:off x="1866900" y="1631275"/>
          <a:ext cx="3000000" cy="3000000"/>
        </p:xfrm>
        <a:graphic>
          <a:graphicData uri="http://schemas.openxmlformats.org/drawingml/2006/table">
            <a:tbl>
              <a:tblPr>
                <a:noFill/>
                <a:tableStyleId>{EF26FFAB-AC03-4377-B8CA-6469462AC877}</a:tableStyleId>
              </a:tblPr>
              <a:tblGrid>
                <a:gridCol w="1590675"/>
                <a:gridCol w="1273175"/>
                <a:gridCol w="1273175"/>
                <a:gridCol w="1273175"/>
              </a:tblGrid>
              <a:tr h="425700">
                <a:tc>
                  <a:txBody>
                    <a:bodyPr/>
                    <a:lstStyle/>
                    <a:p>
                      <a:pPr indent="0" lvl="0" marL="0" rtl="0" algn="ctr">
                        <a:spcBef>
                          <a:spcPts val="0"/>
                        </a:spcBef>
                        <a:spcAft>
                          <a:spcPts val="0"/>
                        </a:spcAft>
                        <a:buNone/>
                      </a:pPr>
                      <a:r>
                        <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zh-CN" sz="1100">
                          <a:latin typeface="Times New Roman"/>
                          <a:ea typeface="Times New Roman"/>
                          <a:cs typeface="Times New Roman"/>
                          <a:sym typeface="Times New Roman"/>
                        </a:rPr>
                        <a:t>Variance</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zh-CN" sz="1100">
                          <a:latin typeface="Times New Roman"/>
                          <a:ea typeface="Times New Roman"/>
                          <a:cs typeface="Times New Roman"/>
                          <a:sym typeface="Times New Roman"/>
                        </a:rPr>
                        <a:t>Bias</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zh-CN" sz="1100">
                          <a:latin typeface="Times New Roman"/>
                          <a:ea typeface="Times New Roman"/>
                          <a:cs typeface="Times New Roman"/>
                          <a:sym typeface="Times New Roman"/>
                        </a:rPr>
                        <a:t>MSE</a:t>
                      </a:r>
                      <a:endParaRPr sz="1100">
                        <a:latin typeface="Times New Roman"/>
                        <a:ea typeface="Times New Roman"/>
                        <a:cs typeface="Times New Roman"/>
                        <a:sym typeface="Times New Roman"/>
                      </a:endParaRPr>
                    </a:p>
                  </a:txBody>
                  <a:tcPr marT="63500" marB="63500" marR="63500" marL="63500"/>
                </a:tc>
              </a:tr>
              <a:tr h="342900">
                <a:tc>
                  <a:txBody>
                    <a:bodyPr/>
                    <a:lstStyle/>
                    <a:p>
                      <a:pPr indent="0" lvl="0" marL="0" rtl="0" algn="ctr">
                        <a:spcBef>
                          <a:spcPts val="0"/>
                        </a:spcBef>
                        <a:spcAft>
                          <a:spcPts val="0"/>
                        </a:spcAft>
                        <a:buNone/>
                      </a:pPr>
                      <a:r>
                        <a:rPr lang="zh-CN" sz="1100">
                          <a:latin typeface="Times New Roman"/>
                          <a:ea typeface="Times New Roman"/>
                          <a:cs typeface="Times New Roman"/>
                          <a:sym typeface="Times New Roman"/>
                        </a:rPr>
                        <a:t>80% Train VS 20% Valid</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zh-CN" sz="1100">
                          <a:latin typeface="Times New Roman"/>
                          <a:ea typeface="Times New Roman"/>
                          <a:cs typeface="Times New Roman"/>
                          <a:sym typeface="Times New Roman"/>
                        </a:rPr>
                        <a:t>0.0459    </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zh-CN" sz="1100">
                          <a:latin typeface="Times New Roman"/>
                          <a:ea typeface="Times New Roman"/>
                          <a:cs typeface="Times New Roman"/>
                          <a:sym typeface="Times New Roman"/>
                        </a:rPr>
                        <a:t>0.0060 </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zh-CN" sz="1100">
                          <a:latin typeface="Times New Roman"/>
                          <a:ea typeface="Times New Roman"/>
                          <a:cs typeface="Times New Roman"/>
                          <a:sym typeface="Times New Roman"/>
                        </a:rPr>
                        <a:t>0.0020</a:t>
                      </a:r>
                      <a:endParaRPr sz="1100">
                        <a:latin typeface="Times New Roman"/>
                        <a:ea typeface="Times New Roman"/>
                        <a:cs typeface="Times New Roman"/>
                        <a:sym typeface="Times New Roman"/>
                      </a:endParaRPr>
                    </a:p>
                  </a:txBody>
                  <a:tcPr marT="63500" marB="63500" marR="63500" marL="63500"/>
                </a:tc>
              </a:tr>
              <a:tr h="515375">
                <a:tc>
                  <a:txBody>
                    <a:bodyPr/>
                    <a:lstStyle/>
                    <a:p>
                      <a:pPr indent="0" lvl="0" marL="0" rtl="0" algn="ctr">
                        <a:spcBef>
                          <a:spcPts val="0"/>
                        </a:spcBef>
                        <a:spcAft>
                          <a:spcPts val="0"/>
                        </a:spcAft>
                        <a:buNone/>
                      </a:pPr>
                      <a:r>
                        <a:rPr lang="zh-CN" sz="1100">
                          <a:latin typeface="Times New Roman"/>
                          <a:ea typeface="Times New Roman"/>
                          <a:cs typeface="Times New Roman"/>
                          <a:sym typeface="Times New Roman"/>
                        </a:rPr>
                        <a:t>20% Train VS 80% Valid</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zh-CN" sz="1100">
                          <a:latin typeface="Times New Roman"/>
                          <a:ea typeface="Times New Roman"/>
                          <a:cs typeface="Times New Roman"/>
                          <a:sym typeface="Times New Roman"/>
                        </a:rPr>
                        <a:t>0.0480</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zh-CN" sz="1100">
                          <a:latin typeface="Times New Roman"/>
                          <a:ea typeface="Times New Roman"/>
                          <a:cs typeface="Times New Roman"/>
                          <a:sym typeface="Times New Roman"/>
                        </a:rPr>
                        <a:t> 0.0171</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zh-CN" sz="1100">
                          <a:latin typeface="Times New Roman"/>
                          <a:ea typeface="Times New Roman"/>
                          <a:cs typeface="Times New Roman"/>
                          <a:sym typeface="Times New Roman"/>
                        </a:rPr>
                        <a:t>0.0077</a:t>
                      </a:r>
                      <a:endParaRPr sz="11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818975"/>
            <a:ext cx="60663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zh-CN" sz="1800">
                <a:latin typeface="Times New Roman"/>
                <a:ea typeface="Times New Roman"/>
                <a:cs typeface="Times New Roman"/>
                <a:sym typeface="Times New Roman"/>
              </a:rPr>
              <a:t>Model : MLPRegressor (framework : sklearn)</a:t>
            </a:r>
            <a:endParaRPr sz="1800"/>
          </a:p>
        </p:txBody>
      </p:sp>
      <p:sp>
        <p:nvSpPr>
          <p:cNvPr id="106" name="Google Shape;106;p19"/>
          <p:cNvSpPr txBox="1"/>
          <p:nvPr>
            <p:ph idx="1" type="body"/>
          </p:nvPr>
        </p:nvSpPr>
        <p:spPr>
          <a:xfrm>
            <a:off x="311700" y="11003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b="1"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zh-CN" sz="1100">
                <a:solidFill>
                  <a:schemeClr val="dk1"/>
                </a:solidFill>
                <a:latin typeface="Times New Roman"/>
                <a:ea typeface="Times New Roman"/>
                <a:cs typeface="Times New Roman"/>
                <a:sym typeface="Times New Roman"/>
              </a:rPr>
              <a:t>Settings:</a:t>
            </a:r>
            <a:endParaRPr b="1" sz="11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Char char="●"/>
            </a:pPr>
            <a:r>
              <a:rPr lang="zh-CN" sz="1400">
                <a:solidFill>
                  <a:schemeClr val="dk1"/>
                </a:solidFill>
                <a:latin typeface="Times New Roman"/>
                <a:ea typeface="Times New Roman"/>
                <a:cs typeface="Times New Roman"/>
                <a:sym typeface="Times New Roman"/>
              </a:rPr>
              <a:t>solver: lbfgs </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Char char="●"/>
            </a:pPr>
            <a:r>
              <a:rPr lang="zh-CN" sz="1400">
                <a:solidFill>
                  <a:schemeClr val="dk1"/>
                </a:solidFill>
                <a:latin typeface="Times New Roman"/>
                <a:ea typeface="Times New Roman"/>
                <a:cs typeface="Times New Roman"/>
                <a:sym typeface="Times New Roman"/>
              </a:rPr>
              <a:t>alpha : 0.001</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zh-CN" sz="1400">
                <a:solidFill>
                  <a:schemeClr val="dk1"/>
                </a:solidFill>
                <a:latin typeface="Times New Roman"/>
                <a:ea typeface="Times New Roman"/>
                <a:cs typeface="Times New Roman"/>
                <a:sym typeface="Times New Roman"/>
              </a:rPr>
              <a:t>max_iter : 10000</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zh-CN" sz="1400">
                <a:solidFill>
                  <a:schemeClr val="dk1"/>
                </a:solidFill>
                <a:latin typeface="Times New Roman"/>
                <a:ea typeface="Times New Roman"/>
                <a:cs typeface="Times New Roman"/>
                <a:sym typeface="Times New Roman"/>
              </a:rPr>
              <a:t>Validation fraction: 0.1</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zh-CN" sz="1400">
                <a:solidFill>
                  <a:schemeClr val="dk1"/>
                </a:solidFill>
                <a:latin typeface="Times New Roman"/>
                <a:ea typeface="Times New Roman"/>
                <a:cs typeface="Times New Roman"/>
                <a:sym typeface="Times New Roman"/>
              </a:rPr>
              <a:t>number of simulations: 10</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zh-CN" sz="1400">
                <a:solidFill>
                  <a:schemeClr val="dk1"/>
                </a:solidFill>
                <a:latin typeface="Times New Roman"/>
                <a:ea typeface="Times New Roman"/>
                <a:cs typeface="Times New Roman"/>
                <a:sym typeface="Times New Roman"/>
              </a:rPr>
              <a:t>early stop: True (for sgd)</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zh-CN" sz="1400">
                <a:solidFill>
                  <a:schemeClr val="dk1"/>
                </a:solidFill>
                <a:highlight>
                  <a:schemeClr val="lt1"/>
                </a:highlight>
                <a:latin typeface="Times New Roman"/>
                <a:ea typeface="Times New Roman"/>
                <a:cs typeface="Times New Roman"/>
                <a:sym typeface="Times New Roman"/>
              </a:rPr>
              <a:t>n_iter_no_change (for sgd): 10</a:t>
            </a:r>
            <a:endParaRPr sz="1400">
              <a:solidFill>
                <a:schemeClr val="dk1"/>
              </a:solidFill>
              <a:highlight>
                <a:schemeClr val="lt1"/>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400"/>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graphicFrame>
        <p:nvGraphicFramePr>
          <p:cNvPr id="108" name="Google Shape;108;p19"/>
          <p:cNvGraphicFramePr/>
          <p:nvPr/>
        </p:nvGraphicFramePr>
        <p:xfrm>
          <a:off x="434450" y="3838425"/>
          <a:ext cx="3000000" cy="3000000"/>
        </p:xfrm>
        <a:graphic>
          <a:graphicData uri="http://schemas.openxmlformats.org/drawingml/2006/table">
            <a:tbl>
              <a:tblPr>
                <a:noFill/>
                <a:tableStyleId>{EF26FFAB-AC03-4377-B8CA-6469462AC877}</a:tableStyleId>
              </a:tblPr>
              <a:tblGrid>
                <a:gridCol w="1432800"/>
                <a:gridCol w="1432800"/>
                <a:gridCol w="1432800"/>
                <a:gridCol w="1432800"/>
              </a:tblGrid>
              <a:tr h="100000">
                <a:tc>
                  <a:txBody>
                    <a:bodyPr/>
                    <a:lstStyle/>
                    <a:p>
                      <a:pPr indent="0" lvl="0" marL="0" rtl="0" algn="l">
                        <a:spcBef>
                          <a:spcPts val="0"/>
                        </a:spcBef>
                        <a:spcAft>
                          <a:spcPts val="0"/>
                        </a:spcAft>
                        <a:buNone/>
                      </a:pPr>
                      <a:r>
                        <a:rPr lang="zh-CN" sz="1100">
                          <a:latin typeface="Times New Roman"/>
                          <a:ea typeface="Times New Roman"/>
                          <a:cs typeface="Times New Roman"/>
                          <a:sym typeface="Times New Roman"/>
                        </a:rPr>
                        <a:t>n1/n2</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zh-CN" sz="1100">
                          <a:latin typeface="Times New Roman"/>
                          <a:ea typeface="Times New Roman"/>
                          <a:cs typeface="Times New Roman"/>
                          <a:sym typeface="Times New Roman"/>
                        </a:rPr>
                        <a:t>2</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zh-CN" sz="1100">
                          <a:latin typeface="Times New Roman"/>
                          <a:ea typeface="Times New Roman"/>
                          <a:cs typeface="Times New Roman"/>
                          <a:sym typeface="Times New Roman"/>
                        </a:rPr>
                        <a:t>5</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zh-CN" sz="1100">
                          <a:latin typeface="Times New Roman"/>
                          <a:ea typeface="Times New Roman"/>
                          <a:cs typeface="Times New Roman"/>
                          <a:sym typeface="Times New Roman"/>
                        </a:rPr>
                        <a:t>15</a:t>
                      </a:r>
                      <a:endParaRPr sz="11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zh-CN" sz="1100">
                          <a:latin typeface="Times New Roman"/>
                          <a:ea typeface="Times New Roman"/>
                          <a:cs typeface="Times New Roman"/>
                          <a:sym typeface="Times New Roman"/>
                        </a:rPr>
                        <a:t>2</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zh-CN" sz="1050">
                          <a:solidFill>
                            <a:srgbClr val="FF0000"/>
                          </a:solidFill>
                          <a:highlight>
                            <a:srgbClr val="FFFFFF"/>
                          </a:highlight>
                          <a:latin typeface="Times New Roman"/>
                          <a:ea typeface="Times New Roman"/>
                          <a:cs typeface="Times New Roman"/>
                          <a:sym typeface="Times New Roman"/>
                        </a:rPr>
                        <a:t>0.430</a:t>
                      </a:r>
                      <a:endParaRPr b="1" sz="1100">
                        <a:solidFill>
                          <a:srgbClr val="FF0000"/>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zh-CN" sz="1050">
                          <a:highlight>
                            <a:srgbClr val="FFFFFF"/>
                          </a:highlight>
                          <a:latin typeface="Times New Roman"/>
                          <a:ea typeface="Times New Roman"/>
                          <a:cs typeface="Times New Roman"/>
                          <a:sym typeface="Times New Roman"/>
                        </a:rPr>
                        <a:t>0.802</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zh-CN" sz="1050">
                          <a:highlight>
                            <a:srgbClr val="FFFFFF"/>
                          </a:highlight>
                          <a:latin typeface="Times New Roman"/>
                          <a:ea typeface="Times New Roman"/>
                          <a:cs typeface="Times New Roman"/>
                          <a:sym typeface="Times New Roman"/>
                        </a:rPr>
                        <a:t>0.814</a:t>
                      </a:r>
                      <a:endParaRPr sz="11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zh-CN" sz="1100">
                          <a:latin typeface="Times New Roman"/>
                          <a:ea typeface="Times New Roman"/>
                          <a:cs typeface="Times New Roman"/>
                          <a:sym typeface="Times New Roman"/>
                        </a:rPr>
                        <a:t>4</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zh-CN" sz="1050">
                          <a:highlight>
                            <a:srgbClr val="FFFFFF"/>
                          </a:highlight>
                          <a:latin typeface="Times New Roman"/>
                          <a:ea typeface="Times New Roman"/>
                          <a:cs typeface="Times New Roman"/>
                          <a:sym typeface="Times New Roman"/>
                        </a:rPr>
                        <a:t>0.571</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zh-CN" sz="1050">
                          <a:solidFill>
                            <a:schemeClr val="dk1"/>
                          </a:solidFill>
                          <a:highlight>
                            <a:srgbClr val="FFFFFF"/>
                          </a:highlight>
                          <a:latin typeface="Times New Roman"/>
                          <a:ea typeface="Times New Roman"/>
                          <a:cs typeface="Times New Roman"/>
                          <a:sym typeface="Times New Roman"/>
                        </a:rPr>
                        <a:t>0.933</a:t>
                      </a:r>
                      <a:endParaRPr sz="11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zh-CN" sz="1050">
                          <a:solidFill>
                            <a:srgbClr val="6AA84F"/>
                          </a:solidFill>
                          <a:highlight>
                            <a:srgbClr val="FFFFFF"/>
                          </a:highlight>
                          <a:latin typeface="Times New Roman"/>
                          <a:ea typeface="Times New Roman"/>
                          <a:cs typeface="Times New Roman"/>
                          <a:sym typeface="Times New Roman"/>
                        </a:rPr>
                        <a:t>0.967</a:t>
                      </a:r>
                      <a:endParaRPr b="1" sz="1100">
                        <a:solidFill>
                          <a:srgbClr val="6AA84F"/>
                        </a:solidFill>
                        <a:latin typeface="Times New Roman"/>
                        <a:ea typeface="Times New Roman"/>
                        <a:cs typeface="Times New Roman"/>
                        <a:sym typeface="Times New Roman"/>
                      </a:endParaRPr>
                    </a:p>
                  </a:txBody>
                  <a:tcPr marT="63500" marB="63500" marR="63500" marL="63500"/>
                </a:tc>
              </a:tr>
            </a:tbl>
          </a:graphicData>
        </a:graphic>
      </p:graphicFrame>
      <p:sp>
        <p:nvSpPr>
          <p:cNvPr id="109" name="Google Shape;109;p19"/>
          <p:cNvSpPr txBox="1"/>
          <p:nvPr/>
        </p:nvSpPr>
        <p:spPr>
          <a:xfrm>
            <a:off x="311700" y="3241700"/>
            <a:ext cx="6066300" cy="723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zh-CN" sz="1100">
                <a:latin typeface="Times New Roman"/>
                <a:ea typeface="Times New Roman"/>
                <a:cs typeface="Times New Roman"/>
                <a:sym typeface="Times New Roman"/>
              </a:rPr>
              <a:t>Validation score (n1: number of nodes in hidden layer1, n2: number of nodes in hidden layer2)</a:t>
            </a:r>
            <a:endParaRPr sz="1100">
              <a:latin typeface="Times New Roman"/>
              <a:ea typeface="Times New Roman"/>
              <a:cs typeface="Times New Roman"/>
              <a:sym typeface="Times New Roman"/>
            </a:endParaRPr>
          </a:p>
        </p:txBody>
      </p:sp>
      <p:sp>
        <p:nvSpPr>
          <p:cNvPr id="110" name="Google Shape;110;p19"/>
          <p:cNvSpPr txBox="1"/>
          <p:nvPr/>
        </p:nvSpPr>
        <p:spPr>
          <a:xfrm>
            <a:off x="6307650" y="3778200"/>
            <a:ext cx="2872200" cy="96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zh-CN" sz="1800">
                <a:solidFill>
                  <a:schemeClr val="dk2"/>
                </a:solidFill>
                <a:latin typeface="Times New Roman"/>
                <a:ea typeface="Times New Roman"/>
                <a:cs typeface="Times New Roman"/>
                <a:sym typeface="Times New Roman"/>
              </a:rPr>
              <a:t>Conclusion : </a:t>
            </a:r>
            <a:endParaRPr sz="1800">
              <a:solidFill>
                <a:schemeClr val="dk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zh-CN">
                <a:solidFill>
                  <a:schemeClr val="dk2"/>
                </a:solidFill>
                <a:latin typeface="Times New Roman"/>
                <a:ea typeface="Times New Roman"/>
                <a:cs typeface="Times New Roman"/>
                <a:sym typeface="Times New Roman"/>
              </a:rPr>
              <a:t>Best model is the one with most nodes in both h1&amp;h2</a:t>
            </a:r>
            <a:endParaRPr>
              <a:solidFill>
                <a:schemeClr val="dk2"/>
              </a:solidFill>
              <a:latin typeface="Times New Roman"/>
              <a:ea typeface="Times New Roman"/>
              <a:cs typeface="Times New Roman"/>
              <a:sym typeface="Times New Roman"/>
            </a:endParaRPr>
          </a:p>
        </p:txBody>
      </p:sp>
      <p:sp>
        <p:nvSpPr>
          <p:cNvPr id="111" name="Google Shape;111;p19"/>
          <p:cNvSpPr txBox="1"/>
          <p:nvPr>
            <p:ph type="title"/>
          </p:nvPr>
        </p:nvSpPr>
        <p:spPr>
          <a:xfrm>
            <a:off x="2836350" y="144975"/>
            <a:ext cx="34713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zh-CN" sz="2400">
                <a:latin typeface="Times New Roman"/>
                <a:ea typeface="Times New Roman"/>
                <a:cs typeface="Times New Roman"/>
                <a:sym typeface="Times New Roman"/>
              </a:rPr>
              <a:t>MG time series prediction</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pic>
        <p:nvPicPr>
          <p:cNvPr id="117" name="Google Shape;117;p20"/>
          <p:cNvPicPr preferRelativeResize="0"/>
          <p:nvPr/>
        </p:nvPicPr>
        <p:blipFill>
          <a:blip r:embed="rId3">
            <a:alphaModFix/>
          </a:blip>
          <a:stretch>
            <a:fillRect/>
          </a:stretch>
        </p:blipFill>
        <p:spPr>
          <a:xfrm>
            <a:off x="2755338" y="1173425"/>
            <a:ext cx="5429250" cy="1743075"/>
          </a:xfrm>
          <a:prstGeom prst="rect">
            <a:avLst/>
          </a:prstGeom>
          <a:noFill/>
          <a:ln>
            <a:noFill/>
          </a:ln>
        </p:spPr>
      </p:pic>
      <p:pic>
        <p:nvPicPr>
          <p:cNvPr id="118" name="Google Shape;118;p20"/>
          <p:cNvPicPr preferRelativeResize="0"/>
          <p:nvPr/>
        </p:nvPicPr>
        <p:blipFill>
          <a:blip r:embed="rId4">
            <a:alphaModFix/>
          </a:blip>
          <a:stretch>
            <a:fillRect/>
          </a:stretch>
        </p:blipFill>
        <p:spPr>
          <a:xfrm>
            <a:off x="2755338" y="3106525"/>
            <a:ext cx="5429250" cy="1762125"/>
          </a:xfrm>
          <a:prstGeom prst="rect">
            <a:avLst/>
          </a:prstGeom>
          <a:noFill/>
          <a:ln>
            <a:noFill/>
          </a:ln>
        </p:spPr>
      </p:pic>
      <p:sp>
        <p:nvSpPr>
          <p:cNvPr id="119" name="Google Shape;119;p20"/>
          <p:cNvSpPr txBox="1"/>
          <p:nvPr/>
        </p:nvSpPr>
        <p:spPr>
          <a:xfrm>
            <a:off x="197075" y="1726475"/>
            <a:ext cx="2270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Best model</a:t>
            </a:r>
            <a:endParaRPr/>
          </a:p>
          <a:p>
            <a:pPr indent="0" lvl="0" marL="0" rtl="0" algn="l">
              <a:spcBef>
                <a:spcPts val="0"/>
              </a:spcBef>
              <a:spcAft>
                <a:spcPts val="0"/>
              </a:spcAft>
              <a:buNone/>
            </a:pPr>
            <a:r>
              <a:rPr lang="zh-CN" sz="1100"/>
              <a:t>num of nodes in h1 &amp;h2 : (4,15)</a:t>
            </a:r>
            <a:endParaRPr sz="1100"/>
          </a:p>
          <a:p>
            <a:pPr indent="0" lvl="0" marL="0" rtl="0" algn="l">
              <a:spcBef>
                <a:spcPts val="0"/>
              </a:spcBef>
              <a:spcAft>
                <a:spcPts val="0"/>
              </a:spcAft>
              <a:buNone/>
            </a:pPr>
            <a:r>
              <a:rPr lang="zh-CN" sz="1100"/>
              <a:t>MSE : </a:t>
            </a:r>
            <a:r>
              <a:rPr lang="zh-CN" sz="1050">
                <a:solidFill>
                  <a:schemeClr val="dk1"/>
                </a:solidFill>
                <a:highlight>
                  <a:srgbClr val="FFFFFF"/>
                </a:highlight>
                <a:latin typeface="Times New Roman"/>
                <a:ea typeface="Times New Roman"/>
                <a:cs typeface="Times New Roman"/>
                <a:sym typeface="Times New Roman"/>
              </a:rPr>
              <a:t>0.0012</a:t>
            </a:r>
            <a:endParaRPr sz="1100"/>
          </a:p>
        </p:txBody>
      </p:sp>
      <p:sp>
        <p:nvSpPr>
          <p:cNvPr id="120" name="Google Shape;120;p20"/>
          <p:cNvSpPr txBox="1"/>
          <p:nvPr/>
        </p:nvSpPr>
        <p:spPr>
          <a:xfrm>
            <a:off x="241275" y="3574250"/>
            <a:ext cx="22704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Worst</a:t>
            </a:r>
            <a:r>
              <a:rPr lang="zh-CN"/>
              <a:t> model</a:t>
            </a:r>
            <a:endParaRPr/>
          </a:p>
          <a:p>
            <a:pPr indent="0" lvl="0" marL="0" rtl="0" algn="l">
              <a:spcBef>
                <a:spcPts val="0"/>
              </a:spcBef>
              <a:spcAft>
                <a:spcPts val="0"/>
              </a:spcAft>
              <a:buNone/>
            </a:pPr>
            <a:r>
              <a:rPr lang="zh-CN" sz="1200"/>
              <a:t>num of nodes in h1 &amp;h2 : (2,2)</a:t>
            </a:r>
            <a:endParaRPr sz="1200"/>
          </a:p>
          <a:p>
            <a:pPr indent="0" lvl="0" marL="0" rtl="0" algn="l">
              <a:spcBef>
                <a:spcPts val="0"/>
              </a:spcBef>
              <a:spcAft>
                <a:spcPts val="0"/>
              </a:spcAft>
              <a:buNone/>
            </a:pPr>
            <a:r>
              <a:rPr lang="zh-CN" sz="1200"/>
              <a:t>MSE : </a:t>
            </a:r>
            <a:r>
              <a:rPr lang="zh-CN" sz="1050">
                <a:solidFill>
                  <a:schemeClr val="dk1"/>
                </a:solidFill>
                <a:highlight>
                  <a:srgbClr val="FFFFFF"/>
                </a:highlight>
                <a:latin typeface="Times New Roman"/>
                <a:ea typeface="Times New Roman"/>
                <a:cs typeface="Times New Roman"/>
                <a:sym typeface="Times New Roman"/>
              </a:rPr>
              <a:t>0.0093</a:t>
            </a:r>
            <a:endParaRPr sz="1200"/>
          </a:p>
        </p:txBody>
      </p:sp>
      <p:sp>
        <p:nvSpPr>
          <p:cNvPr id="121" name="Google Shape;121;p20"/>
          <p:cNvSpPr txBox="1"/>
          <p:nvPr/>
        </p:nvSpPr>
        <p:spPr>
          <a:xfrm>
            <a:off x="2239200" y="164300"/>
            <a:ext cx="4665600" cy="886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zh-CN" sz="2400">
                <a:solidFill>
                  <a:schemeClr val="dk1"/>
                </a:solidFill>
                <a:latin typeface="Times New Roman"/>
                <a:ea typeface="Times New Roman"/>
                <a:cs typeface="Times New Roman"/>
                <a:sym typeface="Times New Roman"/>
              </a:rPr>
              <a:t>MG time series prediction</a:t>
            </a:r>
            <a:endParaRPr b="1" sz="2400">
              <a:solidFill>
                <a:schemeClr val="dk1"/>
              </a:solidFill>
            </a:endParaRPr>
          </a:p>
          <a:p>
            <a:pPr indent="0" lvl="0" marL="0" rtl="0" algn="ctr">
              <a:lnSpc>
                <a:spcPct val="100000"/>
              </a:lnSpc>
              <a:spcBef>
                <a:spcPts val="0"/>
              </a:spcBef>
              <a:spcAft>
                <a:spcPts val="600"/>
              </a:spcAft>
              <a:buNone/>
            </a:pPr>
            <a:r>
              <a:rPr lang="zh-CN" sz="1800">
                <a:solidFill>
                  <a:schemeClr val="dk1"/>
                </a:solidFill>
              </a:rPr>
              <a:t>Best model VS Worst model</a:t>
            </a: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pic>
        <p:nvPicPr>
          <p:cNvPr id="127" name="Google Shape;127;p21"/>
          <p:cNvPicPr preferRelativeResize="0"/>
          <p:nvPr/>
        </p:nvPicPr>
        <p:blipFill>
          <a:blip r:embed="rId3">
            <a:alphaModFix/>
          </a:blip>
          <a:stretch>
            <a:fillRect/>
          </a:stretch>
        </p:blipFill>
        <p:spPr>
          <a:xfrm>
            <a:off x="2837525" y="3014875"/>
            <a:ext cx="5591124" cy="1828800"/>
          </a:xfrm>
          <a:prstGeom prst="rect">
            <a:avLst/>
          </a:prstGeom>
          <a:noFill/>
          <a:ln>
            <a:noFill/>
          </a:ln>
        </p:spPr>
      </p:pic>
      <p:sp>
        <p:nvSpPr>
          <p:cNvPr id="128" name="Google Shape;128;p21"/>
          <p:cNvSpPr txBox="1"/>
          <p:nvPr/>
        </p:nvSpPr>
        <p:spPr>
          <a:xfrm>
            <a:off x="246375" y="3510525"/>
            <a:ext cx="2270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Best model (with sgd)</a:t>
            </a:r>
            <a:endParaRPr/>
          </a:p>
          <a:p>
            <a:pPr indent="0" lvl="0" marL="0" rtl="0" algn="l">
              <a:spcBef>
                <a:spcPts val="0"/>
              </a:spcBef>
              <a:spcAft>
                <a:spcPts val="0"/>
              </a:spcAft>
              <a:buNone/>
            </a:pPr>
            <a:r>
              <a:rPr lang="zh-CN" sz="1100"/>
              <a:t>num of nodes in h1 &amp;h2 : (4,15)</a:t>
            </a:r>
            <a:endParaRPr sz="1100"/>
          </a:p>
          <a:p>
            <a:pPr indent="0" lvl="0" marL="0" rtl="0" algn="l">
              <a:spcBef>
                <a:spcPts val="0"/>
              </a:spcBef>
              <a:spcAft>
                <a:spcPts val="0"/>
              </a:spcAft>
              <a:buNone/>
            </a:pPr>
            <a:r>
              <a:rPr lang="zh-CN" sz="1100"/>
              <a:t>MSE : </a:t>
            </a:r>
            <a:r>
              <a:rPr lang="zh-CN" sz="1050">
                <a:solidFill>
                  <a:schemeClr val="dk1"/>
                </a:solidFill>
                <a:highlight>
                  <a:srgbClr val="FFFFFF"/>
                </a:highlight>
                <a:latin typeface="Times New Roman"/>
                <a:ea typeface="Times New Roman"/>
                <a:cs typeface="Times New Roman"/>
                <a:sym typeface="Times New Roman"/>
              </a:rPr>
              <a:t>0.0052</a:t>
            </a:r>
            <a:endParaRPr sz="1100"/>
          </a:p>
        </p:txBody>
      </p:sp>
      <p:sp>
        <p:nvSpPr>
          <p:cNvPr id="129" name="Google Shape;129;p21"/>
          <p:cNvSpPr txBox="1"/>
          <p:nvPr/>
        </p:nvSpPr>
        <p:spPr>
          <a:xfrm>
            <a:off x="2239200" y="271125"/>
            <a:ext cx="4665600" cy="886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zh-CN" sz="2400">
                <a:solidFill>
                  <a:schemeClr val="dk1"/>
                </a:solidFill>
                <a:latin typeface="Times New Roman"/>
                <a:ea typeface="Times New Roman"/>
                <a:cs typeface="Times New Roman"/>
                <a:sym typeface="Times New Roman"/>
              </a:rPr>
              <a:t>MG time series prediction</a:t>
            </a:r>
            <a:endParaRPr b="1" sz="2400">
              <a:solidFill>
                <a:schemeClr val="dk1"/>
              </a:solidFill>
            </a:endParaRPr>
          </a:p>
          <a:p>
            <a:pPr indent="0" lvl="0" marL="0" rtl="0" algn="ctr">
              <a:lnSpc>
                <a:spcPct val="100000"/>
              </a:lnSpc>
              <a:spcBef>
                <a:spcPts val="0"/>
              </a:spcBef>
              <a:spcAft>
                <a:spcPts val="600"/>
              </a:spcAft>
              <a:buNone/>
            </a:pPr>
            <a:r>
              <a:rPr lang="zh-CN" sz="1800">
                <a:solidFill>
                  <a:schemeClr val="dk1"/>
                </a:solidFill>
              </a:rPr>
              <a:t>Best model with different optimizer</a:t>
            </a:r>
            <a:endParaRPr sz="1800">
              <a:solidFill>
                <a:schemeClr val="dk1"/>
              </a:solidFill>
            </a:endParaRPr>
          </a:p>
        </p:txBody>
      </p:sp>
      <p:pic>
        <p:nvPicPr>
          <p:cNvPr id="130" name="Google Shape;130;p21"/>
          <p:cNvPicPr preferRelativeResize="0"/>
          <p:nvPr/>
        </p:nvPicPr>
        <p:blipFill>
          <a:blip r:embed="rId4">
            <a:alphaModFix/>
          </a:blip>
          <a:stretch>
            <a:fillRect/>
          </a:stretch>
        </p:blipFill>
        <p:spPr>
          <a:xfrm>
            <a:off x="2837513" y="1157625"/>
            <a:ext cx="5429250" cy="1743075"/>
          </a:xfrm>
          <a:prstGeom prst="rect">
            <a:avLst/>
          </a:prstGeom>
          <a:noFill/>
          <a:ln>
            <a:noFill/>
          </a:ln>
        </p:spPr>
      </p:pic>
      <p:sp>
        <p:nvSpPr>
          <p:cNvPr id="131" name="Google Shape;131;p21"/>
          <p:cNvSpPr txBox="1"/>
          <p:nvPr/>
        </p:nvSpPr>
        <p:spPr>
          <a:xfrm>
            <a:off x="246375" y="1710675"/>
            <a:ext cx="2270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Best model (with lbgfs)</a:t>
            </a:r>
            <a:endParaRPr/>
          </a:p>
          <a:p>
            <a:pPr indent="0" lvl="0" marL="0" rtl="0" algn="l">
              <a:spcBef>
                <a:spcPts val="0"/>
              </a:spcBef>
              <a:spcAft>
                <a:spcPts val="0"/>
              </a:spcAft>
              <a:buNone/>
            </a:pPr>
            <a:r>
              <a:rPr lang="zh-CN" sz="1100"/>
              <a:t>num of nodes in h1 &amp;h2 : (4,15)</a:t>
            </a:r>
            <a:endParaRPr sz="1100"/>
          </a:p>
          <a:p>
            <a:pPr indent="0" lvl="0" marL="0" rtl="0" algn="l">
              <a:spcBef>
                <a:spcPts val="0"/>
              </a:spcBef>
              <a:spcAft>
                <a:spcPts val="0"/>
              </a:spcAft>
              <a:buNone/>
            </a:pPr>
            <a:r>
              <a:rPr lang="zh-CN" sz="1100"/>
              <a:t>MSE : </a:t>
            </a:r>
            <a:r>
              <a:rPr lang="zh-CN" sz="1050">
                <a:solidFill>
                  <a:schemeClr val="dk1"/>
                </a:solidFill>
                <a:highlight>
                  <a:srgbClr val="FFFFFF"/>
                </a:highlight>
                <a:latin typeface="Times New Roman"/>
                <a:ea typeface="Times New Roman"/>
                <a:cs typeface="Times New Roman"/>
                <a:sym typeface="Times New Roman"/>
              </a:rPr>
              <a:t>0.0012</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