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Garamon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66111C-5D34-49A3-B9BF-5D681A6C653B}">
  <a:tblStyle styleId="{7466111C-5D34-49A3-B9BF-5D681A6C653B}"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69CCD67-F644-4D72-A611-9E3D64D8B30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bold.fntdata"/><Relationship Id="rId11" Type="http://schemas.openxmlformats.org/officeDocument/2006/relationships/slide" Target="slides/slide5.xml"/><Relationship Id="rId22" Type="http://schemas.openxmlformats.org/officeDocument/2006/relationships/font" Target="fonts/Garamond-boldItalic.fntdata"/><Relationship Id="rId10" Type="http://schemas.openxmlformats.org/officeDocument/2006/relationships/slide" Target="slides/slide4.xml"/><Relationship Id="rId21" Type="http://schemas.openxmlformats.org/officeDocument/2006/relationships/font" Target="fonts/Garamon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Garamond-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fcf7d4f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fcf7d4f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Final task is to use SOM to analyze how different factors affect how parliment members votes.</a:t>
            </a:r>
            <a:endParaRPr/>
          </a:p>
          <a:p>
            <a:pPr indent="0" lvl="0" marL="0" rtl="0" algn="l">
              <a:spcBef>
                <a:spcPts val="0"/>
              </a:spcBef>
              <a:spcAft>
                <a:spcPts val="0"/>
              </a:spcAft>
              <a:buClr>
                <a:schemeClr val="dk1"/>
              </a:buClr>
              <a:buSzPts val="1100"/>
              <a:buFont typeface="Arial"/>
              <a:buNone/>
            </a:pPr>
            <a:r>
              <a:rPr lang="zh-CN"/>
              <a:t>In the plot,Red represents women and blue represents men. The color for each node is proportional to the percentage of a different gender. The </a:t>
            </a:r>
            <a:r>
              <a:rPr lang="zh-CN"/>
              <a:t>redder, the more women. The more blue,  the more men. A perfect purple shows that it has equal numbers of women and men. The diameter of the circle is proportional to the number of that particular node among 100 hidden nodes.</a:t>
            </a:r>
            <a:endParaRPr/>
          </a:p>
          <a:p>
            <a:pPr indent="0" lvl="0" marL="0" rtl="0" algn="l">
              <a:spcBef>
                <a:spcPts val="0"/>
              </a:spcBef>
              <a:spcAft>
                <a:spcPts val="0"/>
              </a:spcAft>
              <a:buClr>
                <a:schemeClr val="dk1"/>
              </a:buClr>
              <a:buSzPts val="1100"/>
              <a:buFont typeface="Arial"/>
              <a:buNone/>
            </a:pPr>
            <a:r>
              <a:rPr lang="zh-CN"/>
              <a:t>As shown here the biggest cluster has 50% of women which suggest gender doesn't affect how people votes.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fcf7d4fa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fcf7d4fa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the plot,percentage is the dominant party’s percentage for that particular node</a:t>
            </a:r>
            <a:endParaRPr/>
          </a:p>
          <a:p>
            <a:pPr indent="0" lvl="0" marL="0" rtl="0" algn="l">
              <a:spcBef>
                <a:spcPts val="0"/>
              </a:spcBef>
              <a:spcAft>
                <a:spcPts val="0"/>
              </a:spcAft>
              <a:buNone/>
            </a:pPr>
            <a:r>
              <a:rPr lang="zh-CN"/>
              <a:t>The diameter is also proportional to the number of that particular node among all hidden nodes</a:t>
            </a:r>
            <a:endParaRPr/>
          </a:p>
          <a:p>
            <a:pPr indent="0" lvl="0" marL="0" rtl="0" algn="l">
              <a:spcBef>
                <a:spcPts val="0"/>
              </a:spcBef>
              <a:spcAft>
                <a:spcPts val="0"/>
              </a:spcAft>
              <a:buNone/>
            </a:pPr>
            <a:r>
              <a:rPr lang="zh-CN"/>
              <a:t>Compared with the previous plot, the data points are better clustered. Most people in the same cluster are of the same party.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fcf7d4fa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fcf7d4fa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As for district, d</a:t>
            </a:r>
            <a:r>
              <a:rPr lang="zh-CN"/>
              <a:t>ue to big number of different district, we don't use different color for it</a:t>
            </a:r>
            <a:endParaRPr/>
          </a:p>
          <a:p>
            <a:pPr indent="0" lvl="0" marL="0" rtl="0" algn="l">
              <a:spcBef>
                <a:spcPts val="0"/>
              </a:spcBef>
              <a:spcAft>
                <a:spcPts val="0"/>
              </a:spcAft>
              <a:buClr>
                <a:schemeClr val="dk1"/>
              </a:buClr>
              <a:buSzPts val="1100"/>
              <a:buFont typeface="Arial"/>
              <a:buNone/>
            </a:pPr>
            <a:r>
              <a:rPr lang="zh-CN"/>
              <a:t>but the number for each node is how many different dictrict this node has. As shown in the plot, the biggest cluster</a:t>
            </a:r>
            <a:endParaRPr/>
          </a:p>
          <a:p>
            <a:pPr indent="0" lvl="0" marL="0" rtl="0" algn="l">
              <a:spcBef>
                <a:spcPts val="0"/>
              </a:spcBef>
              <a:spcAft>
                <a:spcPts val="0"/>
              </a:spcAft>
              <a:buClr>
                <a:schemeClr val="dk1"/>
              </a:buClr>
              <a:buSzPts val="1100"/>
              <a:buFont typeface="Arial"/>
              <a:buNone/>
            </a:pPr>
            <a:r>
              <a:rPr lang="zh-CN"/>
              <a:t>has 28 different districts and the total number of districts is 29 so we can conclude that district has little to do with the vote either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2fc89c4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2fc89c4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For the 1st part of the assignment, we defined the data and applied the batch learning algorihtm on our training set.</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We can see the results obtained for the sin(2x) function with width </a:t>
            </a:r>
            <a:r>
              <a:rPr i="1" lang="zh-CN">
                <a:solidFill>
                  <a:schemeClr val="dk1"/>
                </a:solidFill>
                <a:latin typeface="Times New Roman"/>
                <a:ea typeface="Times New Roman"/>
                <a:cs typeface="Times New Roman"/>
                <a:sym typeface="Times New Roman"/>
              </a:rPr>
              <a:t>σ </a:t>
            </a:r>
            <a:r>
              <a:rPr lang="zh-CN">
                <a:solidFill>
                  <a:schemeClr val="dk1"/>
                </a:solidFill>
                <a:latin typeface="Times New Roman"/>
                <a:ea typeface="Times New Roman"/>
                <a:cs typeface="Times New Roman"/>
                <a:sym typeface="Times New Roman"/>
              </a:rPr>
              <a:t>= 1, training in batch mode on Table 1. This table shows the number of hidden nodes needed to cross each of the thresholds for the sin(2</a:t>
            </a:r>
            <a:r>
              <a:rPr i="1" lang="zh-CN">
                <a:solidFill>
                  <a:schemeClr val="dk1"/>
                </a:solidFill>
                <a:latin typeface="Times New Roman"/>
                <a:ea typeface="Times New Roman"/>
                <a:cs typeface="Times New Roman"/>
                <a:sym typeface="Times New Roman"/>
              </a:rPr>
              <a:t>x</a:t>
            </a:r>
            <a:r>
              <a:rPr lang="zh-CN">
                <a:solidFill>
                  <a:schemeClr val="dk1"/>
                </a:solidFill>
                <a:latin typeface="Times New Roman"/>
                <a:ea typeface="Times New Roman"/>
                <a:cs typeface="Times New Roman"/>
                <a:sym typeface="Times New Roman"/>
              </a:rPr>
              <a:t>) function.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For the square(2</a:t>
            </a:r>
            <a:r>
              <a:rPr i="1" lang="zh-CN">
                <a:solidFill>
                  <a:schemeClr val="dk1"/>
                </a:solidFill>
                <a:latin typeface="Times New Roman"/>
                <a:ea typeface="Times New Roman"/>
                <a:cs typeface="Times New Roman"/>
                <a:sym typeface="Times New Roman"/>
              </a:rPr>
              <a:t>x</a:t>
            </a:r>
            <a:r>
              <a:rPr lang="zh-CN">
                <a:solidFill>
                  <a:schemeClr val="dk1"/>
                </a:solidFill>
                <a:latin typeface="Times New Roman"/>
                <a:ea typeface="Times New Roman"/>
                <a:cs typeface="Times New Roman"/>
                <a:sym typeface="Times New Roman"/>
              </a:rPr>
              <a:t>) using linear activation, we couldn’t have an absolute residual error lower than 0.1. To reduce the error to 0.0, sign activation can be used instead, that is thresholding the output:  a value of 1 is assigned to all outputs ≥0, and a value of -1 is assigned to all negative outputs.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Using sign activation we first achieved an error of 0.0  for 9 hidden nodes.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This kind of output from the RBF is useful for transforming the problem into classification.  Another application is transforming analog values into digital, which is useful in e.g. signal processing.</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2fc89c4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2fc89c4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For this part, we used noisy data. The online learning using the delta rule was done in 10.000 epochs with a learning rate </a:t>
            </a:r>
            <a:r>
              <a:rPr i="1" lang="zh-CN">
                <a:solidFill>
                  <a:schemeClr val="dk1"/>
                </a:solidFill>
                <a:latin typeface="Times New Roman"/>
                <a:ea typeface="Times New Roman"/>
                <a:cs typeface="Times New Roman"/>
                <a:sym typeface="Times New Roman"/>
              </a:rPr>
              <a:t>η </a:t>
            </a:r>
            <a:r>
              <a:rPr lang="zh-CN">
                <a:solidFill>
                  <a:schemeClr val="dk1"/>
                </a:solidFill>
                <a:latin typeface="Times New Roman"/>
                <a:ea typeface="Times New Roman"/>
                <a:cs typeface="Times New Roman"/>
                <a:sym typeface="Times New Roman"/>
              </a:rPr>
              <a:t>= 0</a:t>
            </a:r>
            <a:r>
              <a:rPr i="1" lang="zh-CN">
                <a:solidFill>
                  <a:schemeClr val="dk1"/>
                </a:solidFill>
                <a:latin typeface="Times New Roman"/>
                <a:ea typeface="Times New Roman"/>
                <a:cs typeface="Times New Roman"/>
                <a:sym typeface="Times New Roman"/>
              </a:rPr>
              <a:t>.</a:t>
            </a:r>
            <a:r>
              <a:rPr lang="zh-CN">
                <a:solidFill>
                  <a:schemeClr val="dk1"/>
                </a:solidFill>
                <a:latin typeface="Times New Roman"/>
                <a:ea typeface="Times New Roman"/>
                <a:cs typeface="Times New Roman"/>
                <a:sym typeface="Times New Roman"/>
              </a:rPr>
              <a:t>1.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29249"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Table 2 shows the absolute residual error for different numbers of used hidden nodes with width </a:t>
            </a:r>
            <a:r>
              <a:rPr i="1" lang="zh-CN">
                <a:solidFill>
                  <a:schemeClr val="dk1"/>
                </a:solidFill>
                <a:latin typeface="Times New Roman"/>
                <a:ea typeface="Times New Roman"/>
                <a:cs typeface="Times New Roman"/>
                <a:sym typeface="Times New Roman"/>
              </a:rPr>
              <a:t>σ </a:t>
            </a:r>
            <a:r>
              <a:rPr lang="zh-CN">
                <a:solidFill>
                  <a:schemeClr val="dk1"/>
                </a:solidFill>
                <a:latin typeface="Times New Roman"/>
                <a:ea typeface="Times New Roman"/>
                <a:cs typeface="Times New Roman"/>
                <a:sym typeface="Times New Roman"/>
              </a:rPr>
              <a:t>= 1. The same network is applied to the clean data for comparison.We can see that the error is smaller for the online training using the delta rule for the </a:t>
            </a:r>
            <a:r>
              <a:rPr i="1" lang="zh-CN">
                <a:solidFill>
                  <a:schemeClr val="dk1"/>
                </a:solidFill>
                <a:latin typeface="Times New Roman"/>
                <a:ea typeface="Times New Roman"/>
                <a:cs typeface="Times New Roman"/>
                <a:sym typeface="Times New Roman"/>
              </a:rPr>
              <a:t>sin(2x)</a:t>
            </a:r>
            <a:r>
              <a:rPr lang="zh-CN">
                <a:solidFill>
                  <a:schemeClr val="dk1"/>
                </a:solidFill>
                <a:latin typeface="Times New Roman"/>
                <a:ea typeface="Times New Roman"/>
                <a:cs typeface="Times New Roman"/>
                <a:sym typeface="Times New Roman"/>
              </a:rPr>
              <a:t> function. For the</a:t>
            </a:r>
            <a:r>
              <a:rPr i="1" lang="zh-CN">
                <a:solidFill>
                  <a:schemeClr val="dk1"/>
                </a:solidFill>
                <a:latin typeface="Times New Roman"/>
                <a:ea typeface="Times New Roman"/>
                <a:cs typeface="Times New Roman"/>
                <a:sym typeface="Times New Roman"/>
              </a:rPr>
              <a:t> square(2x)</a:t>
            </a:r>
            <a:r>
              <a:rPr lang="zh-CN">
                <a:solidFill>
                  <a:schemeClr val="dk1"/>
                </a:solidFill>
                <a:latin typeface="Times New Roman"/>
                <a:ea typeface="Times New Roman"/>
                <a:cs typeface="Times New Roman"/>
                <a:sym typeface="Times New Roman"/>
              </a:rPr>
              <a:t> function, there isn’t a big difference (between the two methods),  which makes sense as the prediction doesn’t quite capture the square shape without thresholding for the outputs. When training on noisy data but applying the network to clean data, the MAE (Mean Absolute Error) decreases.</a:t>
            </a:r>
            <a:endParaRPr>
              <a:solidFill>
                <a:schemeClr val="dk1"/>
              </a:solidFill>
              <a:latin typeface="Times New Roman"/>
              <a:ea typeface="Times New Roman"/>
              <a:cs typeface="Times New Roman"/>
              <a:sym typeface="Times New Roman"/>
            </a:endParaRPr>
          </a:p>
          <a:p>
            <a:pPr indent="0" lvl="0" marL="0" marR="29249"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The results in Table 2 are obtained with variance </a:t>
            </a:r>
            <a:r>
              <a:rPr i="1" lang="zh-CN">
                <a:solidFill>
                  <a:schemeClr val="dk1"/>
                </a:solidFill>
                <a:latin typeface="Times New Roman"/>
                <a:ea typeface="Times New Roman"/>
                <a:cs typeface="Times New Roman"/>
                <a:sym typeface="Times New Roman"/>
              </a:rPr>
              <a:t>σ </a:t>
            </a:r>
            <a:r>
              <a:rPr lang="zh-CN">
                <a:solidFill>
                  <a:schemeClr val="dk1"/>
                </a:solidFill>
                <a:latin typeface="Times New Roman"/>
                <a:ea typeface="Times New Roman"/>
                <a:cs typeface="Times New Roman"/>
                <a:sym typeface="Times New Roman"/>
              </a:rPr>
              <a:t>= 1. Changing the variance that is the width, for </a:t>
            </a:r>
            <a:r>
              <a:rPr i="1" lang="zh-CN">
                <a:solidFill>
                  <a:schemeClr val="dk1"/>
                </a:solidFill>
                <a:latin typeface="Times New Roman"/>
                <a:ea typeface="Times New Roman"/>
                <a:cs typeface="Times New Roman"/>
                <a:sym typeface="Times New Roman"/>
              </a:rPr>
              <a:t>σ </a:t>
            </a:r>
            <a:r>
              <a:rPr lang="zh-CN">
                <a:solidFill>
                  <a:schemeClr val="dk1"/>
                </a:solidFill>
                <a:latin typeface="Times New Roman"/>
                <a:ea typeface="Times New Roman"/>
                <a:cs typeface="Times New Roman"/>
                <a:sym typeface="Times New Roman"/>
              </a:rPr>
              <a:t>= 0</a:t>
            </a:r>
            <a:r>
              <a:rPr i="1" lang="zh-CN">
                <a:solidFill>
                  <a:schemeClr val="dk1"/>
                </a:solidFill>
                <a:latin typeface="Times New Roman"/>
                <a:ea typeface="Times New Roman"/>
                <a:cs typeface="Times New Roman"/>
                <a:sym typeface="Times New Roman"/>
              </a:rPr>
              <a:t>.</a:t>
            </a:r>
            <a:r>
              <a:rPr lang="zh-CN">
                <a:solidFill>
                  <a:schemeClr val="dk1"/>
                </a:solidFill>
                <a:latin typeface="Times New Roman"/>
                <a:ea typeface="Times New Roman"/>
                <a:cs typeface="Times New Roman"/>
                <a:sym typeface="Times New Roman"/>
              </a:rPr>
              <a:t>5 the absolute residual error goes down to 0.1489 for batch mode with 24 hidden nodes and down to 0.2459 for the online delta rule.</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To observe the effect of different widths on the absolute residual error, from Figure 1 it can be seen that </a:t>
            </a:r>
            <a:r>
              <a:rPr i="1" lang="zh-CN">
                <a:solidFill>
                  <a:schemeClr val="dk1"/>
                </a:solidFill>
                <a:latin typeface="Times New Roman"/>
                <a:ea typeface="Times New Roman"/>
                <a:cs typeface="Times New Roman"/>
                <a:sym typeface="Times New Roman"/>
              </a:rPr>
              <a:t>σ </a:t>
            </a:r>
            <a:r>
              <a:rPr lang="zh-CN">
                <a:solidFill>
                  <a:schemeClr val="dk1"/>
                </a:solidFill>
                <a:latin typeface="Times New Roman"/>
                <a:ea typeface="Times New Roman"/>
                <a:cs typeface="Times New Roman"/>
                <a:sym typeface="Times New Roman"/>
              </a:rPr>
              <a:t>= 0</a:t>
            </a:r>
            <a:r>
              <a:rPr i="1" lang="zh-CN">
                <a:solidFill>
                  <a:schemeClr val="dk1"/>
                </a:solidFill>
                <a:latin typeface="Times New Roman"/>
                <a:ea typeface="Times New Roman"/>
                <a:cs typeface="Times New Roman"/>
                <a:sym typeface="Times New Roman"/>
              </a:rPr>
              <a:t>.</a:t>
            </a:r>
            <a:r>
              <a:rPr lang="zh-CN">
                <a:solidFill>
                  <a:schemeClr val="dk1"/>
                </a:solidFill>
                <a:latin typeface="Times New Roman"/>
                <a:ea typeface="Times New Roman"/>
                <a:cs typeface="Times New Roman"/>
                <a:sym typeface="Times New Roman"/>
              </a:rPr>
              <a:t>5 and </a:t>
            </a:r>
            <a:r>
              <a:rPr i="1" lang="zh-CN">
                <a:solidFill>
                  <a:schemeClr val="dk1"/>
                </a:solidFill>
                <a:latin typeface="Times New Roman"/>
                <a:ea typeface="Times New Roman"/>
                <a:cs typeface="Times New Roman"/>
                <a:sym typeface="Times New Roman"/>
              </a:rPr>
              <a:t>σ </a:t>
            </a:r>
            <a:r>
              <a:rPr lang="zh-CN">
                <a:solidFill>
                  <a:schemeClr val="dk1"/>
                </a:solidFill>
                <a:latin typeface="Times New Roman"/>
                <a:ea typeface="Times New Roman"/>
                <a:cs typeface="Times New Roman"/>
                <a:sym typeface="Times New Roman"/>
              </a:rPr>
              <a:t>= 0</a:t>
            </a:r>
            <a:r>
              <a:rPr i="1" lang="zh-CN">
                <a:solidFill>
                  <a:schemeClr val="dk1"/>
                </a:solidFill>
                <a:latin typeface="Times New Roman"/>
                <a:ea typeface="Times New Roman"/>
                <a:cs typeface="Times New Roman"/>
                <a:sym typeface="Times New Roman"/>
              </a:rPr>
              <a:t>.</a:t>
            </a:r>
            <a:r>
              <a:rPr lang="zh-CN">
                <a:solidFill>
                  <a:schemeClr val="dk1"/>
                </a:solidFill>
                <a:latin typeface="Times New Roman"/>
                <a:ea typeface="Times New Roman"/>
                <a:cs typeface="Times New Roman"/>
                <a:sym typeface="Times New Roman"/>
              </a:rPr>
              <a:t>8 have the lowest error when learning in batch mode,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2fc89c4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2fc89c4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just">
              <a:lnSpc>
                <a:spcPct val="102916"/>
              </a:lnSpc>
              <a:spcBef>
                <a:spcPts val="0"/>
              </a:spcBef>
              <a:spcAft>
                <a:spcPts val="0"/>
              </a:spcAft>
              <a:buNone/>
            </a:pPr>
            <a:r>
              <a:rPr lang="zh-CN">
                <a:solidFill>
                  <a:schemeClr val="dk1"/>
                </a:solidFill>
                <a:latin typeface="Times New Roman"/>
                <a:ea typeface="Times New Roman"/>
                <a:cs typeface="Times New Roman"/>
                <a:sym typeface="Times New Roman"/>
              </a:rPr>
              <a:t>F</a:t>
            </a:r>
            <a:r>
              <a:rPr lang="zh-CN">
                <a:solidFill>
                  <a:schemeClr val="dk1"/>
                </a:solidFill>
                <a:latin typeface="Times New Roman"/>
                <a:ea typeface="Times New Roman"/>
                <a:cs typeface="Times New Roman"/>
                <a:sym typeface="Times New Roman"/>
              </a:rPr>
              <a:t>rom Figure 2, we can see that </a:t>
            </a:r>
            <a:r>
              <a:rPr i="1" lang="zh-CN">
                <a:solidFill>
                  <a:schemeClr val="dk1"/>
                </a:solidFill>
                <a:latin typeface="Times New Roman"/>
                <a:ea typeface="Times New Roman"/>
                <a:cs typeface="Times New Roman"/>
                <a:sym typeface="Times New Roman"/>
              </a:rPr>
              <a:t>σ </a:t>
            </a:r>
            <a:r>
              <a:rPr lang="zh-CN">
                <a:solidFill>
                  <a:schemeClr val="dk1"/>
                </a:solidFill>
                <a:latin typeface="Times New Roman"/>
                <a:ea typeface="Times New Roman"/>
                <a:cs typeface="Times New Roman"/>
                <a:sym typeface="Times New Roman"/>
              </a:rPr>
              <a:t>= 0</a:t>
            </a:r>
            <a:r>
              <a:rPr i="1" lang="zh-CN">
                <a:solidFill>
                  <a:schemeClr val="dk1"/>
                </a:solidFill>
                <a:latin typeface="Times New Roman"/>
                <a:ea typeface="Times New Roman"/>
                <a:cs typeface="Times New Roman"/>
                <a:sym typeface="Times New Roman"/>
              </a:rPr>
              <a:t>.</a:t>
            </a:r>
            <a:r>
              <a:rPr lang="zh-CN">
                <a:solidFill>
                  <a:schemeClr val="dk1"/>
                </a:solidFill>
                <a:latin typeface="Times New Roman"/>
                <a:ea typeface="Times New Roman"/>
                <a:cs typeface="Times New Roman"/>
                <a:sym typeface="Times New Roman"/>
              </a:rPr>
              <a:t>5 is best for online learning with delta rule.  the larger learning rates (1.2 and 1.5) are not suited for the delta rule learning.</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03750"/>
              </a:lnSpc>
              <a:spcBef>
                <a:spcPts val="315"/>
              </a:spcBef>
              <a:spcAft>
                <a:spcPts val="0"/>
              </a:spcAft>
              <a:buNone/>
            </a:pPr>
            <a:r>
              <a:rPr lang="zh-CN">
                <a:solidFill>
                  <a:schemeClr val="dk1"/>
                </a:solidFill>
                <a:latin typeface="Times New Roman"/>
                <a:ea typeface="Times New Roman"/>
                <a:cs typeface="Times New Roman"/>
                <a:sym typeface="Times New Roman"/>
              </a:rPr>
              <a:t>The results in Table 3 were obtained using 10 000 epochs. It shows  Absolute residual error for the sin(2x) and square(2x) data obtained by the RBF network and perceptron learning, with the same number of hidden units for both algorithms for comparison. </a:t>
            </a:r>
            <a:endParaRPr>
              <a:solidFill>
                <a:schemeClr val="dk1"/>
              </a:solidFill>
              <a:latin typeface="Times New Roman"/>
              <a:ea typeface="Times New Roman"/>
              <a:cs typeface="Times New Roman"/>
              <a:sym typeface="Times New Roman"/>
            </a:endParaRPr>
          </a:p>
          <a:p>
            <a:pPr indent="0" lvl="0" marL="0" marR="0" rtl="0" algn="l">
              <a:lnSpc>
                <a:spcPct val="103750"/>
              </a:lnSpc>
              <a:spcBef>
                <a:spcPts val="315"/>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45"/>
              </a:spcBef>
              <a:spcAft>
                <a:spcPts val="0"/>
              </a:spcAft>
              <a:buNone/>
            </a:pPr>
            <a:r>
              <a:t/>
            </a:r>
            <a:endParaRPr sz="750">
              <a:solidFill>
                <a:schemeClr val="dk1"/>
              </a:solidFill>
              <a:latin typeface="Times New Roman"/>
              <a:ea typeface="Times New Roman"/>
              <a:cs typeface="Times New Roman"/>
              <a:sym typeface="Times New Roman"/>
            </a:endParaRPr>
          </a:p>
          <a:p>
            <a:pPr indent="0" lvl="0" marL="0" marR="541655" rtl="0" algn="just">
              <a:lnSpc>
                <a:spcPct val="10375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just">
              <a:lnSpc>
                <a:spcPct val="102916"/>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08bf44d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08bf44d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In the second part of assignment one, we have used a version of competitive learning for vector quantization.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The first model we have built only computes the winning unit, and this unit is updated in such a way that it gets closer to the training vector.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We combine this CL-based approach to the RBF network with delta learning, and we compare it with the one with manually initialized RBF units. We observe that for both noise-free and with noise model, the one with CL has a lower MSE, which means CL-based automated initialization improve the performance of RBF network.</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(eta=0.1, epochs=100)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(eta for leaky learning = 0.01)</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2fdc37f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2fdc37f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Now, what we have done is we have introduced a strategy to avoid dead units, Leaky learning. Instead of choosing a single winner, we compute also the other units.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With a noisy dataset, we observe that with a number of RBF units superior to 10, the error of the RBF network initialized with Leaky learning-based CL, is lower than with a simple CL algorithm.</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We conclude that because when we have much more RBF units, the leaky version could avoid the dead units problem, and that’s why it has a better performance.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fdc37f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fdc37f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We have also used the  RBF network to approximate a two-dimensional function. As training examples, we use noisy data from ballistical experiments.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We have chosen 20 RBF nodes and initialized those nodes with a leaky learning approach. With the first figure, we observe the distribution of RBF nodes in the input space is homogeneously distributed, and there are no dead units.</a:t>
            </a:r>
            <a:endParaRPr>
              <a:solidFill>
                <a:schemeClr val="dk1"/>
              </a:solidFill>
            </a:endParaRPr>
          </a:p>
          <a:p>
            <a:pPr indent="0" lvl="0" marL="0" rtl="0" algn="just">
              <a:lnSpc>
                <a:spcPct val="115000"/>
              </a:lnSpc>
              <a:spcBef>
                <a:spcPts val="89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After training the RBF network, we observe in the 2nd figure that the accuracy of approximation depends on the density of nodes of each area. The approximation of an area with lots of data is satisfactory, but it gets worse when we have little data. The third figure confirms that this accuracy is affected by the number of RBF units. But we still can’t attend an error equals to zero because there still has a dead units problem and overfitting problem when the number of units gets too big.</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fcf7d4fa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fcf7d4fa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In second assignment, we study self organising maps. the first task is to reorder different species of animals</a:t>
            </a:r>
            <a:endParaRPr/>
          </a:p>
          <a:p>
            <a:pPr indent="0" lvl="0" marL="0" rtl="0" algn="l">
              <a:spcBef>
                <a:spcPts val="0"/>
              </a:spcBef>
              <a:spcAft>
                <a:spcPts val="0"/>
              </a:spcAft>
              <a:buClr>
                <a:schemeClr val="dk1"/>
              </a:buClr>
              <a:buSzPts val="1100"/>
              <a:buFont typeface="Arial"/>
              <a:buNone/>
            </a:pPr>
            <a:r>
              <a:rPr lang="zh-CN"/>
              <a:t>For the results shown here,</a:t>
            </a:r>
            <a:endParaRPr/>
          </a:p>
          <a:p>
            <a:pPr indent="0" lvl="0" marL="0" rtl="0" algn="l">
              <a:spcBef>
                <a:spcPts val="0"/>
              </a:spcBef>
              <a:spcAft>
                <a:spcPts val="0"/>
              </a:spcAft>
              <a:buClr>
                <a:schemeClr val="dk1"/>
              </a:buClr>
              <a:buSzPts val="1100"/>
              <a:buFont typeface="Arial"/>
              <a:buNone/>
            </a:pPr>
            <a:r>
              <a:rPr lang="zh-CN"/>
              <a:t>learning rate is fixed to 0.2 for both winner node and neighbor nodes.</a:t>
            </a:r>
            <a:endParaRPr/>
          </a:p>
          <a:p>
            <a:pPr indent="0" lvl="0" marL="0" rtl="0" algn="l">
              <a:spcBef>
                <a:spcPts val="0"/>
              </a:spcBef>
              <a:spcAft>
                <a:spcPts val="0"/>
              </a:spcAft>
              <a:buClr>
                <a:schemeClr val="dk1"/>
              </a:buClr>
              <a:buSzPts val="1100"/>
              <a:buFont typeface="Arial"/>
              <a:buNone/>
            </a:pPr>
            <a:r>
              <a:rPr lang="zh-CN"/>
              <a:t>we have tried another setting where a smaller learning rate was set for neighbor nodes.</a:t>
            </a:r>
            <a:endParaRPr/>
          </a:p>
          <a:p>
            <a:pPr indent="0" lvl="0" marL="0" rtl="0" algn="l">
              <a:spcBef>
                <a:spcPts val="0"/>
              </a:spcBef>
              <a:spcAft>
                <a:spcPts val="0"/>
              </a:spcAft>
              <a:buClr>
                <a:schemeClr val="dk1"/>
              </a:buClr>
              <a:buSzPts val="1100"/>
              <a:buFont typeface="Arial"/>
              <a:buNone/>
            </a:pPr>
            <a:r>
              <a:rPr lang="zh-CN"/>
              <a:t>And that yields different results but the difference is subtle.</a:t>
            </a:r>
            <a:endParaRPr/>
          </a:p>
          <a:p>
            <a:pPr indent="0" lvl="0" marL="0" rtl="0" algn="l">
              <a:spcBef>
                <a:spcPts val="0"/>
              </a:spcBef>
              <a:spcAft>
                <a:spcPts val="0"/>
              </a:spcAft>
              <a:buClr>
                <a:schemeClr val="dk1"/>
              </a:buClr>
              <a:buSzPts val="1100"/>
              <a:buFont typeface="Arial"/>
              <a:buNone/>
            </a:pPr>
            <a:r>
              <a:rPr lang="zh-CN"/>
              <a:t>Here the results we can see an obvious division between three groups</a:t>
            </a:r>
            <a:endParaRPr/>
          </a:p>
          <a:p>
            <a:pPr indent="0" lvl="0" marL="0" rtl="0" algn="l">
              <a:spcBef>
                <a:spcPts val="0"/>
              </a:spcBef>
              <a:spcAft>
                <a:spcPts val="0"/>
              </a:spcAft>
              <a:buClr>
                <a:schemeClr val="dk1"/>
              </a:buClr>
              <a:buSzPts val="1100"/>
              <a:buFont typeface="Arial"/>
              <a:buNone/>
            </a:pPr>
            <a:r>
              <a:rPr lang="zh-CN"/>
              <a:t>Insects are grouped together. E.g. from beetle to spider. </a:t>
            </a:r>
            <a:endParaRPr/>
          </a:p>
          <a:p>
            <a:pPr indent="0" lvl="0" marL="0" rtl="0" algn="l">
              <a:spcBef>
                <a:spcPts val="0"/>
              </a:spcBef>
              <a:spcAft>
                <a:spcPts val="0"/>
              </a:spcAft>
              <a:buClr>
                <a:schemeClr val="dk1"/>
              </a:buClr>
              <a:buSzPts val="1100"/>
              <a:buFont typeface="Arial"/>
              <a:buNone/>
            </a:pPr>
            <a:r>
              <a:rPr lang="zh-CN"/>
              <a:t>And animals living in both water and on land are also grouped together. E.g. from duck to walrus. </a:t>
            </a:r>
            <a:endParaRPr/>
          </a:p>
          <a:p>
            <a:pPr indent="0" lvl="0" marL="0" rtl="0" algn="l">
              <a:spcBef>
                <a:spcPts val="0"/>
              </a:spcBef>
              <a:spcAft>
                <a:spcPts val="0"/>
              </a:spcAft>
              <a:buClr>
                <a:schemeClr val="dk1"/>
              </a:buClr>
              <a:buSzPts val="1100"/>
              <a:buFont typeface="Arial"/>
              <a:buNone/>
            </a:pPr>
            <a:r>
              <a:rPr lang="zh-CN"/>
              <a:t>Finally, four-legged mammals such as dogs, cats, horses, and so on are grouped together.</a:t>
            </a:r>
            <a:endParaRPr/>
          </a:p>
          <a:p>
            <a:pPr indent="0" lvl="0" marL="0" rtl="0" algn="l">
              <a:spcBef>
                <a:spcPts val="0"/>
              </a:spcBef>
              <a:spcAft>
                <a:spcPts val="0"/>
              </a:spcAft>
              <a:buClr>
                <a:schemeClr val="dk1"/>
              </a:buClr>
              <a:buSzPts val="1100"/>
              <a:buFont typeface="Arial"/>
              <a:buNone/>
            </a:pPr>
            <a:r>
              <a:rPr lang="zh-CN"/>
              <a:t>When the learning rate is different for neighbour nodes, the order of animals within each group is slightly different</a:t>
            </a:r>
            <a:endParaRPr/>
          </a:p>
          <a:p>
            <a:pPr indent="0" lvl="0" marL="0" rtl="0" algn="l">
              <a:spcBef>
                <a:spcPts val="0"/>
              </a:spcBef>
              <a:spcAft>
                <a:spcPts val="0"/>
              </a:spcAft>
              <a:buClr>
                <a:schemeClr val="dk1"/>
              </a:buClr>
              <a:buSzPts val="1100"/>
              <a:buFont typeface="Arial"/>
              <a:buNone/>
            </a:pPr>
            <a:r>
              <a:rPr lang="zh-CN"/>
              <a:t>but overall, the three groups remain the same.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fcf7d4fa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fcf7d4fa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In the second task, we are again using SOM to solve traveling salesman problem. Different from last task, the hidden nodes are arranged in a 2d plane. And the difference in training is how we define the neighborhood. </a:t>
            </a:r>
            <a:endParaRPr/>
          </a:p>
          <a:p>
            <a:pPr indent="0" lvl="0" marL="0" rtl="0" algn="l">
              <a:spcBef>
                <a:spcPts val="0"/>
              </a:spcBef>
              <a:spcAft>
                <a:spcPts val="0"/>
              </a:spcAft>
              <a:buNone/>
            </a:pPr>
            <a:r>
              <a:rPr lang="zh-CN"/>
              <a:t>This time the neighbourhood is circular and the suggested range is set from 2 to 1 and finally to 0.</a:t>
            </a:r>
            <a:endParaRPr/>
          </a:p>
          <a:p>
            <a:pPr indent="0" lvl="0" marL="0" rtl="0" algn="l">
              <a:spcBef>
                <a:spcPts val="0"/>
              </a:spcBef>
              <a:spcAft>
                <a:spcPts val="0"/>
              </a:spcAft>
              <a:buNone/>
            </a:pPr>
            <a:r>
              <a:rPr lang="zh-CN"/>
              <a:t>From 0 to 10 epoch the range is 2. From 10 to 20, the range is 1. From 30 to 50 the range is 0,meaning only update the winner node.</a:t>
            </a:r>
            <a:endParaRPr/>
          </a:p>
          <a:p>
            <a:pPr indent="0" lvl="0" marL="0" rtl="0" algn="l">
              <a:spcBef>
                <a:spcPts val="0"/>
              </a:spcBef>
              <a:spcAft>
                <a:spcPts val="0"/>
              </a:spcAft>
              <a:buClr>
                <a:schemeClr val="dk1"/>
              </a:buClr>
              <a:buSzPts val="1100"/>
              <a:buFont typeface="Arial"/>
              <a:buNone/>
            </a:pPr>
            <a:r>
              <a:rPr lang="zh-CN"/>
              <a:t>If we set the epoch to 20, as shown in the plot, it is still far from real data points. </a:t>
            </a:r>
            <a:endParaRPr/>
          </a:p>
          <a:p>
            <a:pPr indent="0" lvl="0" marL="0" rtl="0" algn="l">
              <a:spcBef>
                <a:spcPts val="0"/>
              </a:spcBef>
              <a:spcAft>
                <a:spcPts val="0"/>
              </a:spcAft>
              <a:buNone/>
            </a:pPr>
            <a:r>
              <a:rPr lang="zh-CN"/>
              <a:t>Evetually we set it to 50 to get a more perfect match.</a:t>
            </a:r>
            <a:endParaRPr/>
          </a:p>
          <a:p>
            <a:pPr indent="0" lvl="0" marL="0" rtl="0" algn="l">
              <a:spcBef>
                <a:spcPts val="0"/>
              </a:spcBef>
              <a:spcAft>
                <a:spcPts val="0"/>
              </a:spcAft>
              <a:buNone/>
            </a:pPr>
            <a:r>
              <a:rPr lang="zh-CN"/>
              <a:t>Conclusion: since we only have ten data points, it is naturally that we need to have more updates. But in the case of more complex data,more updates might lead to optimal results. </a:t>
            </a:r>
            <a:endParaRPr/>
          </a:p>
          <a:p>
            <a:pPr indent="0" lvl="0" marL="0" rtl="0" algn="l">
              <a:spcBef>
                <a:spcPts val="0"/>
              </a:spcBef>
              <a:spcAft>
                <a:spcPts val="0"/>
              </a:spcAft>
              <a:buNone/>
            </a:pPr>
            <a:r>
              <a:rPr lang="zh-CN" sz="1200">
                <a:solidFill>
                  <a:schemeClr val="dk1"/>
                </a:solidFill>
              </a:rPr>
              <a:t>Another conclusion is that: </a:t>
            </a:r>
            <a:r>
              <a:rPr lang="zh-CN" sz="1200">
                <a:solidFill>
                  <a:schemeClr val="dk1"/>
                </a:solidFill>
              </a:rPr>
              <a:t>In the later part of training, focusing on winner node is a better strategy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pic>
        <p:nvPicPr>
          <p:cNvPr id="9" name="Google Shape;9;p1"/>
          <p:cNvPicPr preferRelativeResize="0"/>
          <p:nvPr/>
        </p:nvPicPr>
        <p:blipFill>
          <a:blip r:embed="rId1">
            <a:alphaModFix/>
          </a:blip>
          <a:stretch>
            <a:fillRect/>
          </a:stretch>
        </p:blipFill>
        <p:spPr>
          <a:xfrm>
            <a:off x="187000" y="112725"/>
            <a:ext cx="594900" cy="594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897850"/>
            <a:ext cx="8520600" cy="2905800"/>
          </a:xfrm>
          <a:prstGeom prst="rect">
            <a:avLst/>
          </a:prstGeom>
        </p:spPr>
        <p:txBody>
          <a:bodyPr anchorCtr="0" anchor="b" bIns="91425" lIns="91425" spcFirstLastPara="1" rIns="91425" wrap="square" tIns="91425">
            <a:normAutofit fontScale="90000"/>
          </a:bodyPr>
          <a:lstStyle/>
          <a:p>
            <a:pPr indent="0" lvl="0" marL="0" marR="0" rtl="0" algn="ctr">
              <a:lnSpc>
                <a:spcPct val="117916"/>
              </a:lnSpc>
              <a:spcBef>
                <a:spcPts val="760"/>
              </a:spcBef>
              <a:spcAft>
                <a:spcPts val="0"/>
              </a:spcAft>
              <a:buNone/>
            </a:pPr>
            <a:r>
              <a:rPr lang="zh-CN" sz="2377">
                <a:latin typeface="Garamond"/>
                <a:ea typeface="Garamond"/>
                <a:cs typeface="Garamond"/>
                <a:sym typeface="Garamond"/>
              </a:rPr>
              <a:t>Lab assignment 2</a:t>
            </a:r>
            <a:endParaRPr sz="2377">
              <a:latin typeface="Garamond"/>
              <a:ea typeface="Garamond"/>
              <a:cs typeface="Garamond"/>
              <a:sym typeface="Garamond"/>
            </a:endParaRPr>
          </a:p>
          <a:p>
            <a:pPr indent="0" lvl="0" marL="0" marR="0" rtl="0" algn="ctr">
              <a:lnSpc>
                <a:spcPct val="117916"/>
              </a:lnSpc>
              <a:spcBef>
                <a:spcPts val="760"/>
              </a:spcBef>
              <a:spcAft>
                <a:spcPts val="0"/>
              </a:spcAft>
              <a:buNone/>
            </a:pPr>
            <a:r>
              <a:t/>
            </a:r>
            <a:endParaRPr sz="600">
              <a:latin typeface="Garamond"/>
              <a:ea typeface="Garamond"/>
              <a:cs typeface="Garamond"/>
              <a:sym typeface="Garamond"/>
            </a:endParaRPr>
          </a:p>
          <a:p>
            <a:pPr indent="0" lvl="0" marL="0" rtl="0" algn="ctr">
              <a:spcBef>
                <a:spcPts val="30"/>
              </a:spcBef>
              <a:spcAft>
                <a:spcPts val="0"/>
              </a:spcAft>
              <a:buClr>
                <a:schemeClr val="dk1"/>
              </a:buClr>
              <a:buSzPct val="56896"/>
              <a:buFont typeface="Arial"/>
              <a:buNone/>
            </a:pPr>
            <a:r>
              <a:rPr lang="zh-CN" sz="1933">
                <a:latin typeface="Garamond"/>
                <a:ea typeface="Garamond"/>
                <a:cs typeface="Garamond"/>
                <a:sym typeface="Garamond"/>
              </a:rPr>
              <a:t>Radial basis functions, competitive learning and</a:t>
            </a:r>
            <a:endParaRPr sz="1933">
              <a:latin typeface="Garamond"/>
              <a:ea typeface="Garamond"/>
              <a:cs typeface="Garamond"/>
              <a:sym typeface="Garamond"/>
            </a:endParaRPr>
          </a:p>
          <a:p>
            <a:pPr indent="0" lvl="0" marL="0" rtl="0" algn="ctr">
              <a:spcBef>
                <a:spcPts val="30"/>
              </a:spcBef>
              <a:spcAft>
                <a:spcPts val="0"/>
              </a:spcAft>
              <a:buClr>
                <a:schemeClr val="dk1"/>
              </a:buClr>
              <a:buSzPct val="56896"/>
              <a:buFont typeface="Arial"/>
              <a:buNone/>
            </a:pPr>
            <a:r>
              <a:rPr lang="zh-CN" sz="1933">
                <a:latin typeface="Garamond"/>
                <a:ea typeface="Garamond"/>
                <a:cs typeface="Garamond"/>
                <a:sym typeface="Garamond"/>
              </a:rPr>
              <a:t>self-organisation</a:t>
            </a:r>
            <a:endParaRPr sz="1933">
              <a:latin typeface="Garamond"/>
              <a:ea typeface="Garamond"/>
              <a:cs typeface="Garamond"/>
              <a:sym typeface="Garamond"/>
            </a:endParaRPr>
          </a:p>
          <a:p>
            <a:pPr indent="0" lvl="0" marL="0" rtl="0" algn="ctr">
              <a:spcBef>
                <a:spcPts val="30"/>
              </a:spcBef>
              <a:spcAft>
                <a:spcPts val="0"/>
              </a:spcAft>
              <a:buClr>
                <a:schemeClr val="dk1"/>
              </a:buClr>
              <a:buSzPct val="183333"/>
              <a:buFont typeface="Arial"/>
              <a:buNone/>
            </a:pPr>
            <a:r>
              <a:t/>
            </a:r>
            <a:endParaRPr sz="600">
              <a:latin typeface="Garamond"/>
              <a:ea typeface="Garamond"/>
              <a:cs typeface="Garamond"/>
              <a:sym typeface="Garamond"/>
            </a:endParaRPr>
          </a:p>
          <a:p>
            <a:pPr indent="0" lvl="0" marL="0" marR="0" rtl="0" algn="ctr">
              <a:lnSpc>
                <a:spcPct val="117916"/>
              </a:lnSpc>
              <a:spcBef>
                <a:spcPts val="760"/>
              </a:spcBef>
              <a:spcAft>
                <a:spcPts val="0"/>
              </a:spcAft>
              <a:buClr>
                <a:schemeClr val="dk1"/>
              </a:buClr>
              <a:buSzPct val="56896"/>
              <a:buFont typeface="Arial"/>
              <a:buNone/>
            </a:pPr>
            <a:r>
              <a:rPr lang="zh-CN" sz="1933">
                <a:latin typeface="Garamond"/>
                <a:ea typeface="Garamond"/>
                <a:cs typeface="Garamond"/>
                <a:sym typeface="Garamond"/>
              </a:rPr>
              <a:t>Group 4</a:t>
            </a:r>
            <a:endParaRPr sz="1933">
              <a:latin typeface="Garamond"/>
              <a:ea typeface="Garamond"/>
              <a:cs typeface="Garamond"/>
              <a:sym typeface="Garamond"/>
            </a:endParaRPr>
          </a:p>
          <a:p>
            <a:pPr indent="0" lvl="0" marL="0" marR="0" rtl="0" algn="ctr">
              <a:spcBef>
                <a:spcPts val="0"/>
              </a:spcBef>
              <a:spcAft>
                <a:spcPts val="0"/>
              </a:spcAft>
              <a:buClr>
                <a:schemeClr val="dk1"/>
              </a:buClr>
              <a:buSzPct val="78571"/>
              <a:buFont typeface="Arial"/>
              <a:buNone/>
            </a:pPr>
            <a:r>
              <a:rPr lang="zh-CN" sz="1400">
                <a:latin typeface="Calibri"/>
                <a:ea typeface="Calibri"/>
                <a:cs typeface="Calibri"/>
                <a:sym typeface="Calibri"/>
              </a:rPr>
              <a:t>Chiachen Ho, Angelos Stais and Ruxue Zeng</a:t>
            </a:r>
            <a:endParaRPr sz="1400">
              <a:latin typeface="Calibri"/>
              <a:ea typeface="Calibri"/>
              <a:cs typeface="Calibri"/>
              <a:sym typeface="Calibri"/>
            </a:endParaRPr>
          </a:p>
          <a:p>
            <a:pPr indent="0" lvl="0" marL="0" marR="0" rtl="0" algn="ctr">
              <a:spcBef>
                <a:spcPts val="1040"/>
              </a:spcBef>
              <a:spcAft>
                <a:spcPts val="0"/>
              </a:spcAft>
              <a:buClr>
                <a:schemeClr val="dk1"/>
              </a:buClr>
              <a:buSzPct val="78571"/>
              <a:buFont typeface="Arial"/>
              <a:buNone/>
            </a:pPr>
            <a:r>
              <a:rPr lang="zh-CN" sz="1400">
                <a:latin typeface="Calibri"/>
                <a:ea typeface="Calibri"/>
                <a:cs typeface="Calibri"/>
                <a:sym typeface="Calibri"/>
              </a:rPr>
              <a:t>September 29, 2021</a:t>
            </a:r>
            <a:endParaRPr/>
          </a:p>
        </p:txBody>
      </p:sp>
      <p:sp>
        <p:nvSpPr>
          <p:cNvPr id="56" name="Google Shape;56;p13"/>
          <p:cNvSpPr txBox="1"/>
          <p:nvPr/>
        </p:nvSpPr>
        <p:spPr>
          <a:xfrm>
            <a:off x="915000" y="112725"/>
            <a:ext cx="7314000" cy="400200"/>
          </a:xfrm>
          <a:prstGeom prst="rect">
            <a:avLst/>
          </a:prstGeom>
          <a:noFill/>
          <a:ln>
            <a:noFill/>
          </a:ln>
        </p:spPr>
        <p:txBody>
          <a:bodyPr anchorCtr="0" anchor="t" bIns="91425" lIns="91425" spcFirstLastPara="1" rIns="91425" wrap="square" tIns="91425">
            <a:spAutoFit/>
          </a:bodyPr>
          <a:lstStyle/>
          <a:p>
            <a:pPr indent="0" lvl="0" marL="0" marR="0" rtl="0" algn="ctr">
              <a:spcBef>
                <a:spcPts val="950"/>
              </a:spcBef>
              <a:spcAft>
                <a:spcPts val="0"/>
              </a:spcAft>
              <a:buNone/>
            </a:pPr>
            <a:r>
              <a:rPr lang="zh-CN">
                <a:solidFill>
                  <a:schemeClr val="dk1"/>
                </a:solidFill>
                <a:latin typeface="Garamond"/>
                <a:ea typeface="Garamond"/>
                <a:cs typeface="Garamond"/>
                <a:sym typeface="Garamond"/>
              </a:rPr>
              <a:t>Artificial Neural Networks and Deep Architectures, DD2437</a:t>
            </a:r>
            <a:endParaRPr>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311700" y="954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zh-CN">
                <a:solidFill>
                  <a:schemeClr val="dk1"/>
                </a:solidFill>
              </a:rPr>
              <a:t>Analysis - Gender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sz="2000"/>
              <a:t>Conclusion:</a:t>
            </a:r>
            <a:endParaRPr sz="2000"/>
          </a:p>
          <a:p>
            <a:pPr indent="0" lvl="0" marL="0" rtl="0" algn="l">
              <a:spcBef>
                <a:spcPts val="1200"/>
              </a:spcBef>
              <a:spcAft>
                <a:spcPts val="0"/>
              </a:spcAft>
              <a:buNone/>
            </a:pPr>
            <a:r>
              <a:rPr lang="zh-CN"/>
              <a:t>Gender does not affect how </a:t>
            </a:r>
            <a:endParaRPr/>
          </a:p>
          <a:p>
            <a:pPr indent="0" lvl="0" marL="0" rtl="0" algn="l">
              <a:spcBef>
                <a:spcPts val="1200"/>
              </a:spcBef>
              <a:spcAft>
                <a:spcPts val="1200"/>
              </a:spcAft>
              <a:buNone/>
            </a:pPr>
            <a:r>
              <a:rPr lang="zh-CN"/>
              <a:t>people votes</a:t>
            </a:r>
            <a:endParaRPr/>
          </a:p>
        </p:txBody>
      </p:sp>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38" name="Google Shape;138;p22"/>
          <p:cNvPicPr preferRelativeResize="0"/>
          <p:nvPr/>
        </p:nvPicPr>
        <p:blipFill>
          <a:blip r:embed="rId3">
            <a:alphaModFix/>
          </a:blip>
          <a:stretch>
            <a:fillRect/>
          </a:stretch>
        </p:blipFill>
        <p:spPr>
          <a:xfrm>
            <a:off x="3415125" y="1146175"/>
            <a:ext cx="5486400" cy="3429000"/>
          </a:xfrm>
          <a:prstGeom prst="rect">
            <a:avLst/>
          </a:prstGeom>
          <a:noFill/>
          <a:ln>
            <a:noFill/>
          </a:ln>
        </p:spPr>
      </p:pic>
      <p:sp>
        <p:nvSpPr>
          <p:cNvPr id="139" name="Google Shape;139;p22"/>
          <p:cNvSpPr txBox="1"/>
          <p:nvPr>
            <p:ph type="title"/>
          </p:nvPr>
        </p:nvSpPr>
        <p:spPr>
          <a:xfrm>
            <a:off x="500550" y="105025"/>
            <a:ext cx="8520600" cy="95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Self-Organising Maps </a:t>
            </a:r>
            <a:endParaRPr/>
          </a:p>
          <a:p>
            <a:pPr indent="0" lvl="0" marL="0" rtl="0" algn="ctr">
              <a:spcBef>
                <a:spcPts val="0"/>
              </a:spcBef>
              <a:spcAft>
                <a:spcPts val="0"/>
              </a:spcAft>
              <a:buNone/>
            </a:pPr>
            <a:r>
              <a:rPr lang="zh-CN" sz="2466"/>
              <a:t>Data Clustering</a:t>
            </a:r>
            <a:endParaRPr sz="2466"/>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body"/>
          </p:nvPr>
        </p:nvSpPr>
        <p:spPr>
          <a:xfrm>
            <a:off x="311700" y="954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zh-CN">
                <a:solidFill>
                  <a:schemeClr val="dk1"/>
                </a:solidFill>
              </a:rPr>
              <a:t>Analysis - Party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sz="2000"/>
              <a:t>Conclusion:</a:t>
            </a:r>
            <a:endParaRPr sz="2000"/>
          </a:p>
          <a:p>
            <a:pPr indent="0" lvl="0" marL="0" rtl="0" algn="l">
              <a:spcBef>
                <a:spcPts val="1200"/>
              </a:spcBef>
              <a:spcAft>
                <a:spcPts val="0"/>
              </a:spcAft>
              <a:buNone/>
            </a:pPr>
            <a:r>
              <a:rPr lang="zh-CN"/>
              <a:t>Party is the main factor which</a:t>
            </a:r>
            <a:endParaRPr/>
          </a:p>
          <a:p>
            <a:pPr indent="0" lvl="0" marL="0" rtl="0" algn="l">
              <a:spcBef>
                <a:spcPts val="1200"/>
              </a:spcBef>
              <a:spcAft>
                <a:spcPts val="1200"/>
              </a:spcAft>
              <a:buNone/>
            </a:pPr>
            <a:r>
              <a:rPr lang="zh-CN"/>
              <a:t>affects how people votes</a:t>
            </a:r>
            <a:endParaRPr/>
          </a:p>
        </p:txBody>
      </p:sp>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46" name="Google Shape;146;p23"/>
          <p:cNvPicPr preferRelativeResize="0"/>
          <p:nvPr/>
        </p:nvPicPr>
        <p:blipFill>
          <a:blip r:embed="rId3">
            <a:alphaModFix/>
          </a:blip>
          <a:stretch>
            <a:fillRect/>
          </a:stretch>
        </p:blipFill>
        <p:spPr>
          <a:xfrm>
            <a:off x="3657600" y="1133800"/>
            <a:ext cx="5486400" cy="3429000"/>
          </a:xfrm>
          <a:prstGeom prst="rect">
            <a:avLst/>
          </a:prstGeom>
          <a:noFill/>
          <a:ln>
            <a:noFill/>
          </a:ln>
        </p:spPr>
      </p:pic>
      <p:sp>
        <p:nvSpPr>
          <p:cNvPr id="147" name="Google Shape;147;p23"/>
          <p:cNvSpPr txBox="1"/>
          <p:nvPr>
            <p:ph type="title"/>
          </p:nvPr>
        </p:nvSpPr>
        <p:spPr>
          <a:xfrm>
            <a:off x="500550" y="105025"/>
            <a:ext cx="8520600" cy="95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Self-Organising Maps </a:t>
            </a:r>
            <a:endParaRPr/>
          </a:p>
          <a:p>
            <a:pPr indent="0" lvl="0" marL="0" rtl="0" algn="ctr">
              <a:spcBef>
                <a:spcPts val="0"/>
              </a:spcBef>
              <a:spcAft>
                <a:spcPts val="0"/>
              </a:spcAft>
              <a:buNone/>
            </a:pPr>
            <a:r>
              <a:rPr lang="zh-CN" sz="2466"/>
              <a:t>Data Clustering</a:t>
            </a:r>
            <a:endParaRPr sz="2466"/>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311700" y="954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zh-CN">
                <a:solidFill>
                  <a:schemeClr val="dk1"/>
                </a:solidFill>
              </a:rPr>
              <a:t>Analysis - District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zh-CN" sz="2000"/>
              <a:t>Conclusion:</a:t>
            </a:r>
            <a:endParaRPr sz="2000"/>
          </a:p>
          <a:p>
            <a:pPr indent="0" lvl="0" marL="0" rtl="0" algn="l">
              <a:spcBef>
                <a:spcPts val="1200"/>
              </a:spcBef>
              <a:spcAft>
                <a:spcPts val="0"/>
              </a:spcAft>
              <a:buClr>
                <a:schemeClr val="dk1"/>
              </a:buClr>
              <a:buSzPts val="1100"/>
              <a:buFont typeface="Arial"/>
              <a:buNone/>
            </a:pPr>
            <a:r>
              <a:rPr lang="zh-CN"/>
              <a:t>District </a:t>
            </a:r>
            <a:r>
              <a:rPr lang="zh-CN"/>
              <a:t>does not affect how </a:t>
            </a:r>
            <a:endParaRPr/>
          </a:p>
          <a:p>
            <a:pPr indent="0" lvl="0" marL="0" rtl="0" algn="l">
              <a:spcBef>
                <a:spcPts val="1200"/>
              </a:spcBef>
              <a:spcAft>
                <a:spcPts val="1200"/>
              </a:spcAft>
              <a:buClr>
                <a:schemeClr val="dk1"/>
              </a:buClr>
              <a:buSzPts val="1100"/>
              <a:buFont typeface="Arial"/>
              <a:buNone/>
            </a:pPr>
            <a:r>
              <a:rPr lang="zh-CN"/>
              <a:t>people votes</a:t>
            </a:r>
            <a:endParaRPr/>
          </a:p>
        </p:txBody>
      </p:sp>
      <p:sp>
        <p:nvSpPr>
          <p:cNvPr id="153" name="Google Shape;15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54" name="Google Shape;154;p24"/>
          <p:cNvPicPr preferRelativeResize="0"/>
          <p:nvPr/>
        </p:nvPicPr>
        <p:blipFill>
          <a:blip r:embed="rId3">
            <a:alphaModFix/>
          </a:blip>
          <a:stretch>
            <a:fillRect/>
          </a:stretch>
        </p:blipFill>
        <p:spPr>
          <a:xfrm>
            <a:off x="3415100" y="1020875"/>
            <a:ext cx="5486400" cy="3429000"/>
          </a:xfrm>
          <a:prstGeom prst="rect">
            <a:avLst/>
          </a:prstGeom>
          <a:noFill/>
          <a:ln>
            <a:noFill/>
          </a:ln>
        </p:spPr>
      </p:pic>
      <p:sp>
        <p:nvSpPr>
          <p:cNvPr id="155" name="Google Shape;155;p24"/>
          <p:cNvSpPr txBox="1"/>
          <p:nvPr>
            <p:ph type="title"/>
          </p:nvPr>
        </p:nvSpPr>
        <p:spPr>
          <a:xfrm>
            <a:off x="500550" y="105025"/>
            <a:ext cx="8520600" cy="95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Self-Organising Maps </a:t>
            </a:r>
            <a:endParaRPr/>
          </a:p>
          <a:p>
            <a:pPr indent="0" lvl="0" marL="0" rtl="0" algn="ctr">
              <a:spcBef>
                <a:spcPts val="0"/>
              </a:spcBef>
              <a:spcAft>
                <a:spcPts val="0"/>
              </a:spcAft>
              <a:buNone/>
            </a:pPr>
            <a:r>
              <a:rPr lang="zh-CN" sz="2466"/>
              <a:t>Data Clustering</a:t>
            </a:r>
            <a:endParaRPr sz="2466"/>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899825" y="3145700"/>
            <a:ext cx="7572600" cy="1746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zh-CN" sz="2300"/>
              <a:t>Conclusions  </a:t>
            </a:r>
            <a:endParaRPr sz="1614"/>
          </a:p>
          <a:p>
            <a:pPr indent="-300375" lvl="0" marL="457200" marR="0" rtl="0" algn="just">
              <a:lnSpc>
                <a:spcPct val="100000"/>
              </a:lnSpc>
              <a:spcBef>
                <a:spcPts val="1200"/>
              </a:spcBef>
              <a:spcAft>
                <a:spcPts val="0"/>
              </a:spcAft>
              <a:buSzPct val="100000"/>
              <a:buChar char="●"/>
            </a:pPr>
            <a:r>
              <a:rPr lang="zh-CN" sz="1614"/>
              <a:t>Square(2</a:t>
            </a:r>
            <a:r>
              <a:rPr i="1" lang="zh-CN" sz="1614"/>
              <a:t>x</a:t>
            </a:r>
            <a:r>
              <a:rPr lang="zh-CN" sz="1614"/>
              <a:t>): Using linear activation, an absolute residual error lower than 0.1 could not be obtained. </a:t>
            </a:r>
            <a:endParaRPr sz="1614"/>
          </a:p>
          <a:p>
            <a:pPr indent="-300375" lvl="0" marL="457200" marR="0" rtl="0" algn="just">
              <a:lnSpc>
                <a:spcPct val="100000"/>
              </a:lnSpc>
              <a:spcBef>
                <a:spcPts val="1000"/>
              </a:spcBef>
              <a:spcAft>
                <a:spcPts val="0"/>
              </a:spcAft>
              <a:buSzPct val="100000"/>
              <a:buChar char="●"/>
            </a:pPr>
            <a:r>
              <a:rPr lang="zh-CN" sz="1614"/>
              <a:t>Square(2x): Using sign activation an error of  0.0 is first achieved for 9 hidden nodes.</a:t>
            </a:r>
            <a:endParaRPr sz="1614"/>
          </a:p>
          <a:p>
            <a:pPr indent="-309265" lvl="0" marL="457200" marR="0" rtl="0" algn="just">
              <a:lnSpc>
                <a:spcPct val="100000"/>
              </a:lnSpc>
              <a:spcBef>
                <a:spcPts val="1000"/>
              </a:spcBef>
              <a:spcAft>
                <a:spcPts val="0"/>
              </a:spcAft>
              <a:buSzPct val="112385"/>
              <a:buChar char="●"/>
            </a:pPr>
            <a:r>
              <a:rPr lang="zh-CN" sz="1614"/>
              <a:t>This kind of output from the RBF is useful for transforming the problem into classification.  Another application is transforming analog values into digital, which is useful in e.g. signal processing.</a:t>
            </a:r>
            <a:endParaRPr sz="1814"/>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63" name="Google Shape;63;p14"/>
          <p:cNvSpPr txBox="1"/>
          <p:nvPr/>
        </p:nvSpPr>
        <p:spPr>
          <a:xfrm>
            <a:off x="899825" y="116450"/>
            <a:ext cx="7731900" cy="161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RBF Networks</a:t>
            </a:r>
            <a:endParaRPr sz="24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zh-CN" sz="1800">
                <a:solidFill>
                  <a:schemeClr val="dk1"/>
                </a:solidFill>
              </a:rPr>
              <a:t>Batch Mode Training using Least Squares </a:t>
            </a:r>
            <a:endParaRPr sz="18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zh-CN" sz="1800">
                <a:solidFill>
                  <a:schemeClr val="dk1"/>
                </a:solidFill>
              </a:rPr>
              <a:t>S</a:t>
            </a:r>
            <a:r>
              <a:rPr lang="zh-CN" sz="1800">
                <a:solidFill>
                  <a:schemeClr val="dk1"/>
                </a:solidFill>
              </a:rPr>
              <a:t>upervised Learning of Network Weights</a:t>
            </a:r>
            <a:endParaRPr sz="1800">
              <a:solidFill>
                <a:schemeClr val="dk1"/>
              </a:solidFill>
            </a:endParaRPr>
          </a:p>
          <a:p>
            <a:pPr indent="0" lvl="0" marL="0" rtl="0" algn="ctr">
              <a:lnSpc>
                <a:spcPct val="115000"/>
              </a:lnSpc>
              <a:spcBef>
                <a:spcPts val="0"/>
              </a:spcBef>
              <a:spcAft>
                <a:spcPts val="0"/>
              </a:spcAft>
              <a:buNone/>
            </a:pPr>
            <a:r>
              <a:t/>
            </a:r>
            <a:endParaRPr sz="2400">
              <a:solidFill>
                <a:schemeClr val="dk1"/>
              </a:solidFill>
            </a:endParaRPr>
          </a:p>
        </p:txBody>
      </p:sp>
      <p:graphicFrame>
        <p:nvGraphicFramePr>
          <p:cNvPr id="64" name="Google Shape;64;p14"/>
          <p:cNvGraphicFramePr/>
          <p:nvPr/>
        </p:nvGraphicFramePr>
        <p:xfrm>
          <a:off x="1428275" y="1466000"/>
          <a:ext cx="3000000" cy="3000000"/>
        </p:xfrm>
        <a:graphic>
          <a:graphicData uri="http://schemas.openxmlformats.org/drawingml/2006/table">
            <a:tbl>
              <a:tblPr bandCol="1" bandRow="1">
                <a:noFill/>
                <a:tableStyleId>{7466111C-5D34-49A3-B9BF-5D681A6C653B}</a:tableStyleId>
              </a:tblPr>
              <a:tblGrid>
                <a:gridCol w="1045675"/>
                <a:gridCol w="1459075"/>
                <a:gridCol w="1896775"/>
                <a:gridCol w="1422600"/>
              </a:tblGrid>
              <a:tr h="321750">
                <a:tc>
                  <a:txBody>
                    <a:bodyPr/>
                    <a:lstStyle/>
                    <a:p>
                      <a:pPr indent="0" lvl="0" marL="0" marR="0" rtl="0" algn="ctr">
                        <a:lnSpc>
                          <a:spcPct val="87500"/>
                        </a:lnSpc>
                        <a:spcBef>
                          <a:spcPts val="0"/>
                        </a:spcBef>
                        <a:spcAft>
                          <a:spcPts val="0"/>
                        </a:spcAft>
                        <a:buNone/>
                      </a:pPr>
                      <a:r>
                        <a:rPr b="1" lang="zh-CN" sz="1050"/>
                        <a:t>Function</a:t>
                      </a:r>
                      <a:endParaRPr b="1" sz="1050"/>
                    </a:p>
                  </a:txBody>
                  <a:tcPr marT="108000" marB="0" marR="0" marL="0"/>
                </a:tc>
                <a:tc>
                  <a:txBody>
                    <a:bodyPr/>
                    <a:lstStyle/>
                    <a:p>
                      <a:pPr indent="0" lvl="0" marL="0" marR="0" rtl="0" algn="ctr">
                        <a:lnSpc>
                          <a:spcPct val="87500"/>
                        </a:lnSpc>
                        <a:spcBef>
                          <a:spcPts val="0"/>
                        </a:spcBef>
                        <a:spcAft>
                          <a:spcPts val="0"/>
                        </a:spcAft>
                        <a:buNone/>
                      </a:pPr>
                      <a:r>
                        <a:rPr b="1" lang="zh-CN" sz="1050"/>
                        <a:t>Err</a:t>
                      </a:r>
                      <a:r>
                        <a:rPr b="1" lang="zh-CN" sz="1050"/>
                        <a:t>o</a:t>
                      </a:r>
                      <a:r>
                        <a:rPr b="1" lang="zh-CN" sz="1050"/>
                        <a:t>r Threshold</a:t>
                      </a:r>
                      <a:endParaRPr b="1" sz="1050"/>
                    </a:p>
                  </a:txBody>
                  <a:tcPr marT="108000" marB="0" marR="0" marL="0"/>
                </a:tc>
                <a:tc>
                  <a:txBody>
                    <a:bodyPr/>
                    <a:lstStyle/>
                    <a:p>
                      <a:pPr indent="0" lvl="0" marL="0" marR="0" rtl="0" algn="ctr">
                        <a:lnSpc>
                          <a:spcPct val="87500"/>
                        </a:lnSpc>
                        <a:spcBef>
                          <a:spcPts val="0"/>
                        </a:spcBef>
                        <a:spcAft>
                          <a:spcPts val="0"/>
                        </a:spcAft>
                        <a:buNone/>
                      </a:pPr>
                      <a:r>
                        <a:rPr b="1" lang="zh-CN" sz="1050"/>
                        <a:t>Absolute Residual Error</a:t>
                      </a:r>
                      <a:endParaRPr b="1" sz="1050"/>
                    </a:p>
                  </a:txBody>
                  <a:tcPr marT="108000" marB="0" marR="0" marL="0"/>
                </a:tc>
                <a:tc>
                  <a:txBody>
                    <a:bodyPr/>
                    <a:lstStyle/>
                    <a:p>
                      <a:pPr indent="0" lvl="0" marL="0" marR="0" rtl="0" algn="ctr">
                        <a:lnSpc>
                          <a:spcPct val="87500"/>
                        </a:lnSpc>
                        <a:spcBef>
                          <a:spcPts val="0"/>
                        </a:spcBef>
                        <a:spcAft>
                          <a:spcPts val="0"/>
                        </a:spcAft>
                        <a:buNone/>
                      </a:pPr>
                      <a:r>
                        <a:rPr b="1" lang="zh-CN" sz="1050"/>
                        <a:t>Hidden Nodes</a:t>
                      </a:r>
                      <a:endParaRPr b="1" sz="1050"/>
                    </a:p>
                  </a:txBody>
                  <a:tcPr marT="108000" marB="0" marR="0" marL="0"/>
                </a:tc>
              </a:tr>
              <a:tr h="321750">
                <a:tc>
                  <a:txBody>
                    <a:bodyPr/>
                    <a:lstStyle/>
                    <a:p>
                      <a:pPr indent="0" lvl="0" marL="0" marR="0" rtl="0" algn="ctr">
                        <a:lnSpc>
                          <a:spcPct val="87500"/>
                        </a:lnSpc>
                        <a:spcBef>
                          <a:spcPts val="0"/>
                        </a:spcBef>
                        <a:spcAft>
                          <a:spcPts val="0"/>
                        </a:spcAft>
                        <a:buNone/>
                      </a:pPr>
                      <a:r>
                        <a:rPr b="1" lang="zh-CN" sz="1050"/>
                        <a:t>sin(2x)</a:t>
                      </a:r>
                      <a:endParaRPr b="1" sz="1050"/>
                    </a:p>
                  </a:txBody>
                  <a:tcPr marT="108000" marB="0" marR="0" marL="0"/>
                </a:tc>
                <a:tc>
                  <a:txBody>
                    <a:bodyPr/>
                    <a:lstStyle/>
                    <a:p>
                      <a:pPr indent="0" lvl="0" marL="0" marR="0" rtl="0" algn="ctr">
                        <a:lnSpc>
                          <a:spcPct val="87500"/>
                        </a:lnSpc>
                        <a:spcBef>
                          <a:spcPts val="0"/>
                        </a:spcBef>
                        <a:spcAft>
                          <a:spcPts val="0"/>
                        </a:spcAft>
                        <a:buNone/>
                      </a:pPr>
                      <a:r>
                        <a:rPr lang="zh-CN" sz="1050"/>
                        <a:t>0.1</a:t>
                      </a:r>
                      <a:endParaRPr sz="1050"/>
                    </a:p>
                  </a:txBody>
                  <a:tcPr marT="108000" marB="0" marR="0" marL="0"/>
                </a:tc>
                <a:tc>
                  <a:txBody>
                    <a:bodyPr/>
                    <a:lstStyle/>
                    <a:p>
                      <a:pPr indent="0" lvl="0" marL="0" marR="0" rtl="0" algn="ctr">
                        <a:lnSpc>
                          <a:spcPct val="87500"/>
                        </a:lnSpc>
                        <a:spcBef>
                          <a:spcPts val="0"/>
                        </a:spcBef>
                        <a:spcAft>
                          <a:spcPts val="0"/>
                        </a:spcAft>
                        <a:buNone/>
                      </a:pPr>
                      <a:r>
                        <a:rPr lang="zh-CN" sz="1050"/>
                        <a:t>0.06823</a:t>
                      </a:r>
                      <a:endParaRPr sz="1050"/>
                    </a:p>
                  </a:txBody>
                  <a:tcPr marT="108000" marB="0" marR="0" marL="0"/>
                </a:tc>
                <a:tc>
                  <a:txBody>
                    <a:bodyPr/>
                    <a:lstStyle/>
                    <a:p>
                      <a:pPr indent="0" lvl="0" marL="0" marR="0" rtl="0" algn="ctr">
                        <a:lnSpc>
                          <a:spcPct val="87500"/>
                        </a:lnSpc>
                        <a:spcBef>
                          <a:spcPts val="0"/>
                        </a:spcBef>
                        <a:spcAft>
                          <a:spcPts val="0"/>
                        </a:spcAft>
                        <a:buNone/>
                      </a:pPr>
                      <a:r>
                        <a:rPr lang="zh-CN" sz="1050"/>
                        <a:t>6</a:t>
                      </a:r>
                      <a:endParaRPr sz="1050"/>
                    </a:p>
                  </a:txBody>
                  <a:tcPr marT="108000" marB="0" marR="0" marL="0"/>
                </a:tc>
              </a:tr>
              <a:tr h="321750">
                <a:tc>
                  <a:txBody>
                    <a:bodyPr/>
                    <a:lstStyle/>
                    <a:p>
                      <a:pPr indent="0" lvl="0" marL="0" marR="0" rtl="0" algn="ctr">
                        <a:lnSpc>
                          <a:spcPct val="87500"/>
                        </a:lnSpc>
                        <a:spcBef>
                          <a:spcPts val="0"/>
                        </a:spcBef>
                        <a:spcAft>
                          <a:spcPts val="0"/>
                        </a:spcAft>
                        <a:buNone/>
                      </a:pPr>
                      <a:r>
                        <a:rPr b="1" lang="zh-CN" sz="1050"/>
                        <a:t>sin(2x)</a:t>
                      </a:r>
                      <a:endParaRPr b="1" sz="1050"/>
                    </a:p>
                  </a:txBody>
                  <a:tcPr marT="108000" marB="0" marR="0" marL="0"/>
                </a:tc>
                <a:tc>
                  <a:txBody>
                    <a:bodyPr/>
                    <a:lstStyle/>
                    <a:p>
                      <a:pPr indent="0" lvl="0" marL="0" marR="0" rtl="0" algn="ctr">
                        <a:lnSpc>
                          <a:spcPct val="87500"/>
                        </a:lnSpc>
                        <a:spcBef>
                          <a:spcPts val="0"/>
                        </a:spcBef>
                        <a:spcAft>
                          <a:spcPts val="0"/>
                        </a:spcAft>
                        <a:buNone/>
                      </a:pPr>
                      <a:r>
                        <a:rPr lang="zh-CN" sz="1050"/>
                        <a:t>0.01</a:t>
                      </a:r>
                      <a:endParaRPr sz="1050"/>
                    </a:p>
                  </a:txBody>
                  <a:tcPr marT="108000" marB="0" marR="0" marL="0"/>
                </a:tc>
                <a:tc>
                  <a:txBody>
                    <a:bodyPr/>
                    <a:lstStyle/>
                    <a:p>
                      <a:pPr indent="0" lvl="0" marL="0" marR="0" rtl="0" algn="ctr">
                        <a:lnSpc>
                          <a:spcPct val="87500"/>
                        </a:lnSpc>
                        <a:spcBef>
                          <a:spcPts val="0"/>
                        </a:spcBef>
                        <a:spcAft>
                          <a:spcPts val="0"/>
                        </a:spcAft>
                        <a:buNone/>
                      </a:pPr>
                      <a:r>
                        <a:rPr lang="zh-CN" sz="1050"/>
                        <a:t>0.0095</a:t>
                      </a:r>
                      <a:endParaRPr sz="1050"/>
                    </a:p>
                  </a:txBody>
                  <a:tcPr marT="108000" marB="0" marR="0" marL="0"/>
                </a:tc>
                <a:tc>
                  <a:txBody>
                    <a:bodyPr/>
                    <a:lstStyle/>
                    <a:p>
                      <a:pPr indent="0" lvl="0" marL="0" marR="0" rtl="0" algn="ctr">
                        <a:lnSpc>
                          <a:spcPct val="87500"/>
                        </a:lnSpc>
                        <a:spcBef>
                          <a:spcPts val="0"/>
                        </a:spcBef>
                        <a:spcAft>
                          <a:spcPts val="0"/>
                        </a:spcAft>
                        <a:buNone/>
                      </a:pPr>
                      <a:r>
                        <a:rPr lang="zh-CN" sz="1050"/>
                        <a:t>8</a:t>
                      </a:r>
                      <a:endParaRPr sz="1050"/>
                    </a:p>
                  </a:txBody>
                  <a:tcPr marT="108000" marB="0" marR="0" marL="0"/>
                </a:tc>
              </a:tr>
              <a:tr h="321750">
                <a:tc>
                  <a:txBody>
                    <a:bodyPr/>
                    <a:lstStyle/>
                    <a:p>
                      <a:pPr indent="0" lvl="0" marL="0" marR="0" rtl="0" algn="ctr">
                        <a:lnSpc>
                          <a:spcPct val="87500"/>
                        </a:lnSpc>
                        <a:spcBef>
                          <a:spcPts val="0"/>
                        </a:spcBef>
                        <a:spcAft>
                          <a:spcPts val="0"/>
                        </a:spcAft>
                        <a:buNone/>
                      </a:pPr>
                      <a:r>
                        <a:rPr b="1" lang="zh-CN" sz="1050"/>
                        <a:t>sin(2x)</a:t>
                      </a:r>
                      <a:endParaRPr b="1" sz="1050"/>
                    </a:p>
                  </a:txBody>
                  <a:tcPr marT="108000" marB="0" marR="0" marL="0"/>
                </a:tc>
                <a:tc>
                  <a:txBody>
                    <a:bodyPr/>
                    <a:lstStyle/>
                    <a:p>
                      <a:pPr indent="0" lvl="0" marL="0" marR="0" rtl="0" algn="ctr">
                        <a:lnSpc>
                          <a:spcPct val="87500"/>
                        </a:lnSpc>
                        <a:spcBef>
                          <a:spcPts val="0"/>
                        </a:spcBef>
                        <a:spcAft>
                          <a:spcPts val="0"/>
                        </a:spcAft>
                        <a:buNone/>
                      </a:pPr>
                      <a:r>
                        <a:rPr lang="zh-CN" sz="1050"/>
                        <a:t>0.001</a:t>
                      </a:r>
                      <a:endParaRPr sz="1050"/>
                    </a:p>
                  </a:txBody>
                  <a:tcPr marT="108000" marB="0" marR="0" marL="0"/>
                </a:tc>
                <a:tc>
                  <a:txBody>
                    <a:bodyPr/>
                    <a:lstStyle/>
                    <a:p>
                      <a:pPr indent="0" lvl="0" marL="0" marR="0" rtl="0" algn="ctr">
                        <a:lnSpc>
                          <a:spcPct val="87500"/>
                        </a:lnSpc>
                        <a:spcBef>
                          <a:spcPts val="0"/>
                        </a:spcBef>
                        <a:spcAft>
                          <a:spcPts val="0"/>
                        </a:spcAft>
                        <a:buNone/>
                      </a:pPr>
                      <a:r>
                        <a:rPr lang="zh-CN" sz="1050"/>
                        <a:t>0.000914</a:t>
                      </a:r>
                      <a:endParaRPr sz="1050"/>
                    </a:p>
                  </a:txBody>
                  <a:tcPr marT="108000" marB="0" marR="0" marL="0"/>
                </a:tc>
                <a:tc>
                  <a:txBody>
                    <a:bodyPr/>
                    <a:lstStyle/>
                    <a:p>
                      <a:pPr indent="0" lvl="0" marL="0" marR="0" rtl="0" algn="ctr">
                        <a:lnSpc>
                          <a:spcPct val="87500"/>
                        </a:lnSpc>
                        <a:spcBef>
                          <a:spcPts val="0"/>
                        </a:spcBef>
                        <a:spcAft>
                          <a:spcPts val="0"/>
                        </a:spcAft>
                        <a:buNone/>
                      </a:pPr>
                      <a:r>
                        <a:rPr lang="zh-CN" sz="1050"/>
                        <a:t>11</a:t>
                      </a:r>
                      <a:endParaRPr sz="1050"/>
                    </a:p>
                  </a:txBody>
                  <a:tcPr marT="108000" marB="0" marR="0" marL="0"/>
                </a:tc>
              </a:tr>
            </a:tbl>
          </a:graphicData>
        </a:graphic>
      </p:graphicFrame>
      <p:sp>
        <p:nvSpPr>
          <p:cNvPr id="65" name="Google Shape;65;p14"/>
          <p:cNvSpPr txBox="1"/>
          <p:nvPr/>
        </p:nvSpPr>
        <p:spPr>
          <a:xfrm>
            <a:off x="2536625" y="2820200"/>
            <a:ext cx="4458300" cy="3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914">
                <a:solidFill>
                  <a:schemeClr val="dk1"/>
                </a:solidFill>
              </a:rPr>
              <a:t>Table 1: Absolute residual error thresholds and numbers of used hidden nodes.</a:t>
            </a:r>
            <a:endParaRPr sz="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727525" y="3340475"/>
            <a:ext cx="7791300" cy="1671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sz="2300"/>
              <a:t>Conclusions  </a:t>
            </a:r>
            <a:endParaRPr/>
          </a:p>
          <a:p>
            <a:pPr indent="-314114" lvl="0" marL="457200" marR="0" rtl="0" algn="just">
              <a:lnSpc>
                <a:spcPct val="100000"/>
              </a:lnSpc>
              <a:spcBef>
                <a:spcPts val="1200"/>
              </a:spcBef>
              <a:spcAft>
                <a:spcPts val="0"/>
              </a:spcAft>
              <a:buSzPts val="1347"/>
              <a:buChar char="●"/>
            </a:pPr>
            <a:r>
              <a:rPr lang="zh-CN" sz="1346"/>
              <a:t>Absolute Residual Error for σ=0.5: Online mode has a better performance than Batch mode for sin(2x)</a:t>
            </a:r>
            <a:endParaRPr sz="1346"/>
          </a:p>
          <a:p>
            <a:pPr indent="-314114" lvl="1" marL="914400" marR="0" rtl="0" algn="just">
              <a:lnSpc>
                <a:spcPct val="100000"/>
              </a:lnSpc>
              <a:spcBef>
                <a:spcPts val="1000"/>
              </a:spcBef>
              <a:spcAft>
                <a:spcPts val="0"/>
              </a:spcAft>
              <a:buSzPts val="1347"/>
              <a:buChar char="○"/>
            </a:pPr>
            <a:r>
              <a:rPr lang="zh-CN" sz="1346"/>
              <a:t>0.1489 for batch mode with 24 hidden nodes </a:t>
            </a:r>
            <a:endParaRPr sz="1346"/>
          </a:p>
          <a:p>
            <a:pPr indent="-314114" lvl="1" marL="914400" marR="0" rtl="0" algn="just">
              <a:lnSpc>
                <a:spcPct val="100000"/>
              </a:lnSpc>
              <a:spcBef>
                <a:spcPts val="1000"/>
              </a:spcBef>
              <a:spcAft>
                <a:spcPts val="0"/>
              </a:spcAft>
              <a:buSzPts val="1347"/>
              <a:buChar char="○"/>
            </a:pPr>
            <a:r>
              <a:rPr lang="zh-CN" sz="1346"/>
              <a:t>0.2459 for the online delta rule with 24 hidden nodes</a:t>
            </a:r>
            <a:endParaRPr sz="1346"/>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72" name="Google Shape;72;p15"/>
          <p:cNvSpPr txBox="1"/>
          <p:nvPr/>
        </p:nvSpPr>
        <p:spPr>
          <a:xfrm>
            <a:off x="899825" y="116450"/>
            <a:ext cx="7731900" cy="917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RBF Networks</a:t>
            </a:r>
            <a:endParaRPr sz="2400">
              <a:solidFill>
                <a:schemeClr val="dk1"/>
              </a:solidFill>
            </a:endParaRPr>
          </a:p>
          <a:p>
            <a:pPr indent="0" lvl="0" marL="0" rtl="0" algn="ctr">
              <a:lnSpc>
                <a:spcPct val="115000"/>
              </a:lnSpc>
              <a:spcBef>
                <a:spcPts val="0"/>
              </a:spcBef>
              <a:spcAft>
                <a:spcPts val="0"/>
              </a:spcAft>
              <a:buNone/>
            </a:pPr>
            <a:r>
              <a:rPr lang="zh-CN" sz="2000">
                <a:solidFill>
                  <a:schemeClr val="dk1"/>
                </a:solidFill>
              </a:rPr>
              <a:t>Regression with Noise</a:t>
            </a:r>
            <a:endParaRPr sz="2400">
              <a:solidFill>
                <a:schemeClr val="dk1"/>
              </a:solidFill>
            </a:endParaRPr>
          </a:p>
        </p:txBody>
      </p:sp>
      <p:graphicFrame>
        <p:nvGraphicFramePr>
          <p:cNvPr id="73" name="Google Shape;73;p15"/>
          <p:cNvGraphicFramePr/>
          <p:nvPr/>
        </p:nvGraphicFramePr>
        <p:xfrm>
          <a:off x="727525" y="1201900"/>
          <a:ext cx="3000000" cy="3000000"/>
        </p:xfrm>
        <a:graphic>
          <a:graphicData uri="http://schemas.openxmlformats.org/drawingml/2006/table">
            <a:tbl>
              <a:tblPr>
                <a:noFill/>
                <a:tableStyleId>{269CCD67-F644-4D72-A611-9E3D64D8B30A}</a:tableStyleId>
              </a:tblPr>
              <a:tblGrid>
                <a:gridCol w="845775"/>
                <a:gridCol w="593200"/>
                <a:gridCol w="719750"/>
                <a:gridCol w="907125"/>
                <a:gridCol w="720200"/>
                <a:gridCol w="918875"/>
              </a:tblGrid>
              <a:tr h="322175">
                <a:tc rowSpan="2">
                  <a:txBody>
                    <a:bodyPr/>
                    <a:lstStyle/>
                    <a:p>
                      <a:pPr indent="0" lvl="0" marL="0" rtl="0" algn="l">
                        <a:lnSpc>
                          <a:spcPct val="115000"/>
                        </a:lnSpc>
                        <a:spcBef>
                          <a:spcPts val="50"/>
                        </a:spcBef>
                        <a:spcAft>
                          <a:spcPts val="0"/>
                        </a:spcAft>
                        <a:buNone/>
                      </a:pPr>
                      <a:r>
                        <a:t/>
                      </a:r>
                      <a:endParaRPr sz="1000"/>
                    </a:p>
                    <a:p>
                      <a:pPr indent="0" lvl="0" marL="57150" rtl="0" algn="l">
                        <a:lnSpc>
                          <a:spcPct val="115000"/>
                        </a:lnSpc>
                        <a:spcBef>
                          <a:spcPts val="0"/>
                        </a:spcBef>
                        <a:spcAft>
                          <a:spcPts val="0"/>
                        </a:spcAft>
                        <a:buNone/>
                      </a:pPr>
                      <a:r>
                        <a:rPr lang="zh-CN" sz="1000"/>
                        <a:t>Function</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rowSpan="2">
                  <a:txBody>
                    <a:bodyPr/>
                    <a:lstStyle/>
                    <a:p>
                      <a:pPr indent="0" lvl="0" marL="0" rtl="0" algn="l">
                        <a:lnSpc>
                          <a:spcPct val="115000"/>
                        </a:lnSpc>
                        <a:spcBef>
                          <a:spcPts val="50"/>
                        </a:spcBef>
                        <a:spcAft>
                          <a:spcPts val="0"/>
                        </a:spcAft>
                        <a:buNone/>
                      </a:pPr>
                      <a:r>
                        <a:t/>
                      </a:r>
                      <a:endParaRPr sz="1000"/>
                    </a:p>
                    <a:p>
                      <a:pPr indent="0" lvl="0" marL="57150" rtl="0" algn="l">
                        <a:lnSpc>
                          <a:spcPct val="115000"/>
                        </a:lnSpc>
                        <a:spcBef>
                          <a:spcPts val="0"/>
                        </a:spcBef>
                        <a:spcAft>
                          <a:spcPts val="0"/>
                        </a:spcAft>
                        <a:buNone/>
                      </a:pPr>
                      <a:r>
                        <a:rPr lang="zh-CN" sz="1000"/>
                        <a:t>Hidden Nodes</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gridSpan="2">
                  <a:txBody>
                    <a:bodyPr/>
                    <a:lstStyle/>
                    <a:p>
                      <a:pPr indent="0" lvl="0" marL="511175" marR="508000" rtl="0" algn="ctr">
                        <a:lnSpc>
                          <a:spcPct val="115000"/>
                        </a:lnSpc>
                        <a:spcBef>
                          <a:spcPts val="0"/>
                        </a:spcBef>
                        <a:spcAft>
                          <a:spcPts val="0"/>
                        </a:spcAft>
                        <a:buNone/>
                      </a:pPr>
                      <a:r>
                        <a:rPr lang="zh-CN" sz="1000"/>
                        <a:t>Noisy data</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513080" marR="510540" rtl="0" algn="ctr">
                        <a:lnSpc>
                          <a:spcPct val="115000"/>
                        </a:lnSpc>
                        <a:spcBef>
                          <a:spcPts val="0"/>
                        </a:spcBef>
                        <a:spcAft>
                          <a:spcPts val="0"/>
                        </a:spcAft>
                        <a:buNone/>
                      </a:pPr>
                      <a:r>
                        <a:rPr lang="zh-CN" sz="1000"/>
                        <a:t>Clean data</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r>
              <a:tr h="381550">
                <a:tc vMerge="1"/>
                <a:tc vMerge="1"/>
                <a:tc>
                  <a:txBody>
                    <a:bodyPr/>
                    <a:lstStyle/>
                    <a:p>
                      <a:pPr indent="0" lvl="0" marL="45720" marR="43180" rtl="0" algn="ctr">
                        <a:lnSpc>
                          <a:spcPct val="115000"/>
                        </a:lnSpc>
                        <a:spcBef>
                          <a:spcPts val="0"/>
                        </a:spcBef>
                        <a:spcAft>
                          <a:spcPts val="0"/>
                        </a:spcAft>
                        <a:buNone/>
                      </a:pPr>
                      <a:r>
                        <a:rPr lang="zh-CN" sz="1000"/>
                        <a:t>Batch mode</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2545" rtl="0" algn="ctr">
                        <a:lnSpc>
                          <a:spcPct val="115000"/>
                        </a:lnSpc>
                        <a:spcBef>
                          <a:spcPts val="0"/>
                        </a:spcBef>
                        <a:spcAft>
                          <a:spcPts val="0"/>
                        </a:spcAft>
                        <a:buNone/>
                      </a:pPr>
                      <a:r>
                        <a:rPr lang="zh-CN" sz="1000"/>
                        <a:t>Online Delta Rule</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720" marR="43180" rtl="0" algn="ctr">
                        <a:lnSpc>
                          <a:spcPct val="115000"/>
                        </a:lnSpc>
                        <a:spcBef>
                          <a:spcPts val="0"/>
                        </a:spcBef>
                        <a:spcAft>
                          <a:spcPts val="0"/>
                        </a:spcAft>
                        <a:buNone/>
                      </a:pPr>
                      <a:r>
                        <a:rPr lang="zh-CN" sz="1000"/>
                        <a:t>Batch mode</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2545" rtl="0" algn="ctr">
                        <a:lnSpc>
                          <a:spcPct val="115000"/>
                        </a:lnSpc>
                        <a:spcBef>
                          <a:spcPts val="0"/>
                        </a:spcBef>
                        <a:spcAft>
                          <a:spcPts val="0"/>
                        </a:spcAft>
                        <a:buNone/>
                      </a:pPr>
                      <a:r>
                        <a:rPr lang="zh-CN" sz="1000"/>
                        <a:t>Online Delta Rule</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77450">
                <a:tc>
                  <a:txBody>
                    <a:bodyPr/>
                    <a:lstStyle/>
                    <a:p>
                      <a:pPr indent="0" lvl="0" marL="57150" rtl="0" algn="l">
                        <a:lnSpc>
                          <a:spcPct val="115000"/>
                        </a:lnSpc>
                        <a:spcBef>
                          <a:spcPts val="0"/>
                        </a:spcBef>
                        <a:spcAft>
                          <a:spcPts val="0"/>
                        </a:spcAft>
                        <a:buNone/>
                      </a:pPr>
                      <a:r>
                        <a:rPr lang="zh-CN" sz="1000"/>
                        <a:t>sin(2x)</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3175" rtl="0" algn="ctr">
                        <a:lnSpc>
                          <a:spcPct val="115000"/>
                        </a:lnSpc>
                        <a:spcBef>
                          <a:spcPts val="0"/>
                        </a:spcBef>
                        <a:spcAft>
                          <a:spcPts val="0"/>
                        </a:spcAft>
                        <a:buNone/>
                      </a:pPr>
                      <a:r>
                        <a:rPr lang="zh-CN" sz="1000"/>
                        <a:t>3</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720" marR="42545" rtl="0" algn="ctr">
                        <a:lnSpc>
                          <a:spcPct val="115000"/>
                        </a:lnSpc>
                        <a:spcBef>
                          <a:spcPts val="0"/>
                        </a:spcBef>
                        <a:spcAft>
                          <a:spcPts val="0"/>
                        </a:spcAft>
                        <a:buNone/>
                      </a:pPr>
                      <a:r>
                        <a:rPr lang="zh-CN" sz="1000"/>
                        <a:t>0.5175</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2545" rtl="0" algn="ctr">
                        <a:lnSpc>
                          <a:spcPct val="115000"/>
                        </a:lnSpc>
                        <a:spcBef>
                          <a:spcPts val="0"/>
                        </a:spcBef>
                        <a:spcAft>
                          <a:spcPts val="0"/>
                        </a:spcAft>
                        <a:buNone/>
                      </a:pPr>
                      <a:r>
                        <a:rPr lang="zh-CN" sz="1000"/>
                        <a:t>0.5223</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3180" rtl="0" algn="ctr">
                        <a:lnSpc>
                          <a:spcPct val="115000"/>
                        </a:lnSpc>
                        <a:spcBef>
                          <a:spcPts val="0"/>
                        </a:spcBef>
                        <a:spcAft>
                          <a:spcPts val="0"/>
                        </a:spcAft>
                        <a:buNone/>
                      </a:pPr>
                      <a:r>
                        <a:rPr lang="zh-CN" sz="1000"/>
                        <a:t>0.5683</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4450" marR="42545" rtl="0" algn="ctr">
                        <a:lnSpc>
                          <a:spcPct val="115000"/>
                        </a:lnSpc>
                        <a:spcBef>
                          <a:spcPts val="0"/>
                        </a:spcBef>
                        <a:spcAft>
                          <a:spcPts val="0"/>
                        </a:spcAft>
                        <a:buNone/>
                      </a:pPr>
                      <a:r>
                        <a:rPr lang="zh-CN" sz="1000"/>
                        <a:t>0.5717</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77450">
                <a:tc>
                  <a:txBody>
                    <a:bodyPr/>
                    <a:lstStyle/>
                    <a:p>
                      <a:pPr indent="0" lvl="0" marL="57150" rtl="0" algn="l">
                        <a:lnSpc>
                          <a:spcPct val="115000"/>
                        </a:lnSpc>
                        <a:spcBef>
                          <a:spcPts val="0"/>
                        </a:spcBef>
                        <a:spcAft>
                          <a:spcPts val="0"/>
                        </a:spcAft>
                        <a:buNone/>
                      </a:pPr>
                      <a:r>
                        <a:rPr lang="zh-CN" sz="1000"/>
                        <a:t>sin(2x)</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3175" rtl="0" algn="ctr">
                        <a:lnSpc>
                          <a:spcPct val="115000"/>
                        </a:lnSpc>
                        <a:spcBef>
                          <a:spcPts val="0"/>
                        </a:spcBef>
                        <a:spcAft>
                          <a:spcPts val="0"/>
                        </a:spcAft>
                        <a:buNone/>
                      </a:pPr>
                      <a:r>
                        <a:rPr lang="zh-CN" sz="1000"/>
                        <a:t>8</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720" marR="42545" rtl="0" algn="ctr">
                        <a:lnSpc>
                          <a:spcPct val="115000"/>
                        </a:lnSpc>
                        <a:spcBef>
                          <a:spcPts val="0"/>
                        </a:spcBef>
                        <a:spcAft>
                          <a:spcPts val="0"/>
                        </a:spcAft>
                        <a:buNone/>
                      </a:pPr>
                      <a:r>
                        <a:rPr lang="zh-CN" sz="1000"/>
                        <a:t>0.129</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2545" rtl="0" algn="ctr">
                        <a:lnSpc>
                          <a:spcPct val="115000"/>
                        </a:lnSpc>
                        <a:spcBef>
                          <a:spcPts val="0"/>
                        </a:spcBef>
                        <a:spcAft>
                          <a:spcPts val="0"/>
                        </a:spcAft>
                        <a:buNone/>
                      </a:pPr>
                      <a:r>
                        <a:rPr lang="zh-CN" sz="1000"/>
                        <a:t>0.0662</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3180" rtl="0" algn="ctr">
                        <a:lnSpc>
                          <a:spcPct val="115000"/>
                        </a:lnSpc>
                        <a:spcBef>
                          <a:spcPts val="0"/>
                        </a:spcBef>
                        <a:spcAft>
                          <a:spcPts val="0"/>
                        </a:spcAft>
                        <a:buNone/>
                      </a:pPr>
                      <a:r>
                        <a:rPr lang="zh-CN" sz="1000"/>
                        <a:t>0.04943</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4450" marR="42545" rtl="0" algn="ctr">
                        <a:lnSpc>
                          <a:spcPct val="115000"/>
                        </a:lnSpc>
                        <a:spcBef>
                          <a:spcPts val="0"/>
                        </a:spcBef>
                        <a:spcAft>
                          <a:spcPts val="0"/>
                        </a:spcAft>
                        <a:buNone/>
                      </a:pPr>
                      <a:r>
                        <a:rPr lang="zh-CN" sz="1000"/>
                        <a:t>0.05293</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77450">
                <a:tc>
                  <a:txBody>
                    <a:bodyPr/>
                    <a:lstStyle/>
                    <a:p>
                      <a:pPr indent="0" lvl="0" marL="57150" rtl="0" algn="l">
                        <a:lnSpc>
                          <a:spcPct val="115000"/>
                        </a:lnSpc>
                        <a:spcBef>
                          <a:spcPts val="0"/>
                        </a:spcBef>
                        <a:spcAft>
                          <a:spcPts val="0"/>
                        </a:spcAft>
                        <a:buNone/>
                      </a:pPr>
                      <a:r>
                        <a:rPr lang="zh-CN" sz="1000"/>
                        <a:t>sin(2x)</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0640" marR="37465" rtl="0" algn="ctr">
                        <a:lnSpc>
                          <a:spcPct val="115000"/>
                        </a:lnSpc>
                        <a:spcBef>
                          <a:spcPts val="0"/>
                        </a:spcBef>
                        <a:spcAft>
                          <a:spcPts val="0"/>
                        </a:spcAft>
                        <a:buNone/>
                      </a:pPr>
                      <a:r>
                        <a:rPr lang="zh-CN" sz="1000"/>
                        <a:t>19</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720" marR="42545" rtl="0" algn="ctr">
                        <a:lnSpc>
                          <a:spcPct val="115000"/>
                        </a:lnSpc>
                        <a:spcBef>
                          <a:spcPts val="0"/>
                        </a:spcBef>
                        <a:spcAft>
                          <a:spcPts val="0"/>
                        </a:spcAft>
                        <a:buNone/>
                      </a:pPr>
                      <a:r>
                        <a:rPr lang="zh-CN" sz="1000"/>
                        <a:t>0.195</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2545" rtl="0" algn="ctr">
                        <a:lnSpc>
                          <a:spcPct val="115000"/>
                        </a:lnSpc>
                        <a:spcBef>
                          <a:spcPts val="0"/>
                        </a:spcBef>
                        <a:spcAft>
                          <a:spcPts val="0"/>
                        </a:spcAft>
                        <a:buNone/>
                      </a:pPr>
                      <a:r>
                        <a:rPr lang="zh-CN" sz="1000">
                          <a:solidFill>
                            <a:srgbClr val="CC0000"/>
                          </a:solidFill>
                        </a:rPr>
                        <a:t>0.06409</a:t>
                      </a:r>
                      <a:endParaRPr sz="1000">
                        <a:solidFill>
                          <a:srgbClr val="CC0000"/>
                        </a:solidFill>
                      </a:endParaRPr>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3180" rtl="0" algn="ctr">
                        <a:lnSpc>
                          <a:spcPct val="115000"/>
                        </a:lnSpc>
                        <a:spcBef>
                          <a:spcPts val="0"/>
                        </a:spcBef>
                        <a:spcAft>
                          <a:spcPts val="0"/>
                        </a:spcAft>
                        <a:buNone/>
                      </a:pPr>
                      <a:r>
                        <a:rPr lang="zh-CN" sz="1000"/>
                        <a:t>0.02307</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4450" marR="42545" rtl="0" algn="ctr">
                        <a:lnSpc>
                          <a:spcPct val="115000"/>
                        </a:lnSpc>
                        <a:spcBef>
                          <a:spcPts val="0"/>
                        </a:spcBef>
                        <a:spcAft>
                          <a:spcPts val="0"/>
                        </a:spcAft>
                        <a:buNone/>
                      </a:pPr>
                      <a:r>
                        <a:rPr lang="zh-CN" sz="1000"/>
                        <a:t>0.03495</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77450">
                <a:tc>
                  <a:txBody>
                    <a:bodyPr/>
                    <a:lstStyle/>
                    <a:p>
                      <a:pPr indent="0" lvl="0" marL="57150" rtl="0" algn="l">
                        <a:lnSpc>
                          <a:spcPct val="115000"/>
                        </a:lnSpc>
                        <a:spcBef>
                          <a:spcPts val="0"/>
                        </a:spcBef>
                        <a:spcAft>
                          <a:spcPts val="0"/>
                        </a:spcAft>
                        <a:buNone/>
                      </a:pPr>
                      <a:r>
                        <a:rPr lang="zh-CN" sz="1000"/>
                        <a:t>square(2x)</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3175" rtl="0" algn="ctr">
                        <a:lnSpc>
                          <a:spcPct val="115000"/>
                        </a:lnSpc>
                        <a:spcBef>
                          <a:spcPts val="0"/>
                        </a:spcBef>
                        <a:spcAft>
                          <a:spcPts val="0"/>
                        </a:spcAft>
                        <a:buNone/>
                      </a:pPr>
                      <a:r>
                        <a:rPr lang="zh-CN" sz="1000"/>
                        <a:t>3</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720" marR="43180" rtl="0" algn="ctr">
                        <a:lnSpc>
                          <a:spcPct val="115000"/>
                        </a:lnSpc>
                        <a:spcBef>
                          <a:spcPts val="0"/>
                        </a:spcBef>
                        <a:spcAft>
                          <a:spcPts val="0"/>
                        </a:spcAft>
                        <a:buNone/>
                      </a:pPr>
                      <a:r>
                        <a:rPr lang="zh-CN" sz="1000"/>
                        <a:t>0.6812</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2545" rtl="0" algn="ctr">
                        <a:lnSpc>
                          <a:spcPct val="115000"/>
                        </a:lnSpc>
                        <a:spcBef>
                          <a:spcPts val="0"/>
                        </a:spcBef>
                        <a:spcAft>
                          <a:spcPts val="0"/>
                        </a:spcAft>
                        <a:buNone/>
                      </a:pPr>
                      <a:r>
                        <a:rPr lang="zh-CN" sz="1000"/>
                        <a:t>0.6679</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3180" rtl="0" algn="ctr">
                        <a:lnSpc>
                          <a:spcPct val="115000"/>
                        </a:lnSpc>
                        <a:spcBef>
                          <a:spcPts val="0"/>
                        </a:spcBef>
                        <a:spcAft>
                          <a:spcPts val="0"/>
                        </a:spcAft>
                        <a:buNone/>
                      </a:pPr>
                      <a:r>
                        <a:rPr lang="zh-CN" sz="1000"/>
                        <a:t>0.7872</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4450" marR="42545" rtl="0" algn="ctr">
                        <a:lnSpc>
                          <a:spcPct val="115000"/>
                        </a:lnSpc>
                        <a:spcBef>
                          <a:spcPts val="0"/>
                        </a:spcBef>
                        <a:spcAft>
                          <a:spcPts val="0"/>
                        </a:spcAft>
                        <a:buNone/>
                      </a:pPr>
                      <a:r>
                        <a:rPr lang="zh-CN" sz="1000"/>
                        <a:t>0.7892</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77450">
                <a:tc>
                  <a:txBody>
                    <a:bodyPr/>
                    <a:lstStyle/>
                    <a:p>
                      <a:pPr indent="0" lvl="0" marL="57150" rtl="0" algn="l">
                        <a:lnSpc>
                          <a:spcPct val="115000"/>
                        </a:lnSpc>
                        <a:spcBef>
                          <a:spcPts val="0"/>
                        </a:spcBef>
                        <a:spcAft>
                          <a:spcPts val="0"/>
                        </a:spcAft>
                        <a:buNone/>
                      </a:pPr>
                      <a:r>
                        <a:rPr lang="zh-CN" sz="1000"/>
                        <a:t>square(2x)</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3175" rtl="0" algn="ctr">
                        <a:lnSpc>
                          <a:spcPct val="115000"/>
                        </a:lnSpc>
                        <a:spcBef>
                          <a:spcPts val="0"/>
                        </a:spcBef>
                        <a:spcAft>
                          <a:spcPts val="0"/>
                        </a:spcAft>
                        <a:buNone/>
                      </a:pPr>
                      <a:r>
                        <a:rPr lang="zh-CN" sz="1000"/>
                        <a:t>8</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720" marR="43180" rtl="0" algn="ctr">
                        <a:lnSpc>
                          <a:spcPct val="115000"/>
                        </a:lnSpc>
                        <a:spcBef>
                          <a:spcPts val="0"/>
                        </a:spcBef>
                        <a:spcAft>
                          <a:spcPts val="0"/>
                        </a:spcAft>
                        <a:buNone/>
                      </a:pPr>
                      <a:r>
                        <a:rPr lang="zh-CN" sz="1000"/>
                        <a:t>0.2953</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2545" rtl="0" algn="ctr">
                        <a:lnSpc>
                          <a:spcPct val="115000"/>
                        </a:lnSpc>
                        <a:spcBef>
                          <a:spcPts val="0"/>
                        </a:spcBef>
                        <a:spcAft>
                          <a:spcPts val="0"/>
                        </a:spcAft>
                        <a:buNone/>
                      </a:pPr>
                      <a:r>
                        <a:rPr lang="zh-CN" sz="1000"/>
                        <a:t>0.3017</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3180" rtl="0" algn="ctr">
                        <a:lnSpc>
                          <a:spcPct val="115000"/>
                        </a:lnSpc>
                        <a:spcBef>
                          <a:spcPts val="0"/>
                        </a:spcBef>
                        <a:spcAft>
                          <a:spcPts val="0"/>
                        </a:spcAft>
                        <a:buNone/>
                      </a:pPr>
                      <a:r>
                        <a:rPr lang="zh-CN" sz="1000"/>
                        <a:t>0.3107</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4450" marR="42545" rtl="0" algn="ctr">
                        <a:lnSpc>
                          <a:spcPct val="115000"/>
                        </a:lnSpc>
                        <a:spcBef>
                          <a:spcPts val="0"/>
                        </a:spcBef>
                        <a:spcAft>
                          <a:spcPts val="0"/>
                        </a:spcAft>
                        <a:buNone/>
                      </a:pPr>
                      <a:r>
                        <a:rPr lang="zh-CN" sz="1000"/>
                        <a:t>0.3168</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77450">
                <a:tc>
                  <a:txBody>
                    <a:bodyPr/>
                    <a:lstStyle/>
                    <a:p>
                      <a:pPr indent="0" lvl="0" marL="57150" rtl="0" algn="l">
                        <a:lnSpc>
                          <a:spcPct val="115000"/>
                        </a:lnSpc>
                        <a:spcBef>
                          <a:spcPts val="0"/>
                        </a:spcBef>
                        <a:spcAft>
                          <a:spcPts val="0"/>
                        </a:spcAft>
                        <a:buNone/>
                      </a:pPr>
                      <a:r>
                        <a:rPr lang="zh-CN" sz="1000"/>
                        <a:t>square(2x)</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0640" marR="37465" rtl="0" algn="ctr">
                        <a:lnSpc>
                          <a:spcPct val="115000"/>
                        </a:lnSpc>
                        <a:spcBef>
                          <a:spcPts val="0"/>
                        </a:spcBef>
                        <a:spcAft>
                          <a:spcPts val="0"/>
                        </a:spcAft>
                        <a:buNone/>
                      </a:pPr>
                      <a:r>
                        <a:rPr lang="zh-CN" sz="1000"/>
                        <a:t>19</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720" marR="43180" rtl="0" algn="ctr">
                        <a:lnSpc>
                          <a:spcPct val="115000"/>
                        </a:lnSpc>
                        <a:spcBef>
                          <a:spcPts val="0"/>
                        </a:spcBef>
                        <a:spcAft>
                          <a:spcPts val="0"/>
                        </a:spcAft>
                        <a:buNone/>
                      </a:pPr>
                      <a:r>
                        <a:rPr lang="zh-CN" sz="1000"/>
                        <a:t>0.261</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2545" rtl="0" algn="ctr">
                        <a:lnSpc>
                          <a:spcPct val="115000"/>
                        </a:lnSpc>
                        <a:spcBef>
                          <a:spcPts val="0"/>
                        </a:spcBef>
                        <a:spcAft>
                          <a:spcPts val="0"/>
                        </a:spcAft>
                        <a:buNone/>
                      </a:pPr>
                      <a:r>
                        <a:rPr lang="zh-CN" sz="1000"/>
                        <a:t>0.30027</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5085" marR="43180" rtl="0" algn="ctr">
                        <a:lnSpc>
                          <a:spcPct val="115000"/>
                        </a:lnSpc>
                        <a:spcBef>
                          <a:spcPts val="0"/>
                        </a:spcBef>
                        <a:spcAft>
                          <a:spcPts val="0"/>
                        </a:spcAft>
                        <a:buNone/>
                      </a:pPr>
                      <a:r>
                        <a:rPr lang="zh-CN" sz="1000"/>
                        <a:t>0.21309</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4450" marR="42545" rtl="0" algn="ctr">
                        <a:lnSpc>
                          <a:spcPct val="115000"/>
                        </a:lnSpc>
                        <a:spcBef>
                          <a:spcPts val="0"/>
                        </a:spcBef>
                        <a:spcAft>
                          <a:spcPts val="0"/>
                        </a:spcAft>
                        <a:buNone/>
                      </a:pPr>
                      <a:r>
                        <a:rPr lang="zh-CN" sz="1000"/>
                        <a:t>0.2885</a:t>
                      </a:r>
                      <a:endParaRPr sz="1000"/>
                    </a:p>
                  </a:txBody>
                  <a:tcPr marT="0" marB="0" marR="0" marL="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pic>
        <p:nvPicPr>
          <p:cNvPr id="74" name="Google Shape;74;p15"/>
          <p:cNvPicPr preferRelativeResize="0"/>
          <p:nvPr/>
        </p:nvPicPr>
        <p:blipFill>
          <a:blip r:embed="rId3">
            <a:alphaModFix/>
          </a:blip>
          <a:stretch>
            <a:fillRect/>
          </a:stretch>
        </p:blipFill>
        <p:spPr>
          <a:xfrm>
            <a:off x="5744725" y="1041175"/>
            <a:ext cx="3098500" cy="2130400"/>
          </a:xfrm>
          <a:prstGeom prst="rect">
            <a:avLst/>
          </a:prstGeom>
          <a:noFill/>
          <a:ln>
            <a:noFill/>
          </a:ln>
        </p:spPr>
      </p:pic>
      <p:sp>
        <p:nvSpPr>
          <p:cNvPr id="75" name="Google Shape;75;p15"/>
          <p:cNvSpPr txBox="1"/>
          <p:nvPr/>
        </p:nvSpPr>
        <p:spPr>
          <a:xfrm>
            <a:off x="5988125" y="3117125"/>
            <a:ext cx="2915100" cy="60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zh-CN" sz="900"/>
              <a:t>Figure 1: The absolute residual error for a different number of RBF nodes with different widths, RBF network trained in batch mode.</a:t>
            </a:r>
            <a:endParaRPr sz="900"/>
          </a:p>
        </p:txBody>
      </p:sp>
      <p:sp>
        <p:nvSpPr>
          <p:cNvPr id="76" name="Google Shape;76;p15"/>
          <p:cNvSpPr txBox="1"/>
          <p:nvPr/>
        </p:nvSpPr>
        <p:spPr>
          <a:xfrm>
            <a:off x="1156698" y="3017375"/>
            <a:ext cx="3846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900">
                <a:solidFill>
                  <a:schemeClr val="dk1"/>
                </a:solidFill>
              </a:rPr>
              <a:t>Table 2: Absolute residual error and number of hidden nodes for σ = 1.</a:t>
            </a:r>
            <a:endParaRPr sz="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82" name="Google Shape;82;p16"/>
          <p:cNvSpPr txBox="1"/>
          <p:nvPr/>
        </p:nvSpPr>
        <p:spPr>
          <a:xfrm>
            <a:off x="899825" y="116450"/>
            <a:ext cx="7731900" cy="1332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RBF Networks</a:t>
            </a:r>
            <a:endParaRPr sz="2400">
              <a:solidFill>
                <a:schemeClr val="dk1"/>
              </a:solidFill>
            </a:endParaRPr>
          </a:p>
          <a:p>
            <a:pPr indent="0" lvl="0" marL="0" rtl="0" algn="ctr">
              <a:lnSpc>
                <a:spcPct val="115000"/>
              </a:lnSpc>
              <a:spcBef>
                <a:spcPts val="0"/>
              </a:spcBef>
              <a:spcAft>
                <a:spcPts val="0"/>
              </a:spcAft>
              <a:buNone/>
            </a:pPr>
            <a:r>
              <a:rPr lang="zh-CN" sz="2000">
                <a:solidFill>
                  <a:schemeClr val="dk1"/>
                </a:solidFill>
              </a:rPr>
              <a:t>Regression with Noise</a:t>
            </a:r>
            <a:endParaRPr sz="2000">
              <a:solidFill>
                <a:schemeClr val="dk1"/>
              </a:solidFill>
            </a:endParaRPr>
          </a:p>
          <a:p>
            <a:pPr indent="0" lvl="0" marL="0" rtl="0" algn="ctr">
              <a:lnSpc>
                <a:spcPct val="115000"/>
              </a:lnSpc>
              <a:spcBef>
                <a:spcPts val="0"/>
              </a:spcBef>
              <a:spcAft>
                <a:spcPts val="0"/>
              </a:spcAft>
              <a:buNone/>
            </a:pPr>
            <a:r>
              <a:t/>
            </a:r>
            <a:endParaRPr sz="2400">
              <a:solidFill>
                <a:schemeClr val="dk1"/>
              </a:solidFill>
            </a:endParaRPr>
          </a:p>
        </p:txBody>
      </p:sp>
      <p:pic>
        <p:nvPicPr>
          <p:cNvPr id="83" name="Google Shape;83;p16"/>
          <p:cNvPicPr preferRelativeResize="0"/>
          <p:nvPr/>
        </p:nvPicPr>
        <p:blipFill>
          <a:blip r:embed="rId3">
            <a:alphaModFix/>
          </a:blip>
          <a:stretch>
            <a:fillRect/>
          </a:stretch>
        </p:blipFill>
        <p:spPr>
          <a:xfrm>
            <a:off x="731300" y="919975"/>
            <a:ext cx="2764350" cy="2042026"/>
          </a:xfrm>
          <a:prstGeom prst="rect">
            <a:avLst/>
          </a:prstGeom>
          <a:noFill/>
          <a:ln>
            <a:noFill/>
          </a:ln>
        </p:spPr>
      </p:pic>
      <p:graphicFrame>
        <p:nvGraphicFramePr>
          <p:cNvPr id="84" name="Google Shape;84;p16"/>
          <p:cNvGraphicFramePr/>
          <p:nvPr/>
        </p:nvGraphicFramePr>
        <p:xfrm>
          <a:off x="3831025" y="1158413"/>
          <a:ext cx="3000000" cy="3000000"/>
        </p:xfrm>
        <a:graphic>
          <a:graphicData uri="http://schemas.openxmlformats.org/drawingml/2006/table">
            <a:tbl>
              <a:tblPr bandCol="1" bandRow="1">
                <a:noFill/>
                <a:tableStyleId>{7466111C-5D34-49A3-B9BF-5D681A6C653B}</a:tableStyleId>
              </a:tblPr>
              <a:tblGrid>
                <a:gridCol w="801425"/>
                <a:gridCol w="1302250"/>
                <a:gridCol w="1774500"/>
                <a:gridCol w="763250"/>
              </a:tblGrid>
              <a:tr h="265775">
                <a:tc>
                  <a:txBody>
                    <a:bodyPr/>
                    <a:lstStyle/>
                    <a:p>
                      <a:pPr indent="0" lvl="0" marL="57150" rtl="0" algn="l">
                        <a:lnSpc>
                          <a:spcPct val="66666"/>
                        </a:lnSpc>
                        <a:spcBef>
                          <a:spcPts val="0"/>
                        </a:spcBef>
                        <a:spcAft>
                          <a:spcPts val="0"/>
                        </a:spcAft>
                        <a:buNone/>
                      </a:pPr>
                      <a:r>
                        <a:rPr lang="zh-CN" sz="750"/>
                        <a:t>Function</a:t>
                      </a:r>
                      <a:endParaRPr sz="750"/>
                    </a:p>
                  </a:txBody>
                  <a:tcPr marT="0" marB="0" marR="0" marL="0" anchor="ctr"/>
                </a:tc>
                <a:tc>
                  <a:txBody>
                    <a:bodyPr/>
                    <a:lstStyle/>
                    <a:p>
                      <a:pPr indent="0" lvl="0" marL="48895" marR="45085" rtl="0" algn="ctr">
                        <a:lnSpc>
                          <a:spcPct val="66666"/>
                        </a:lnSpc>
                        <a:spcBef>
                          <a:spcPts val="0"/>
                        </a:spcBef>
                        <a:spcAft>
                          <a:spcPts val="0"/>
                        </a:spcAft>
                        <a:buNone/>
                      </a:pPr>
                      <a:r>
                        <a:rPr lang="zh-CN" sz="750"/>
                        <a:t>Absolute Residual Error RBF</a:t>
                      </a:r>
                      <a:endParaRPr sz="750"/>
                    </a:p>
                  </a:txBody>
                  <a:tcPr marT="0" marB="0" marR="0" marL="0" anchor="ctr"/>
                </a:tc>
                <a:tc>
                  <a:txBody>
                    <a:bodyPr/>
                    <a:lstStyle/>
                    <a:p>
                      <a:pPr indent="0" lvl="0" marL="50165" marR="46990" rtl="0" algn="ctr">
                        <a:lnSpc>
                          <a:spcPct val="66666"/>
                        </a:lnSpc>
                        <a:spcBef>
                          <a:spcPts val="0"/>
                        </a:spcBef>
                        <a:spcAft>
                          <a:spcPts val="0"/>
                        </a:spcAft>
                        <a:buNone/>
                      </a:pPr>
                      <a:r>
                        <a:rPr lang="zh-CN" sz="750"/>
                        <a:t>Absolute Residual Error Perceptron</a:t>
                      </a:r>
                      <a:endParaRPr sz="750"/>
                    </a:p>
                  </a:txBody>
                  <a:tcPr marT="0" marB="0" marR="0" marL="0" anchor="ctr"/>
                </a:tc>
                <a:tc>
                  <a:txBody>
                    <a:bodyPr/>
                    <a:lstStyle/>
                    <a:p>
                      <a:pPr indent="0" lvl="0" marL="40640" marR="38100" rtl="0" algn="ctr">
                        <a:lnSpc>
                          <a:spcPct val="66666"/>
                        </a:lnSpc>
                        <a:spcBef>
                          <a:spcPts val="0"/>
                        </a:spcBef>
                        <a:spcAft>
                          <a:spcPts val="0"/>
                        </a:spcAft>
                        <a:buNone/>
                      </a:pPr>
                      <a:r>
                        <a:rPr lang="zh-CN" sz="750"/>
                        <a:t>Hidden Nodes</a:t>
                      </a:r>
                      <a:endParaRPr sz="750"/>
                    </a:p>
                  </a:txBody>
                  <a:tcPr marT="0" marB="0" marR="0" marL="0" anchor="ctr"/>
                </a:tc>
              </a:tr>
              <a:tr h="265775">
                <a:tc>
                  <a:txBody>
                    <a:bodyPr/>
                    <a:lstStyle/>
                    <a:p>
                      <a:pPr indent="0" lvl="0" marL="57150" rtl="0" algn="l">
                        <a:lnSpc>
                          <a:spcPct val="66666"/>
                        </a:lnSpc>
                        <a:spcBef>
                          <a:spcPts val="0"/>
                        </a:spcBef>
                        <a:spcAft>
                          <a:spcPts val="0"/>
                        </a:spcAft>
                        <a:buNone/>
                      </a:pPr>
                      <a:r>
                        <a:rPr lang="zh-CN" sz="750"/>
                        <a:t>sin(2x)</a:t>
                      </a:r>
                      <a:endParaRPr sz="750"/>
                    </a:p>
                  </a:txBody>
                  <a:tcPr marT="0" marB="0" marR="0" marL="0" anchor="ctr"/>
                </a:tc>
                <a:tc>
                  <a:txBody>
                    <a:bodyPr/>
                    <a:lstStyle/>
                    <a:p>
                      <a:pPr indent="0" lvl="0" marL="48895" marR="45085" rtl="0" algn="ctr">
                        <a:lnSpc>
                          <a:spcPct val="66666"/>
                        </a:lnSpc>
                        <a:spcBef>
                          <a:spcPts val="0"/>
                        </a:spcBef>
                        <a:spcAft>
                          <a:spcPts val="0"/>
                        </a:spcAft>
                        <a:buNone/>
                      </a:pPr>
                      <a:r>
                        <a:rPr lang="zh-CN" sz="750"/>
                        <a:t>0.07455</a:t>
                      </a:r>
                      <a:endParaRPr sz="750"/>
                    </a:p>
                  </a:txBody>
                  <a:tcPr marT="0" marB="0" marR="0" marL="0" anchor="ctr">
                    <a:lnB cap="flat" cmpd="sng" w="6350">
                      <a:solidFill>
                        <a:schemeClr val="dk1"/>
                      </a:solidFill>
                      <a:prstDash val="solid"/>
                      <a:round/>
                      <a:headEnd len="sm" w="sm" type="none"/>
                      <a:tailEnd len="sm" w="sm" type="none"/>
                    </a:lnB>
                  </a:tcPr>
                </a:tc>
                <a:tc>
                  <a:txBody>
                    <a:bodyPr/>
                    <a:lstStyle/>
                    <a:p>
                      <a:pPr indent="0" lvl="0" marL="50165" marR="45720" rtl="0" algn="ctr">
                        <a:lnSpc>
                          <a:spcPct val="66666"/>
                        </a:lnSpc>
                        <a:spcBef>
                          <a:spcPts val="0"/>
                        </a:spcBef>
                        <a:spcAft>
                          <a:spcPts val="0"/>
                        </a:spcAft>
                        <a:buNone/>
                      </a:pPr>
                      <a:r>
                        <a:rPr lang="zh-CN" sz="750"/>
                        <a:t>0.9238</a:t>
                      </a:r>
                      <a:endParaRPr sz="750"/>
                    </a:p>
                  </a:txBody>
                  <a:tcPr marT="0" marB="0" marR="0" marL="0" anchor="ctr"/>
                </a:tc>
                <a:tc>
                  <a:txBody>
                    <a:bodyPr/>
                    <a:lstStyle/>
                    <a:p>
                      <a:pPr indent="0" lvl="0" marL="5080" rtl="0" algn="ctr">
                        <a:lnSpc>
                          <a:spcPct val="66666"/>
                        </a:lnSpc>
                        <a:spcBef>
                          <a:spcPts val="0"/>
                        </a:spcBef>
                        <a:spcAft>
                          <a:spcPts val="0"/>
                        </a:spcAft>
                        <a:buNone/>
                      </a:pPr>
                      <a:r>
                        <a:rPr lang="zh-CN" sz="750"/>
                        <a:t>8</a:t>
                      </a:r>
                      <a:endParaRPr sz="750"/>
                    </a:p>
                  </a:txBody>
                  <a:tcPr marT="0" marB="0" marR="0" marL="0" anchor="ctr"/>
                </a:tc>
              </a:tr>
              <a:tr h="265775">
                <a:tc>
                  <a:txBody>
                    <a:bodyPr/>
                    <a:lstStyle/>
                    <a:p>
                      <a:pPr indent="0" lvl="0" marL="57150" rtl="0" algn="l">
                        <a:lnSpc>
                          <a:spcPct val="66666"/>
                        </a:lnSpc>
                        <a:spcBef>
                          <a:spcPts val="0"/>
                        </a:spcBef>
                        <a:spcAft>
                          <a:spcPts val="0"/>
                        </a:spcAft>
                        <a:buNone/>
                      </a:pPr>
                      <a:r>
                        <a:rPr lang="zh-CN" sz="750"/>
                        <a:t>sin(2x)</a:t>
                      </a:r>
                      <a:endParaRPr sz="750"/>
                    </a:p>
                  </a:txBody>
                  <a:tcPr marT="0" marB="0" marR="0" marL="0" anchor="ctr">
                    <a:lnR cap="flat" cmpd="sng" w="6350">
                      <a:solidFill>
                        <a:schemeClr val="dk1"/>
                      </a:solidFill>
                      <a:prstDash val="solid"/>
                      <a:round/>
                      <a:headEnd len="sm" w="sm" type="none"/>
                      <a:tailEnd len="sm" w="sm" type="none"/>
                    </a:lnR>
                  </a:tcPr>
                </a:tc>
                <a:tc>
                  <a:txBody>
                    <a:bodyPr/>
                    <a:lstStyle/>
                    <a:p>
                      <a:pPr indent="0" lvl="0" marL="48895" marR="45085" rtl="0" algn="ctr">
                        <a:lnSpc>
                          <a:spcPct val="66666"/>
                        </a:lnSpc>
                        <a:spcBef>
                          <a:spcPts val="0"/>
                        </a:spcBef>
                        <a:spcAft>
                          <a:spcPts val="0"/>
                        </a:spcAft>
                        <a:buNone/>
                      </a:pPr>
                      <a:r>
                        <a:rPr b="1" lang="zh-CN" sz="750">
                          <a:solidFill>
                            <a:srgbClr val="CC0000"/>
                          </a:solidFill>
                        </a:rPr>
                        <a:t>0.00947</a:t>
                      </a:r>
                      <a:endParaRPr b="1" sz="750">
                        <a:solidFill>
                          <a:srgbClr val="CC0000"/>
                        </a:solidFill>
                      </a:endParaRPr>
                    </a:p>
                  </a:txBody>
                  <a:tcPr marT="0" marB="0" marR="0" marL="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50165" marR="45720" rtl="0" algn="ctr">
                        <a:lnSpc>
                          <a:spcPct val="66666"/>
                        </a:lnSpc>
                        <a:spcBef>
                          <a:spcPts val="0"/>
                        </a:spcBef>
                        <a:spcAft>
                          <a:spcPts val="0"/>
                        </a:spcAft>
                        <a:buNone/>
                      </a:pPr>
                      <a:r>
                        <a:rPr lang="zh-CN" sz="750"/>
                        <a:t>0.721</a:t>
                      </a:r>
                      <a:endParaRPr sz="750"/>
                    </a:p>
                  </a:txBody>
                  <a:tcPr marT="0" marB="0" marR="0" marL="0" anchor="ctr">
                    <a:lnL cap="flat" cmpd="sng" w="6350">
                      <a:solidFill>
                        <a:schemeClr val="dk1"/>
                      </a:solidFill>
                      <a:prstDash val="solid"/>
                      <a:round/>
                      <a:headEnd len="sm" w="sm" type="none"/>
                      <a:tailEnd len="sm" w="sm" type="none"/>
                    </a:lnL>
                  </a:tcPr>
                </a:tc>
                <a:tc>
                  <a:txBody>
                    <a:bodyPr/>
                    <a:lstStyle/>
                    <a:p>
                      <a:pPr indent="0" lvl="0" marL="40640" marR="35560" rtl="0" algn="ctr">
                        <a:lnSpc>
                          <a:spcPct val="66666"/>
                        </a:lnSpc>
                        <a:spcBef>
                          <a:spcPts val="0"/>
                        </a:spcBef>
                        <a:spcAft>
                          <a:spcPts val="0"/>
                        </a:spcAft>
                        <a:buNone/>
                      </a:pPr>
                      <a:r>
                        <a:rPr lang="zh-CN" sz="750"/>
                        <a:t>12</a:t>
                      </a:r>
                      <a:endParaRPr sz="750"/>
                    </a:p>
                  </a:txBody>
                  <a:tcPr marT="0" marB="0" marR="0" marL="0" anchor="ctr"/>
                </a:tc>
              </a:tr>
              <a:tr h="265775">
                <a:tc>
                  <a:txBody>
                    <a:bodyPr/>
                    <a:lstStyle/>
                    <a:p>
                      <a:pPr indent="0" lvl="0" marL="57150" rtl="0" algn="l">
                        <a:lnSpc>
                          <a:spcPct val="66666"/>
                        </a:lnSpc>
                        <a:spcBef>
                          <a:spcPts val="0"/>
                        </a:spcBef>
                        <a:spcAft>
                          <a:spcPts val="0"/>
                        </a:spcAft>
                        <a:buNone/>
                      </a:pPr>
                      <a:r>
                        <a:rPr lang="zh-CN" sz="750"/>
                        <a:t>sin(2x)</a:t>
                      </a:r>
                      <a:endParaRPr sz="750"/>
                    </a:p>
                  </a:txBody>
                  <a:tcPr marT="0" marB="0" marR="0" marL="0" anchor="ctr"/>
                </a:tc>
                <a:tc>
                  <a:txBody>
                    <a:bodyPr/>
                    <a:lstStyle/>
                    <a:p>
                      <a:pPr indent="0" lvl="0" marL="48895" marR="45085" rtl="0" algn="ctr">
                        <a:lnSpc>
                          <a:spcPct val="66666"/>
                        </a:lnSpc>
                        <a:spcBef>
                          <a:spcPts val="0"/>
                        </a:spcBef>
                        <a:spcAft>
                          <a:spcPts val="0"/>
                        </a:spcAft>
                        <a:buNone/>
                      </a:pPr>
                      <a:r>
                        <a:rPr lang="zh-CN" sz="750"/>
                        <a:t>0.01386</a:t>
                      </a:r>
                      <a:endParaRPr sz="750"/>
                    </a:p>
                  </a:txBody>
                  <a:tcPr marT="0" marB="0" marR="0" marL="0" anchor="ctr">
                    <a:lnT cap="flat" cmpd="sng" w="6350">
                      <a:solidFill>
                        <a:schemeClr val="dk1"/>
                      </a:solidFill>
                      <a:prstDash val="solid"/>
                      <a:round/>
                      <a:headEnd len="sm" w="sm" type="none"/>
                      <a:tailEnd len="sm" w="sm" type="none"/>
                    </a:lnT>
                  </a:tcPr>
                </a:tc>
                <a:tc>
                  <a:txBody>
                    <a:bodyPr/>
                    <a:lstStyle/>
                    <a:p>
                      <a:pPr indent="0" lvl="0" marL="50165" marR="45720" rtl="0" algn="ctr">
                        <a:lnSpc>
                          <a:spcPct val="66666"/>
                        </a:lnSpc>
                        <a:spcBef>
                          <a:spcPts val="0"/>
                        </a:spcBef>
                        <a:spcAft>
                          <a:spcPts val="0"/>
                        </a:spcAft>
                        <a:buNone/>
                      </a:pPr>
                      <a:r>
                        <a:rPr lang="zh-CN" sz="750"/>
                        <a:t>0.698</a:t>
                      </a:r>
                      <a:endParaRPr sz="750"/>
                    </a:p>
                  </a:txBody>
                  <a:tcPr marT="0" marB="0" marR="0" marL="0" anchor="ctr"/>
                </a:tc>
                <a:tc>
                  <a:txBody>
                    <a:bodyPr/>
                    <a:lstStyle/>
                    <a:p>
                      <a:pPr indent="0" lvl="0" marL="40640" marR="35560" rtl="0" algn="ctr">
                        <a:lnSpc>
                          <a:spcPct val="66666"/>
                        </a:lnSpc>
                        <a:spcBef>
                          <a:spcPts val="0"/>
                        </a:spcBef>
                        <a:spcAft>
                          <a:spcPts val="0"/>
                        </a:spcAft>
                        <a:buNone/>
                      </a:pPr>
                      <a:r>
                        <a:rPr lang="zh-CN" sz="750"/>
                        <a:t>20</a:t>
                      </a:r>
                      <a:endParaRPr sz="750"/>
                    </a:p>
                  </a:txBody>
                  <a:tcPr marT="0" marB="0" marR="0" marL="0" anchor="ctr"/>
                </a:tc>
              </a:tr>
              <a:tr h="265775">
                <a:tc>
                  <a:txBody>
                    <a:bodyPr/>
                    <a:lstStyle/>
                    <a:p>
                      <a:pPr indent="0" lvl="0" marL="57150" rtl="0" algn="l">
                        <a:lnSpc>
                          <a:spcPct val="66666"/>
                        </a:lnSpc>
                        <a:spcBef>
                          <a:spcPts val="0"/>
                        </a:spcBef>
                        <a:spcAft>
                          <a:spcPts val="0"/>
                        </a:spcAft>
                        <a:buNone/>
                      </a:pPr>
                      <a:r>
                        <a:rPr lang="zh-CN" sz="750"/>
                        <a:t>square(2x)</a:t>
                      </a:r>
                      <a:endParaRPr sz="750"/>
                    </a:p>
                  </a:txBody>
                  <a:tcPr marT="0" marB="0" marR="0" marL="0" anchor="ctr"/>
                </a:tc>
                <a:tc>
                  <a:txBody>
                    <a:bodyPr/>
                    <a:lstStyle/>
                    <a:p>
                      <a:pPr indent="0" lvl="0" marL="48895" marR="45085" rtl="0" algn="ctr">
                        <a:lnSpc>
                          <a:spcPct val="66666"/>
                        </a:lnSpc>
                        <a:spcBef>
                          <a:spcPts val="0"/>
                        </a:spcBef>
                        <a:spcAft>
                          <a:spcPts val="0"/>
                        </a:spcAft>
                        <a:buNone/>
                      </a:pPr>
                      <a:r>
                        <a:rPr lang="zh-CN" sz="750"/>
                        <a:t>0.3448</a:t>
                      </a:r>
                      <a:endParaRPr sz="750"/>
                    </a:p>
                  </a:txBody>
                  <a:tcPr marT="0" marB="0" marR="0" marL="0" anchor="ctr"/>
                </a:tc>
                <a:tc>
                  <a:txBody>
                    <a:bodyPr/>
                    <a:lstStyle/>
                    <a:p>
                      <a:pPr indent="0" lvl="0" marL="50165" marR="45720" rtl="0" algn="ctr">
                        <a:lnSpc>
                          <a:spcPct val="66666"/>
                        </a:lnSpc>
                        <a:spcBef>
                          <a:spcPts val="0"/>
                        </a:spcBef>
                        <a:spcAft>
                          <a:spcPts val="0"/>
                        </a:spcAft>
                        <a:buNone/>
                      </a:pPr>
                      <a:r>
                        <a:rPr lang="zh-CN" sz="750"/>
                        <a:t>11.203</a:t>
                      </a:r>
                      <a:endParaRPr sz="750"/>
                    </a:p>
                  </a:txBody>
                  <a:tcPr marT="0" marB="0" marR="0" marL="0" anchor="ctr"/>
                </a:tc>
                <a:tc>
                  <a:txBody>
                    <a:bodyPr/>
                    <a:lstStyle/>
                    <a:p>
                      <a:pPr indent="0" lvl="0" marL="5080" rtl="0" algn="ctr">
                        <a:lnSpc>
                          <a:spcPct val="66666"/>
                        </a:lnSpc>
                        <a:spcBef>
                          <a:spcPts val="0"/>
                        </a:spcBef>
                        <a:spcAft>
                          <a:spcPts val="0"/>
                        </a:spcAft>
                        <a:buNone/>
                      </a:pPr>
                      <a:r>
                        <a:rPr lang="zh-CN" sz="750"/>
                        <a:t>8</a:t>
                      </a:r>
                      <a:endParaRPr sz="750"/>
                    </a:p>
                  </a:txBody>
                  <a:tcPr marT="0" marB="0" marR="0" marL="0" anchor="ctr"/>
                </a:tc>
              </a:tr>
              <a:tr h="249650">
                <a:tc>
                  <a:txBody>
                    <a:bodyPr/>
                    <a:lstStyle/>
                    <a:p>
                      <a:pPr indent="0" lvl="0" marL="57150" rtl="0" algn="l">
                        <a:lnSpc>
                          <a:spcPct val="66666"/>
                        </a:lnSpc>
                        <a:spcBef>
                          <a:spcPts val="0"/>
                        </a:spcBef>
                        <a:spcAft>
                          <a:spcPts val="0"/>
                        </a:spcAft>
                        <a:buNone/>
                      </a:pPr>
                      <a:r>
                        <a:rPr lang="zh-CN" sz="750"/>
                        <a:t>square(2x)</a:t>
                      </a:r>
                      <a:endParaRPr sz="750"/>
                    </a:p>
                  </a:txBody>
                  <a:tcPr marT="0" marB="0" marR="0" marL="0" anchor="ctr"/>
                </a:tc>
                <a:tc>
                  <a:txBody>
                    <a:bodyPr/>
                    <a:lstStyle/>
                    <a:p>
                      <a:pPr indent="0" lvl="0" marL="48895" marR="45085" rtl="0" algn="ctr">
                        <a:lnSpc>
                          <a:spcPct val="66666"/>
                        </a:lnSpc>
                        <a:spcBef>
                          <a:spcPts val="0"/>
                        </a:spcBef>
                        <a:spcAft>
                          <a:spcPts val="0"/>
                        </a:spcAft>
                        <a:buNone/>
                      </a:pPr>
                      <a:r>
                        <a:rPr b="1" lang="zh-CN" sz="750">
                          <a:solidFill>
                            <a:srgbClr val="CC0000"/>
                          </a:solidFill>
                        </a:rPr>
                        <a:t>0.3053</a:t>
                      </a:r>
                      <a:endParaRPr b="1" sz="750">
                        <a:solidFill>
                          <a:srgbClr val="CC0000"/>
                        </a:solidFill>
                      </a:endParaRPr>
                    </a:p>
                  </a:txBody>
                  <a:tcPr marT="0" marB="0" marR="0" marL="0" anchor="ctr"/>
                </a:tc>
                <a:tc>
                  <a:txBody>
                    <a:bodyPr/>
                    <a:lstStyle/>
                    <a:p>
                      <a:pPr indent="0" lvl="0" marL="50165" marR="45720" rtl="0" algn="ctr">
                        <a:lnSpc>
                          <a:spcPct val="66666"/>
                        </a:lnSpc>
                        <a:spcBef>
                          <a:spcPts val="0"/>
                        </a:spcBef>
                        <a:spcAft>
                          <a:spcPts val="0"/>
                        </a:spcAft>
                        <a:buNone/>
                      </a:pPr>
                      <a:r>
                        <a:rPr lang="zh-CN" sz="750"/>
                        <a:t>12.654</a:t>
                      </a:r>
                      <a:endParaRPr sz="750"/>
                    </a:p>
                  </a:txBody>
                  <a:tcPr marT="0" marB="0" marR="0" marL="0" anchor="ctr"/>
                </a:tc>
                <a:tc>
                  <a:txBody>
                    <a:bodyPr/>
                    <a:lstStyle/>
                    <a:p>
                      <a:pPr indent="0" lvl="0" marL="40640" marR="35560" rtl="0" algn="ctr">
                        <a:lnSpc>
                          <a:spcPct val="66666"/>
                        </a:lnSpc>
                        <a:spcBef>
                          <a:spcPts val="0"/>
                        </a:spcBef>
                        <a:spcAft>
                          <a:spcPts val="0"/>
                        </a:spcAft>
                        <a:buNone/>
                      </a:pPr>
                      <a:r>
                        <a:rPr lang="zh-CN" sz="750"/>
                        <a:t>12</a:t>
                      </a:r>
                      <a:endParaRPr sz="750"/>
                    </a:p>
                  </a:txBody>
                  <a:tcPr marT="0" marB="0" marR="0" marL="0" anchor="ctr"/>
                </a:tc>
              </a:tr>
              <a:tr h="265775">
                <a:tc>
                  <a:txBody>
                    <a:bodyPr/>
                    <a:lstStyle/>
                    <a:p>
                      <a:pPr indent="0" lvl="0" marL="57150" rtl="0" algn="l">
                        <a:lnSpc>
                          <a:spcPct val="66666"/>
                        </a:lnSpc>
                        <a:spcBef>
                          <a:spcPts val="0"/>
                        </a:spcBef>
                        <a:spcAft>
                          <a:spcPts val="0"/>
                        </a:spcAft>
                        <a:buNone/>
                      </a:pPr>
                      <a:r>
                        <a:rPr lang="zh-CN" sz="750"/>
                        <a:t>square(2x)</a:t>
                      </a:r>
                      <a:endParaRPr sz="750"/>
                    </a:p>
                  </a:txBody>
                  <a:tcPr marT="0" marB="0" marR="0" marL="0" anchor="ctr"/>
                </a:tc>
                <a:tc>
                  <a:txBody>
                    <a:bodyPr/>
                    <a:lstStyle/>
                    <a:p>
                      <a:pPr indent="0" lvl="0" marL="48895" marR="45085" rtl="0" algn="ctr">
                        <a:lnSpc>
                          <a:spcPct val="66666"/>
                        </a:lnSpc>
                        <a:spcBef>
                          <a:spcPts val="0"/>
                        </a:spcBef>
                        <a:spcAft>
                          <a:spcPts val="0"/>
                        </a:spcAft>
                        <a:buNone/>
                      </a:pPr>
                      <a:r>
                        <a:rPr lang="zh-CN" sz="750"/>
                        <a:t>0.3781</a:t>
                      </a:r>
                      <a:endParaRPr sz="750"/>
                    </a:p>
                  </a:txBody>
                  <a:tcPr marT="0" marB="0" marR="0" marL="0" anchor="ctr"/>
                </a:tc>
                <a:tc>
                  <a:txBody>
                    <a:bodyPr/>
                    <a:lstStyle/>
                    <a:p>
                      <a:pPr indent="0" lvl="0" marL="50165" marR="45720" rtl="0" algn="ctr">
                        <a:lnSpc>
                          <a:spcPct val="66666"/>
                        </a:lnSpc>
                        <a:spcBef>
                          <a:spcPts val="0"/>
                        </a:spcBef>
                        <a:spcAft>
                          <a:spcPts val="0"/>
                        </a:spcAft>
                        <a:buNone/>
                      </a:pPr>
                      <a:r>
                        <a:rPr lang="zh-CN" sz="750"/>
                        <a:t>15.340</a:t>
                      </a:r>
                      <a:endParaRPr sz="750"/>
                    </a:p>
                  </a:txBody>
                  <a:tcPr marT="0" marB="0" marR="0" marL="0" anchor="ctr"/>
                </a:tc>
                <a:tc>
                  <a:txBody>
                    <a:bodyPr/>
                    <a:lstStyle/>
                    <a:p>
                      <a:pPr indent="0" lvl="0" marL="40640" marR="35560" rtl="0" algn="ctr">
                        <a:lnSpc>
                          <a:spcPct val="66666"/>
                        </a:lnSpc>
                        <a:spcBef>
                          <a:spcPts val="0"/>
                        </a:spcBef>
                        <a:spcAft>
                          <a:spcPts val="0"/>
                        </a:spcAft>
                        <a:buNone/>
                      </a:pPr>
                      <a:r>
                        <a:rPr lang="zh-CN" sz="750"/>
                        <a:t>20</a:t>
                      </a:r>
                      <a:endParaRPr sz="750"/>
                    </a:p>
                  </a:txBody>
                  <a:tcPr marT="0" marB="0" marR="0" marL="0" anchor="ctr"/>
                </a:tc>
              </a:tr>
            </a:tbl>
          </a:graphicData>
        </a:graphic>
      </p:graphicFrame>
      <p:sp>
        <p:nvSpPr>
          <p:cNvPr id="85" name="Google Shape;85;p16"/>
          <p:cNvSpPr txBox="1"/>
          <p:nvPr/>
        </p:nvSpPr>
        <p:spPr>
          <a:xfrm>
            <a:off x="899825" y="3398400"/>
            <a:ext cx="7572600" cy="138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100">
                <a:solidFill>
                  <a:schemeClr val="dk2"/>
                </a:solidFill>
              </a:rPr>
              <a:t>Conclusions : </a:t>
            </a:r>
            <a:endParaRPr sz="1000">
              <a:solidFill>
                <a:schemeClr val="dk2"/>
              </a:solidFill>
            </a:endParaRPr>
          </a:p>
          <a:p>
            <a:pPr indent="-304800" lvl="0" marL="457200" marR="0" rtl="0" algn="l">
              <a:lnSpc>
                <a:spcPct val="115000"/>
              </a:lnSpc>
              <a:spcBef>
                <a:spcPts val="1200"/>
              </a:spcBef>
              <a:spcAft>
                <a:spcPts val="0"/>
              </a:spcAft>
              <a:buClr>
                <a:schemeClr val="dk2"/>
              </a:buClr>
              <a:buSzPts val="1200"/>
              <a:buChar char="●"/>
            </a:pPr>
            <a:r>
              <a:rPr lang="zh-CN" sz="1200">
                <a:solidFill>
                  <a:schemeClr val="dk2"/>
                </a:solidFill>
              </a:rPr>
              <a:t>RBF network using competitive learning produces a smaller Absolute Rsidual Error than the perceptron network for prediction.</a:t>
            </a:r>
            <a:endParaRPr sz="1200">
              <a:solidFill>
                <a:schemeClr val="dk2"/>
              </a:solidFill>
            </a:endParaRPr>
          </a:p>
          <a:p>
            <a:pPr indent="-304800" lvl="0" marL="457200" marR="0" rtl="0" algn="l">
              <a:lnSpc>
                <a:spcPct val="115000"/>
              </a:lnSpc>
              <a:spcBef>
                <a:spcPts val="0"/>
              </a:spcBef>
              <a:spcAft>
                <a:spcPts val="0"/>
              </a:spcAft>
              <a:buClr>
                <a:schemeClr val="dk2"/>
              </a:buClr>
              <a:buSzPts val="1200"/>
              <a:buChar char="●"/>
            </a:pPr>
            <a:r>
              <a:rPr lang="zh-CN" sz="1200">
                <a:solidFill>
                  <a:schemeClr val="dk2"/>
                </a:solidFill>
              </a:rPr>
              <a:t>The performance of RBF network depends on number of hidden nodes used.</a:t>
            </a:r>
            <a:endParaRPr sz="1200">
              <a:solidFill>
                <a:schemeClr val="dk2"/>
              </a:solidFill>
            </a:endParaRPr>
          </a:p>
        </p:txBody>
      </p:sp>
      <p:sp>
        <p:nvSpPr>
          <p:cNvPr id="86" name="Google Shape;86;p16"/>
          <p:cNvSpPr txBox="1"/>
          <p:nvPr/>
        </p:nvSpPr>
        <p:spPr>
          <a:xfrm>
            <a:off x="4219025" y="2964900"/>
            <a:ext cx="4412700" cy="610800"/>
          </a:xfrm>
          <a:prstGeom prst="rect">
            <a:avLst/>
          </a:prstGeom>
          <a:noFill/>
          <a:ln>
            <a:noFill/>
          </a:ln>
        </p:spPr>
        <p:txBody>
          <a:bodyPr anchorCtr="0" anchor="t" bIns="91425" lIns="91425" spcFirstLastPara="1" rIns="91425" wrap="square" tIns="91425">
            <a:spAutoFit/>
          </a:bodyPr>
          <a:lstStyle/>
          <a:p>
            <a:pPr indent="0" lvl="0" marL="0" marR="541655" rtl="0" algn="just">
              <a:lnSpc>
                <a:spcPct val="103750"/>
              </a:lnSpc>
              <a:spcBef>
                <a:spcPts val="0"/>
              </a:spcBef>
              <a:spcAft>
                <a:spcPts val="0"/>
              </a:spcAft>
              <a:buNone/>
            </a:pPr>
            <a:r>
              <a:rPr lang="zh-CN" sz="900">
                <a:solidFill>
                  <a:schemeClr val="dk1"/>
                </a:solidFill>
              </a:rPr>
              <a:t>Table 3:  Absolute Rsidual error for the sin(2x) and square(2x) data obtained by the RBF network using competitive learning and perceptron learning</a:t>
            </a:r>
            <a:endParaRPr sz="1100"/>
          </a:p>
        </p:txBody>
      </p:sp>
      <p:sp>
        <p:nvSpPr>
          <p:cNvPr id="87" name="Google Shape;87;p16"/>
          <p:cNvSpPr txBox="1"/>
          <p:nvPr/>
        </p:nvSpPr>
        <p:spPr>
          <a:xfrm>
            <a:off x="625625" y="2998200"/>
            <a:ext cx="29757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zh-CN" sz="700">
                <a:solidFill>
                  <a:schemeClr val="dk1"/>
                </a:solidFill>
              </a:rPr>
              <a:t>Figure 2: The absolute residual error for a different number of RBF nodes with different widths, RBF network trained online with delta rule.</a:t>
            </a:r>
            <a:endParaRPr sz="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4572000" y="1865124"/>
            <a:ext cx="3722700" cy="2401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zh-CN" sz="2300"/>
              <a:t>Conclusions : </a:t>
            </a:r>
            <a:endParaRPr sz="2300"/>
          </a:p>
          <a:p>
            <a:pPr indent="0" lvl="0" marL="0" rtl="0" algn="l">
              <a:spcBef>
                <a:spcPts val="1200"/>
              </a:spcBef>
              <a:spcAft>
                <a:spcPts val="0"/>
              </a:spcAft>
              <a:buNone/>
            </a:pPr>
            <a:r>
              <a:rPr lang="zh-CN"/>
              <a:t>For both noise-free and with noise datasets, the MSE of RBF initialised with CL is lower than the RBF with manually initialisation when the number of RBF units is small.</a:t>
            </a:r>
            <a:endParaRPr/>
          </a:p>
          <a:p>
            <a:pPr indent="0" lvl="0" marL="0" rtl="0" algn="l">
              <a:spcBef>
                <a:spcPts val="1200"/>
              </a:spcBef>
              <a:spcAft>
                <a:spcPts val="0"/>
              </a:spcAft>
              <a:buNone/>
            </a:pPr>
            <a:r>
              <a:rPr lang="zh-CN"/>
              <a:t>An RBF model which its units are initialised with CL has a better performance than a manually initialised model when the number of RBF units is small.</a:t>
            </a:r>
            <a:endParaRPr/>
          </a:p>
          <a:p>
            <a:pPr indent="0" lvl="0" marL="0" rtl="0" algn="l">
              <a:spcBef>
                <a:spcPts val="1200"/>
              </a:spcBef>
              <a:spcAft>
                <a:spcPts val="1200"/>
              </a:spcAft>
              <a:buNone/>
            </a:pPr>
            <a:r>
              <a:rPr lang="zh-CN"/>
              <a:t>When the number of units gets bigger, both models have a similar performance.</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94" name="Google Shape;94;p17"/>
          <p:cNvPicPr preferRelativeResize="0"/>
          <p:nvPr/>
        </p:nvPicPr>
        <p:blipFill rotWithShape="1">
          <a:blip r:embed="rId3">
            <a:alphaModFix/>
          </a:blip>
          <a:srcRect b="0" l="19" r="0" t="0"/>
          <a:stretch/>
        </p:blipFill>
        <p:spPr>
          <a:xfrm>
            <a:off x="1034588" y="1089925"/>
            <a:ext cx="3029213" cy="1939912"/>
          </a:xfrm>
          <a:prstGeom prst="rect">
            <a:avLst/>
          </a:prstGeom>
          <a:noFill/>
          <a:ln>
            <a:noFill/>
          </a:ln>
        </p:spPr>
      </p:pic>
      <p:sp>
        <p:nvSpPr>
          <p:cNvPr id="95" name="Google Shape;95;p17"/>
          <p:cNvSpPr txBox="1"/>
          <p:nvPr/>
        </p:nvSpPr>
        <p:spPr>
          <a:xfrm>
            <a:off x="984575" y="116450"/>
            <a:ext cx="7337400" cy="92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Competitive Learning for RBF unit initialisation</a:t>
            </a:r>
            <a:endParaRPr sz="2400">
              <a:solidFill>
                <a:schemeClr val="dk1"/>
              </a:solidFill>
            </a:endParaRPr>
          </a:p>
          <a:p>
            <a:pPr indent="0" lvl="0" marL="0" rtl="0" algn="ctr">
              <a:lnSpc>
                <a:spcPct val="115000"/>
              </a:lnSpc>
              <a:spcBef>
                <a:spcPts val="0"/>
              </a:spcBef>
              <a:spcAft>
                <a:spcPts val="0"/>
              </a:spcAft>
              <a:buNone/>
            </a:pPr>
            <a:r>
              <a:rPr lang="zh-CN" sz="2022">
                <a:solidFill>
                  <a:schemeClr val="dk1"/>
                </a:solidFill>
              </a:rPr>
              <a:t>Automated initialisation</a:t>
            </a:r>
            <a:endParaRPr/>
          </a:p>
        </p:txBody>
      </p:sp>
      <p:pic>
        <p:nvPicPr>
          <p:cNvPr id="96" name="Google Shape;96;p17"/>
          <p:cNvPicPr preferRelativeResize="0"/>
          <p:nvPr/>
        </p:nvPicPr>
        <p:blipFill rotWithShape="1">
          <a:blip r:embed="rId4">
            <a:alphaModFix/>
          </a:blip>
          <a:srcRect b="1941" l="0" r="0" t="1941"/>
          <a:stretch/>
        </p:blipFill>
        <p:spPr>
          <a:xfrm>
            <a:off x="984575" y="3082612"/>
            <a:ext cx="3344100" cy="19399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4941725" y="1649449"/>
            <a:ext cx="3722700" cy="2401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CN" sz="2300"/>
              <a:t>Conclusions : </a:t>
            </a:r>
            <a:endParaRPr sz="2300"/>
          </a:p>
          <a:p>
            <a:pPr indent="0" lvl="0" marL="0" rtl="0" algn="l">
              <a:spcBef>
                <a:spcPts val="1200"/>
              </a:spcBef>
              <a:spcAft>
                <a:spcPts val="0"/>
              </a:spcAft>
              <a:buNone/>
            </a:pPr>
            <a:r>
              <a:rPr lang="zh-CN"/>
              <a:t>When the number of RBF units gets bigger than 10, the RBF with CL using leaking learning algorithm has a lower MSE then the one with a simple CL.</a:t>
            </a:r>
            <a:endParaRPr/>
          </a:p>
          <a:p>
            <a:pPr indent="0" lvl="0" marL="0" rtl="0" algn="l">
              <a:spcBef>
                <a:spcPts val="1200"/>
              </a:spcBef>
              <a:spcAft>
                <a:spcPts val="1200"/>
              </a:spcAft>
              <a:buNone/>
            </a:pPr>
            <a:r>
              <a:rPr lang="zh-CN"/>
              <a:t>The CL with leaking learning algorithm has a better performance than the simple CL when the number of RBF units gets bigger, because it avoid dead units problems.</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03" name="Google Shape;103;p18"/>
          <p:cNvSpPr txBox="1"/>
          <p:nvPr/>
        </p:nvSpPr>
        <p:spPr>
          <a:xfrm>
            <a:off x="984575" y="116450"/>
            <a:ext cx="7337400" cy="92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Competitive Learning for RBF unit initialisation</a:t>
            </a:r>
            <a:endParaRPr sz="2400">
              <a:solidFill>
                <a:schemeClr val="dk1"/>
              </a:solidFill>
            </a:endParaRPr>
          </a:p>
          <a:p>
            <a:pPr indent="0" lvl="0" marL="0" rtl="0" algn="ctr">
              <a:lnSpc>
                <a:spcPct val="115000"/>
              </a:lnSpc>
              <a:spcBef>
                <a:spcPts val="0"/>
              </a:spcBef>
              <a:spcAft>
                <a:spcPts val="0"/>
              </a:spcAft>
              <a:buNone/>
            </a:pPr>
            <a:r>
              <a:rPr lang="zh-CN" sz="2022">
                <a:solidFill>
                  <a:schemeClr val="dk1"/>
                </a:solidFill>
              </a:rPr>
              <a:t>Dead units</a:t>
            </a:r>
            <a:endParaRPr/>
          </a:p>
        </p:txBody>
      </p:sp>
      <p:pic>
        <p:nvPicPr>
          <p:cNvPr id="104" name="Google Shape;104;p18"/>
          <p:cNvPicPr preferRelativeResize="0"/>
          <p:nvPr/>
        </p:nvPicPr>
        <p:blipFill>
          <a:blip r:embed="rId3">
            <a:alphaModFix/>
          </a:blip>
          <a:stretch>
            <a:fillRect/>
          </a:stretch>
        </p:blipFill>
        <p:spPr>
          <a:xfrm>
            <a:off x="407075" y="1641450"/>
            <a:ext cx="4267200" cy="2465078"/>
          </a:xfrm>
          <a:prstGeom prst="rect">
            <a:avLst/>
          </a:prstGeom>
          <a:noFill/>
          <a:ln>
            <a:noFill/>
          </a:ln>
        </p:spPr>
      </p:pic>
      <p:pic>
        <p:nvPicPr>
          <p:cNvPr id="105" name="Google Shape;105;p18"/>
          <p:cNvPicPr preferRelativeResize="0"/>
          <p:nvPr/>
        </p:nvPicPr>
        <p:blipFill rotWithShape="1">
          <a:blip r:embed="rId4">
            <a:alphaModFix/>
          </a:blip>
          <a:srcRect b="0" l="19" r="0" t="92754"/>
          <a:stretch/>
        </p:blipFill>
        <p:spPr>
          <a:xfrm>
            <a:off x="582700" y="4050950"/>
            <a:ext cx="3722700" cy="18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702025" y="3067000"/>
            <a:ext cx="7620000" cy="1823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zh-CN" sz="2300"/>
              <a:t>Conclusions : </a:t>
            </a:r>
            <a:endParaRPr sz="2300"/>
          </a:p>
          <a:p>
            <a:pPr indent="0" lvl="0" marL="0" rtl="0" algn="l">
              <a:spcBef>
                <a:spcPts val="1200"/>
              </a:spcBef>
              <a:spcAft>
                <a:spcPts val="0"/>
              </a:spcAft>
              <a:buNone/>
            </a:pPr>
            <a:r>
              <a:rPr lang="zh-CN"/>
              <a:t>We choose 20 RBF units in order to avoid dead units problem.</a:t>
            </a:r>
            <a:endParaRPr/>
          </a:p>
          <a:p>
            <a:pPr indent="0" lvl="0" marL="0" rtl="0" algn="l">
              <a:spcBef>
                <a:spcPts val="1200"/>
              </a:spcBef>
              <a:spcAft>
                <a:spcPts val="0"/>
              </a:spcAft>
              <a:buNone/>
            </a:pPr>
            <a:r>
              <a:rPr lang="zh-CN"/>
              <a:t>When the number of RBF units gets bigger, the RBF model initialized with CL has a better performance for 2D function approximation.</a:t>
            </a:r>
            <a:endParaRPr/>
          </a:p>
          <a:p>
            <a:pPr indent="0" lvl="0" marL="0" rtl="0" algn="l">
              <a:spcBef>
                <a:spcPts val="1200"/>
              </a:spcBef>
              <a:spcAft>
                <a:spcPts val="1200"/>
              </a:spcAft>
              <a:buNone/>
            </a:pPr>
            <a:r>
              <a:rPr lang="zh-CN"/>
              <a:t>We can’t attend a perfect approximation because there are still problems of overfitting if the number of RBF units gets too big.</a:t>
            </a:r>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12" name="Google Shape;112;p19"/>
          <p:cNvSpPr txBox="1"/>
          <p:nvPr/>
        </p:nvSpPr>
        <p:spPr>
          <a:xfrm>
            <a:off x="984575" y="116450"/>
            <a:ext cx="7337400" cy="92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Competitive Learning for RBF unit initialisation</a:t>
            </a:r>
            <a:endParaRPr sz="2400">
              <a:solidFill>
                <a:schemeClr val="dk1"/>
              </a:solidFill>
            </a:endParaRPr>
          </a:p>
          <a:p>
            <a:pPr indent="0" lvl="0" marL="0" rtl="0" algn="ctr">
              <a:lnSpc>
                <a:spcPct val="115000"/>
              </a:lnSpc>
              <a:spcBef>
                <a:spcPts val="0"/>
              </a:spcBef>
              <a:spcAft>
                <a:spcPts val="0"/>
              </a:spcAft>
              <a:buNone/>
            </a:pPr>
            <a:r>
              <a:rPr lang="zh-CN" sz="2022">
                <a:solidFill>
                  <a:schemeClr val="dk1"/>
                </a:solidFill>
              </a:rPr>
              <a:t>2D function approximation</a:t>
            </a:r>
            <a:endParaRPr/>
          </a:p>
        </p:txBody>
      </p:sp>
      <p:pic>
        <p:nvPicPr>
          <p:cNvPr id="113" name="Google Shape;113;p19"/>
          <p:cNvPicPr preferRelativeResize="0"/>
          <p:nvPr/>
        </p:nvPicPr>
        <p:blipFill rotWithShape="1">
          <a:blip r:embed="rId3">
            <a:alphaModFix/>
          </a:blip>
          <a:srcRect b="0" l="0" r="0" t="4397"/>
          <a:stretch/>
        </p:blipFill>
        <p:spPr>
          <a:xfrm>
            <a:off x="537825" y="1160312"/>
            <a:ext cx="8068327" cy="1783525"/>
          </a:xfrm>
          <a:prstGeom prst="rect">
            <a:avLst/>
          </a:prstGeom>
          <a:noFill/>
          <a:ln>
            <a:noFill/>
          </a:ln>
        </p:spPr>
      </p:pic>
      <p:pic>
        <p:nvPicPr>
          <p:cNvPr id="114" name="Google Shape;114;p19"/>
          <p:cNvPicPr preferRelativeResize="0"/>
          <p:nvPr/>
        </p:nvPicPr>
        <p:blipFill rotWithShape="1">
          <a:blip r:embed="rId4">
            <a:alphaModFix/>
          </a:blip>
          <a:srcRect b="0" l="19" r="0" t="93085"/>
          <a:stretch/>
        </p:blipFill>
        <p:spPr>
          <a:xfrm>
            <a:off x="5803200" y="2820500"/>
            <a:ext cx="2579575" cy="12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500550" y="105025"/>
            <a:ext cx="8520600" cy="95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Self-Organising Maps </a:t>
            </a:r>
            <a:endParaRPr/>
          </a:p>
          <a:p>
            <a:pPr indent="0" lvl="0" marL="0" rtl="0" algn="ctr">
              <a:spcBef>
                <a:spcPts val="0"/>
              </a:spcBef>
              <a:spcAft>
                <a:spcPts val="0"/>
              </a:spcAft>
              <a:buNone/>
            </a:pPr>
            <a:r>
              <a:rPr lang="zh-CN" sz="2466"/>
              <a:t>Topological Ordering of Animal Species</a:t>
            </a:r>
            <a:endParaRPr sz="2466"/>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sz="1200">
                <a:solidFill>
                  <a:schemeClr val="dk1"/>
                </a:solidFill>
              </a:rPr>
              <a:t>Training details:</a:t>
            </a:r>
            <a:endParaRPr sz="1200">
              <a:solidFill>
                <a:schemeClr val="dk1"/>
              </a:solidFill>
            </a:endParaRPr>
          </a:p>
          <a:p>
            <a:pPr indent="-304800" lvl="0" marL="457200" rtl="0" algn="l">
              <a:spcBef>
                <a:spcPts val="1200"/>
              </a:spcBef>
              <a:spcAft>
                <a:spcPts val="0"/>
              </a:spcAft>
              <a:buClr>
                <a:schemeClr val="dk1"/>
              </a:buClr>
              <a:buSzPts val="1200"/>
              <a:buChar char="●"/>
            </a:pPr>
            <a:r>
              <a:rPr lang="zh-CN" sz="1200">
                <a:solidFill>
                  <a:schemeClr val="dk1"/>
                </a:solidFill>
              </a:rPr>
              <a:t>Learning rate : </a:t>
            </a:r>
            <a:endParaRPr sz="1200">
              <a:solidFill>
                <a:schemeClr val="dk1"/>
              </a:solidFill>
            </a:endParaRPr>
          </a:p>
          <a:p>
            <a:pPr indent="-304800" lvl="1" marL="914400" rtl="0" algn="l">
              <a:spcBef>
                <a:spcPts val="0"/>
              </a:spcBef>
              <a:spcAft>
                <a:spcPts val="0"/>
              </a:spcAft>
              <a:buClr>
                <a:schemeClr val="dk1"/>
              </a:buClr>
              <a:buSzPts val="1200"/>
              <a:buChar char="○"/>
            </a:pPr>
            <a:r>
              <a:rPr lang="zh-CN" sz="1200">
                <a:solidFill>
                  <a:schemeClr val="dk1"/>
                </a:solidFill>
              </a:rPr>
              <a:t>0.2 for winner/neighbor nodes (setting1)</a:t>
            </a:r>
            <a:endParaRPr sz="1200">
              <a:solidFill>
                <a:schemeClr val="dk1"/>
              </a:solidFill>
            </a:endParaRPr>
          </a:p>
          <a:p>
            <a:pPr indent="-304800" lvl="1" marL="914400" rtl="0" algn="l">
              <a:spcBef>
                <a:spcPts val="0"/>
              </a:spcBef>
              <a:spcAft>
                <a:spcPts val="0"/>
              </a:spcAft>
              <a:buClr>
                <a:schemeClr val="dk1"/>
              </a:buClr>
              <a:buSzPts val="1200"/>
              <a:buChar char="○"/>
            </a:pPr>
            <a:r>
              <a:rPr lang="zh-CN" sz="1200">
                <a:solidFill>
                  <a:schemeClr val="dk1"/>
                </a:solidFill>
              </a:rPr>
              <a:t>0.2 for winner node/ 0.1 for neighbor nodes (setting2)</a:t>
            </a:r>
            <a:endParaRPr sz="1200">
              <a:solidFill>
                <a:schemeClr val="dk1"/>
              </a:solidFill>
            </a:endParaRPr>
          </a:p>
          <a:p>
            <a:pPr indent="-304800" lvl="0" marL="457200" rtl="0" algn="l">
              <a:spcBef>
                <a:spcPts val="0"/>
              </a:spcBef>
              <a:spcAft>
                <a:spcPts val="0"/>
              </a:spcAft>
              <a:buClr>
                <a:schemeClr val="dk1"/>
              </a:buClr>
              <a:buSzPts val="1200"/>
              <a:buChar char="●"/>
            </a:pPr>
            <a:r>
              <a:rPr lang="zh-CN" sz="1200">
                <a:solidFill>
                  <a:schemeClr val="dk1"/>
                </a:solidFill>
              </a:rPr>
              <a:t>Neighbor range : 50 - epoch*2.5</a:t>
            </a:r>
            <a:endParaRPr sz="1200">
              <a:solidFill>
                <a:schemeClr val="dk1"/>
              </a:solidFill>
            </a:endParaRPr>
          </a:p>
          <a:p>
            <a:pPr indent="-304800" lvl="0" marL="457200" rtl="0" algn="l">
              <a:spcBef>
                <a:spcPts val="0"/>
              </a:spcBef>
              <a:spcAft>
                <a:spcPts val="0"/>
              </a:spcAft>
              <a:buClr>
                <a:schemeClr val="dk1"/>
              </a:buClr>
              <a:buSzPts val="1200"/>
              <a:buChar char="●"/>
            </a:pPr>
            <a:r>
              <a:rPr lang="zh-CN" sz="1200">
                <a:solidFill>
                  <a:schemeClr val="dk1"/>
                </a:solidFill>
              </a:rPr>
              <a:t>Epochs 20</a:t>
            </a:r>
            <a:endParaRPr sz="1200"/>
          </a:p>
          <a:p>
            <a:pPr indent="0" lvl="0" marL="0" rtl="0" algn="l">
              <a:spcBef>
                <a:spcPts val="1200"/>
              </a:spcBef>
              <a:spcAft>
                <a:spcPts val="0"/>
              </a:spcAft>
              <a:buNone/>
            </a:pPr>
            <a:r>
              <a:rPr lang="zh-CN" sz="1200">
                <a:solidFill>
                  <a:schemeClr val="dk1"/>
                </a:solidFill>
              </a:rPr>
              <a:t>Conclusion:</a:t>
            </a:r>
            <a:endParaRPr sz="1200">
              <a:solidFill>
                <a:schemeClr val="dk1"/>
              </a:solidFill>
            </a:endParaRPr>
          </a:p>
          <a:p>
            <a:pPr indent="-304800" lvl="0" marL="457200" rtl="0" algn="l">
              <a:spcBef>
                <a:spcPts val="1200"/>
              </a:spcBef>
              <a:spcAft>
                <a:spcPts val="0"/>
              </a:spcAft>
              <a:buClr>
                <a:schemeClr val="dk1"/>
              </a:buClr>
              <a:buSzPts val="1200"/>
              <a:buChar char="●"/>
            </a:pPr>
            <a:r>
              <a:rPr lang="zh-CN" sz="1200">
                <a:solidFill>
                  <a:schemeClr val="dk1"/>
                </a:solidFill>
              </a:rPr>
              <a:t>20 epochs gives a fairly good result. </a:t>
            </a:r>
            <a:endParaRPr sz="1200">
              <a:solidFill>
                <a:schemeClr val="dk1"/>
              </a:solidFill>
            </a:endParaRPr>
          </a:p>
          <a:p>
            <a:pPr indent="-304800" lvl="0" marL="457200" rtl="0" algn="l">
              <a:spcBef>
                <a:spcPts val="0"/>
              </a:spcBef>
              <a:spcAft>
                <a:spcPts val="0"/>
              </a:spcAft>
              <a:buClr>
                <a:schemeClr val="dk1"/>
              </a:buClr>
              <a:buSzPts val="1200"/>
              <a:buChar char="●"/>
            </a:pPr>
            <a:r>
              <a:rPr lang="zh-CN" sz="1200">
                <a:solidFill>
                  <a:schemeClr val="dk1"/>
                </a:solidFill>
              </a:rPr>
              <a:t>There’s an obvious division between three groups:</a:t>
            </a:r>
            <a:endParaRPr sz="1200">
              <a:solidFill>
                <a:schemeClr val="dk1"/>
              </a:solidFill>
            </a:endParaRPr>
          </a:p>
          <a:p>
            <a:pPr indent="-304800" lvl="0" marL="914400" rtl="0" algn="l">
              <a:spcBef>
                <a:spcPts val="0"/>
              </a:spcBef>
              <a:spcAft>
                <a:spcPts val="0"/>
              </a:spcAft>
              <a:buClr>
                <a:schemeClr val="dk1"/>
              </a:buClr>
              <a:buSzPts val="1200"/>
              <a:buAutoNum type="arabicPeriod"/>
            </a:pPr>
            <a:r>
              <a:rPr lang="zh-CN" sz="1200">
                <a:solidFill>
                  <a:schemeClr val="dk1"/>
                </a:solidFill>
              </a:rPr>
              <a:t>Insects</a:t>
            </a:r>
            <a:endParaRPr sz="1200">
              <a:solidFill>
                <a:schemeClr val="dk1"/>
              </a:solidFill>
            </a:endParaRPr>
          </a:p>
          <a:p>
            <a:pPr indent="-304800" lvl="0" marL="914400" rtl="0" algn="l">
              <a:spcBef>
                <a:spcPts val="0"/>
              </a:spcBef>
              <a:spcAft>
                <a:spcPts val="0"/>
              </a:spcAft>
              <a:buClr>
                <a:schemeClr val="dk1"/>
              </a:buClr>
              <a:buSzPts val="1200"/>
              <a:buAutoNum type="arabicPeriod"/>
            </a:pPr>
            <a:r>
              <a:rPr lang="zh-CN" sz="1200">
                <a:solidFill>
                  <a:schemeClr val="dk1"/>
                </a:solidFill>
              </a:rPr>
              <a:t>Animals living both in water and on land</a:t>
            </a:r>
            <a:endParaRPr sz="1200">
              <a:solidFill>
                <a:schemeClr val="dk1"/>
              </a:solidFill>
            </a:endParaRPr>
          </a:p>
          <a:p>
            <a:pPr indent="-304800" lvl="0" marL="914400" rtl="0" algn="l">
              <a:spcBef>
                <a:spcPts val="0"/>
              </a:spcBef>
              <a:spcAft>
                <a:spcPts val="0"/>
              </a:spcAft>
              <a:buClr>
                <a:schemeClr val="dk1"/>
              </a:buClr>
              <a:buSzPts val="1200"/>
              <a:buAutoNum type="arabicPeriod"/>
            </a:pPr>
            <a:r>
              <a:rPr lang="zh-CN" sz="1200">
                <a:solidFill>
                  <a:schemeClr val="dk1"/>
                </a:solidFill>
              </a:rPr>
              <a:t>Four-legged mammals</a:t>
            </a:r>
            <a:endParaRPr sz="1200">
              <a:solidFill>
                <a:schemeClr val="dk1"/>
              </a:solidFill>
            </a:endParaRPr>
          </a:p>
          <a:p>
            <a:pPr indent="-304800" lvl="0" marL="457200" rtl="0" algn="l">
              <a:spcBef>
                <a:spcPts val="0"/>
              </a:spcBef>
              <a:spcAft>
                <a:spcPts val="0"/>
              </a:spcAft>
              <a:buClr>
                <a:schemeClr val="dk1"/>
              </a:buClr>
              <a:buSzPts val="1200"/>
              <a:buChar char="●"/>
            </a:pPr>
            <a:r>
              <a:rPr lang="zh-CN" sz="1200">
                <a:solidFill>
                  <a:schemeClr val="dk1"/>
                </a:solidFill>
              </a:rPr>
              <a:t>Smaller learning rate for neighbor nodes does not affect results much</a:t>
            </a:r>
            <a:endParaRPr sz="1200">
              <a:solidFill>
                <a:schemeClr val="dk1"/>
              </a:solidFill>
            </a:endParaRPr>
          </a:p>
          <a:p>
            <a:pPr indent="0" lvl="0" marL="0" rtl="0" algn="l">
              <a:spcBef>
                <a:spcPts val="1200"/>
              </a:spcBef>
              <a:spcAft>
                <a:spcPts val="1200"/>
              </a:spcAft>
              <a:buNone/>
            </a:pPr>
            <a:r>
              <a:t/>
            </a:r>
            <a:endParaRPr sz="1200"/>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22" name="Google Shape;122;p20"/>
          <p:cNvPicPr preferRelativeResize="0"/>
          <p:nvPr/>
        </p:nvPicPr>
        <p:blipFill>
          <a:blip r:embed="rId3">
            <a:alphaModFix/>
          </a:blip>
          <a:stretch>
            <a:fillRect/>
          </a:stretch>
        </p:blipFill>
        <p:spPr>
          <a:xfrm>
            <a:off x="5582475" y="1053550"/>
            <a:ext cx="3145225" cy="390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3053950" y="1193150"/>
            <a:ext cx="6090050" cy="3335051"/>
          </a:xfrm>
          <a:prstGeom prst="rect">
            <a:avLst/>
          </a:prstGeom>
          <a:noFill/>
          <a:ln>
            <a:noFill/>
          </a:ln>
        </p:spPr>
      </p:pic>
      <p:sp>
        <p:nvSpPr>
          <p:cNvPr id="128" name="Google Shape;128;p21"/>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solidFill>
                  <a:schemeClr val="dk1"/>
                </a:solidFill>
              </a:rPr>
              <a:t>Training details:</a:t>
            </a:r>
            <a:endParaRPr sz="1200">
              <a:solidFill>
                <a:schemeClr val="dk1"/>
              </a:solidFill>
            </a:endParaRPr>
          </a:p>
          <a:p>
            <a:pPr indent="-304800" lvl="0" marL="457200" rtl="0" algn="l">
              <a:spcBef>
                <a:spcPts val="1200"/>
              </a:spcBef>
              <a:spcAft>
                <a:spcPts val="0"/>
              </a:spcAft>
              <a:buClr>
                <a:schemeClr val="dk1"/>
              </a:buClr>
              <a:buSzPts val="1200"/>
              <a:buChar char="●"/>
            </a:pPr>
            <a:r>
              <a:rPr lang="zh-CN" sz="1200">
                <a:solidFill>
                  <a:schemeClr val="dk1"/>
                </a:solidFill>
              </a:rPr>
              <a:t>epoch: 50</a:t>
            </a:r>
            <a:endParaRPr sz="1200">
              <a:solidFill>
                <a:schemeClr val="dk1"/>
              </a:solidFill>
            </a:endParaRPr>
          </a:p>
          <a:p>
            <a:pPr indent="-304800" lvl="0" marL="457200" rtl="0" algn="l">
              <a:spcBef>
                <a:spcPts val="0"/>
              </a:spcBef>
              <a:spcAft>
                <a:spcPts val="0"/>
              </a:spcAft>
              <a:buClr>
                <a:schemeClr val="dk1"/>
              </a:buClr>
              <a:buSzPts val="1200"/>
              <a:buChar char="●"/>
            </a:pPr>
            <a:r>
              <a:rPr lang="zh-CN" sz="1200">
                <a:solidFill>
                  <a:schemeClr val="dk1"/>
                </a:solidFill>
              </a:rPr>
              <a:t>learning rate: 0.2</a:t>
            </a:r>
            <a:endParaRPr sz="1200">
              <a:solidFill>
                <a:schemeClr val="dk1"/>
              </a:solidFill>
            </a:endParaRPr>
          </a:p>
          <a:p>
            <a:pPr indent="-304800" lvl="0" marL="457200" rtl="0" algn="l">
              <a:spcBef>
                <a:spcPts val="0"/>
              </a:spcBef>
              <a:spcAft>
                <a:spcPts val="0"/>
              </a:spcAft>
              <a:buClr>
                <a:schemeClr val="dk1"/>
              </a:buClr>
              <a:buSzPts val="1200"/>
              <a:buChar char="●"/>
            </a:pPr>
            <a:r>
              <a:rPr lang="zh-CN" sz="1200">
                <a:solidFill>
                  <a:schemeClr val="dk1"/>
                </a:solidFill>
              </a:rPr>
              <a:t>neighbornood range : [2,1,0,0,0]</a:t>
            </a:r>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30" name="Google Shape;130;p21"/>
          <p:cNvSpPr txBox="1"/>
          <p:nvPr/>
        </p:nvSpPr>
        <p:spPr>
          <a:xfrm>
            <a:off x="266400" y="2462750"/>
            <a:ext cx="8611200" cy="235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800">
                <a:solidFill>
                  <a:schemeClr val="dk2"/>
                </a:solidFill>
              </a:rPr>
              <a:t>Conclusion:</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zh-CN" sz="1800">
                <a:solidFill>
                  <a:schemeClr val="dk2"/>
                </a:solidFill>
              </a:rPr>
              <a:t>Fewer data needs more updates to </a:t>
            </a:r>
            <a:endParaRPr sz="1800">
              <a:solidFill>
                <a:schemeClr val="dk2"/>
              </a:solidFill>
            </a:endParaRPr>
          </a:p>
          <a:p>
            <a:pPr indent="457200" lvl="0" marL="0" rtl="0" algn="l">
              <a:lnSpc>
                <a:spcPct val="115000"/>
              </a:lnSpc>
              <a:spcBef>
                <a:spcPts val="1200"/>
              </a:spcBef>
              <a:spcAft>
                <a:spcPts val="0"/>
              </a:spcAft>
              <a:buNone/>
            </a:pPr>
            <a:r>
              <a:rPr lang="zh-CN" sz="1800">
                <a:solidFill>
                  <a:schemeClr val="dk2"/>
                </a:solidFill>
              </a:rPr>
              <a:t>find good weights</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zh-CN" sz="1800">
                <a:solidFill>
                  <a:schemeClr val="dk2"/>
                </a:solidFill>
              </a:rPr>
              <a:t>In the later part of training, focusing </a:t>
            </a:r>
            <a:endParaRPr sz="1800">
              <a:solidFill>
                <a:schemeClr val="dk2"/>
              </a:solidFill>
            </a:endParaRPr>
          </a:p>
          <a:p>
            <a:pPr indent="457200" lvl="0" marL="0" rtl="0" algn="l">
              <a:lnSpc>
                <a:spcPct val="115000"/>
              </a:lnSpc>
              <a:spcBef>
                <a:spcPts val="1200"/>
              </a:spcBef>
              <a:spcAft>
                <a:spcPts val="1200"/>
              </a:spcAft>
              <a:buNone/>
            </a:pPr>
            <a:r>
              <a:rPr lang="zh-CN" sz="1800">
                <a:solidFill>
                  <a:schemeClr val="dk2"/>
                </a:solidFill>
              </a:rPr>
              <a:t>on winner node is a better strategy</a:t>
            </a:r>
            <a:endParaRPr sz="2000">
              <a:solidFill>
                <a:schemeClr val="dk2"/>
              </a:solidFill>
            </a:endParaRPr>
          </a:p>
        </p:txBody>
      </p:sp>
      <p:sp>
        <p:nvSpPr>
          <p:cNvPr id="131" name="Google Shape;131;p21"/>
          <p:cNvSpPr txBox="1"/>
          <p:nvPr>
            <p:ph type="title"/>
          </p:nvPr>
        </p:nvSpPr>
        <p:spPr>
          <a:xfrm>
            <a:off x="500600" y="105025"/>
            <a:ext cx="8520600" cy="95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Self-Organising Maps </a:t>
            </a:r>
            <a:endParaRPr/>
          </a:p>
          <a:p>
            <a:pPr indent="0" lvl="0" marL="0" rtl="0" algn="ctr">
              <a:spcBef>
                <a:spcPts val="0"/>
              </a:spcBef>
              <a:spcAft>
                <a:spcPts val="0"/>
              </a:spcAft>
              <a:buNone/>
            </a:pPr>
            <a:r>
              <a:rPr lang="zh-CN" sz="2466"/>
              <a:t>City Tour</a:t>
            </a:r>
            <a:endParaRPr sz="2466"/>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