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Garamond"/>
      <p:regular r:id="rId17"/>
      <p:bold r:id="rId18"/>
      <p:italic r:id="rId19"/>
      <p:boldItalic r:id="rId20"/>
    </p:embeddedFon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Garamond-boldItalic.fntdata"/><Relationship Id="rId11" Type="http://schemas.openxmlformats.org/officeDocument/2006/relationships/slide" Target="slides/slide6.xml"/><Relationship Id="rId22" Type="http://schemas.openxmlformats.org/officeDocument/2006/relationships/font" Target="fonts/CenturyGothic-bold.fntdata"/><Relationship Id="rId10" Type="http://schemas.openxmlformats.org/officeDocument/2006/relationships/slide" Target="slides/slide5.xml"/><Relationship Id="rId21" Type="http://schemas.openxmlformats.org/officeDocument/2006/relationships/font" Target="fonts/CenturyGothic-regular.fntdata"/><Relationship Id="rId13" Type="http://schemas.openxmlformats.org/officeDocument/2006/relationships/slide" Target="slides/slide8.xml"/><Relationship Id="rId24" Type="http://schemas.openxmlformats.org/officeDocument/2006/relationships/font" Target="fonts/CenturyGothic-boldItalic.fntdata"/><Relationship Id="rId12" Type="http://schemas.openxmlformats.org/officeDocument/2006/relationships/slide" Target="slides/slide7.xml"/><Relationship Id="rId23" Type="http://schemas.openxmlformats.org/officeDocument/2006/relationships/font" Target="fonts/CenturyGothic-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Garamond-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Garamond-italic.fntdata"/><Relationship Id="rId6" Type="http://schemas.openxmlformats.org/officeDocument/2006/relationships/slide" Target="slides/slide1.xml"/><Relationship Id="rId18" Type="http://schemas.openxmlformats.org/officeDocument/2006/relationships/font" Target="fonts/Garamon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5eaf73cf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f5eaf73cf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zh-CN">
                <a:solidFill>
                  <a:schemeClr val="dk1"/>
                </a:solidFill>
                <a:latin typeface="Times New Roman"/>
                <a:ea typeface="Times New Roman"/>
                <a:cs typeface="Times New Roman"/>
                <a:sym typeface="Times New Roman"/>
              </a:rPr>
              <a:t>For n</a:t>
            </a:r>
            <a:r>
              <a:rPr lang="zh-CN">
                <a:solidFill>
                  <a:schemeClr val="dk1"/>
                </a:solidFill>
                <a:latin typeface="Times New Roman"/>
                <a:ea typeface="Times New Roman"/>
                <a:cs typeface="Times New Roman"/>
                <a:sym typeface="Times New Roman"/>
              </a:rPr>
              <a:t>ext</a:t>
            </a:r>
            <a:r>
              <a:rPr lang="zh-CN">
                <a:solidFill>
                  <a:schemeClr val="dk1"/>
                </a:solidFill>
                <a:latin typeface="Times New Roman"/>
                <a:ea typeface="Times New Roman"/>
                <a:cs typeface="Times New Roman"/>
                <a:sym typeface="Times New Roman"/>
              </a:rPr>
              <a:t> task, we create a 100-unit network and test it with 300 random patterns. As shown in the plot, no distortion refers to the original patterns. 1-flipped unit refers to the noisy patterns.</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zh-CN">
                <a:solidFill>
                  <a:schemeClr val="dk1"/>
                </a:solidFill>
                <a:latin typeface="Times New Roman"/>
                <a:ea typeface="Times New Roman"/>
                <a:cs typeface="Times New Roman"/>
                <a:sym typeface="Times New Roman"/>
              </a:rPr>
              <a:t>We compare results with and without self-connections and self-connection with biased patterns</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zh-CN">
                <a:solidFill>
                  <a:schemeClr val="dk1"/>
                </a:solidFill>
                <a:latin typeface="Times New Roman"/>
                <a:ea typeface="Times New Roman"/>
                <a:cs typeface="Times New Roman"/>
                <a:sym typeface="Times New Roman"/>
              </a:rPr>
              <a:t>Without self-connection, the performance is not stable. With self-connection, the network performs perfectly on pure patterns but is sensitive to distorted patterns</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zh-CN">
                <a:solidFill>
                  <a:schemeClr val="dk1"/>
                </a:solidFill>
                <a:latin typeface="Times New Roman"/>
                <a:ea typeface="Times New Roman"/>
                <a:cs typeface="Times New Roman"/>
                <a:sym typeface="Times New Roman"/>
              </a:rPr>
              <a:t>Finally when bias is added to patterns, the performance is slightly worse. This is like the previous situation where network perform worse on pictures because pictures are usually dominant by 1s or 0s. And here the biased patterns are dominant by 1s.</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5eaf73cf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f5eaf73cf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zh-CN">
                <a:solidFill>
                  <a:schemeClr val="dk1"/>
                </a:solidFill>
                <a:latin typeface="Times New Roman"/>
                <a:ea typeface="Times New Roman"/>
                <a:cs typeface="Times New Roman"/>
                <a:sym typeface="Times New Roman"/>
              </a:rPr>
              <a:t>The </a:t>
            </a:r>
            <a:r>
              <a:rPr lang="zh-CN">
                <a:solidFill>
                  <a:schemeClr val="dk1"/>
                </a:solidFill>
                <a:latin typeface="Times New Roman"/>
                <a:ea typeface="Times New Roman"/>
                <a:cs typeface="Times New Roman"/>
                <a:sym typeface="Times New Roman"/>
              </a:rPr>
              <a:t>final</a:t>
            </a:r>
            <a:r>
              <a:rPr lang="zh-CN">
                <a:solidFill>
                  <a:schemeClr val="dk1"/>
                </a:solidFill>
                <a:latin typeface="Times New Roman"/>
                <a:ea typeface="Times New Roman"/>
                <a:cs typeface="Times New Roman"/>
                <a:sym typeface="Times New Roman"/>
              </a:rPr>
              <a:t> task is to test the network with sparse patterns</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zh-CN">
                <a:solidFill>
                  <a:schemeClr val="dk1"/>
                </a:solidFill>
                <a:latin typeface="Times New Roman"/>
                <a:ea typeface="Times New Roman"/>
                <a:cs typeface="Times New Roman"/>
                <a:sym typeface="Times New Roman"/>
              </a:rPr>
              <a:t>in the plots,theta on x-aixs is the bias term for updating rule</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zh-CN">
                <a:solidFill>
                  <a:schemeClr val="dk1"/>
                </a:solidFill>
                <a:latin typeface="Times New Roman"/>
                <a:ea typeface="Times New Roman"/>
                <a:cs typeface="Times New Roman"/>
                <a:sym typeface="Times New Roman"/>
              </a:rPr>
              <a:t>We set </a:t>
            </a:r>
            <a:r>
              <a:rPr i="1" lang="zh-CN">
                <a:solidFill>
                  <a:schemeClr val="dk1"/>
                </a:solidFill>
                <a:latin typeface="Times New Roman"/>
                <a:ea typeface="Times New Roman"/>
                <a:cs typeface="Times New Roman"/>
                <a:sym typeface="Times New Roman"/>
              </a:rPr>
              <a:t>𝛉</a:t>
            </a:r>
            <a:r>
              <a:rPr lang="zh-CN">
                <a:solidFill>
                  <a:schemeClr val="dk1"/>
                </a:solidFill>
                <a:latin typeface="Times New Roman"/>
                <a:ea typeface="Times New Roman"/>
                <a:cs typeface="Times New Roman"/>
                <a:sym typeface="Times New Roman"/>
              </a:rPr>
              <a:t> from 0 to 1.8 with 0.2 interval and set the number of patterns from 2 to 12. For each number of patterns, we repeat 5 times. The value on the y-axis is the highest number of patterns the network can store among 2 to 12 patterns with 5 runs for each.</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zh-CN">
                <a:solidFill>
                  <a:schemeClr val="dk1"/>
                </a:solidFill>
                <a:latin typeface="Times New Roman"/>
                <a:ea typeface="Times New Roman"/>
                <a:cs typeface="Times New Roman"/>
                <a:sym typeface="Times New Roman"/>
              </a:rPr>
              <a:t>From the above two plots, we can see that bias has great influence over the capacity of the network. With 10% activity, the network can store up to 8 patterns when </a:t>
            </a:r>
            <a:r>
              <a:rPr i="1" lang="zh-CN">
                <a:solidFill>
                  <a:schemeClr val="dk1"/>
                </a:solidFill>
                <a:latin typeface="Times New Roman"/>
                <a:ea typeface="Times New Roman"/>
                <a:cs typeface="Times New Roman"/>
                <a:sym typeface="Times New Roman"/>
              </a:rPr>
              <a:t>𝛉</a:t>
            </a:r>
            <a:r>
              <a:rPr lang="zh-CN">
                <a:solidFill>
                  <a:schemeClr val="dk1"/>
                </a:solidFill>
                <a:latin typeface="Times New Roman"/>
                <a:ea typeface="Times New Roman"/>
                <a:cs typeface="Times New Roman"/>
                <a:sym typeface="Times New Roman"/>
              </a:rPr>
              <a:t> = 1.25. Overall, the sparser pattern (p=0.01) gives worse results and it needs a smaller value of </a:t>
            </a:r>
            <a:r>
              <a:rPr i="1" lang="zh-CN">
                <a:solidFill>
                  <a:schemeClr val="dk1"/>
                </a:solidFill>
                <a:latin typeface="Times New Roman"/>
                <a:ea typeface="Times New Roman"/>
                <a:cs typeface="Times New Roman"/>
                <a:sym typeface="Times New Roman"/>
              </a:rPr>
              <a:t>𝛉</a:t>
            </a:r>
            <a:r>
              <a:rPr lang="zh-CN">
                <a:solidFill>
                  <a:schemeClr val="dk1"/>
                </a:solidFill>
                <a:latin typeface="Times New Roman"/>
                <a:ea typeface="Times New Roman"/>
                <a:cs typeface="Times New Roman"/>
                <a:sym typeface="Times New Roman"/>
              </a:rPr>
              <a:t> to achieve better performance.</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5dcad147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f5dcad147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zh-CN">
                <a:solidFill>
                  <a:schemeClr val="dk1"/>
                </a:solidFill>
                <a:latin typeface="Times New Roman"/>
                <a:ea typeface="Times New Roman"/>
                <a:cs typeface="Times New Roman"/>
                <a:sym typeface="Times New Roman"/>
              </a:rPr>
              <a:t>In the first part we created the memory patterns, the weight matrix and the update rule. and we applied the update rule. We concluded that the network was able to store all the 3 patterns.</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zh-CN">
                <a:solidFill>
                  <a:schemeClr val="dk1"/>
                </a:solidFill>
                <a:latin typeface="Times New Roman"/>
                <a:ea typeface="Times New Roman"/>
                <a:cs typeface="Times New Roman"/>
                <a:sym typeface="Times New Roman"/>
              </a:rPr>
              <a:t>For the distorted inputs patterns we defined the new patterns which are distorted versions of the original ones. We applied the update rule repeatedly and we concluded that x1d and x3d converge towards stored patternsa and after 3 iterations, x2d does not converge toward x2.</a:t>
            </a:r>
            <a:endParaRPr sz="1050">
              <a:solidFill>
                <a:schemeClr val="dk1"/>
              </a:solidFill>
              <a:latin typeface="Georgia"/>
              <a:ea typeface="Georgia"/>
              <a:cs typeface="Georgia"/>
              <a:sym typeface="Georgia"/>
            </a:endParaRPr>
          </a:p>
          <a:p>
            <a:pPr indent="0" lvl="0" marL="0" marR="930450" rtl="0" algn="l">
              <a:spcBef>
                <a:spcPts val="745"/>
              </a:spcBef>
              <a:spcAft>
                <a:spcPts val="0"/>
              </a:spcAft>
              <a:buNone/>
            </a:pPr>
            <a:r>
              <a:rPr lang="zh-CN" sz="1050">
                <a:solidFill>
                  <a:schemeClr val="dk1"/>
                </a:solidFill>
                <a:latin typeface="Georgia"/>
                <a:ea typeface="Georgia"/>
                <a:cs typeface="Georgia"/>
                <a:sym typeface="Georgia"/>
              </a:rPr>
              <a:t>So, t</a:t>
            </a:r>
            <a:r>
              <a:rPr lang="zh-CN" sz="1050">
                <a:solidFill>
                  <a:schemeClr val="dk1"/>
                </a:solidFill>
                <a:latin typeface="Georgia"/>
                <a:ea typeface="Georgia"/>
                <a:cs typeface="Georgia"/>
                <a:sym typeface="Georgia"/>
              </a:rPr>
              <a:t>he network is able to store all three patterns and it can recall some distorted patterns (x2d does not converge towards x2) </a:t>
            </a:r>
            <a:endParaRPr sz="1050">
              <a:solidFill>
                <a:schemeClr val="dk1"/>
              </a:solidFill>
              <a:latin typeface="Georgia"/>
              <a:ea typeface="Georgia"/>
              <a:cs typeface="Georgia"/>
              <a:sym typeface="Georgia"/>
            </a:endParaRPr>
          </a:p>
          <a:p>
            <a:pPr indent="0" lvl="0" marL="0" marR="930450" rtl="0" algn="l">
              <a:spcBef>
                <a:spcPts val="745"/>
              </a:spcBef>
              <a:spcAft>
                <a:spcPts val="0"/>
              </a:spcAft>
              <a:buNone/>
            </a:pPr>
            <a:r>
              <a:rPr lang="zh-CN" sz="1050">
                <a:solidFill>
                  <a:schemeClr val="dk1"/>
                </a:solidFill>
                <a:latin typeface="Georgia"/>
                <a:ea typeface="Georgia"/>
                <a:cs typeface="Georgia"/>
                <a:sym typeface="Georgia"/>
              </a:rPr>
              <a:t>For very dissimilar patterns we can see that the network cannot recall them.</a:t>
            </a:r>
            <a:endParaRPr sz="1050">
              <a:solidFill>
                <a:schemeClr val="dk1"/>
              </a:solidFill>
              <a:latin typeface="Georgia"/>
              <a:ea typeface="Georgia"/>
              <a:cs typeface="Georgia"/>
              <a:sym typeface="Georgia"/>
            </a:endParaRPr>
          </a:p>
          <a:p>
            <a:pPr indent="0" lvl="0" marL="0" marR="930450" rtl="0" algn="l">
              <a:spcBef>
                <a:spcPts val="745"/>
              </a:spcBef>
              <a:spcAft>
                <a:spcPts val="0"/>
              </a:spcAft>
              <a:buNone/>
            </a:pPr>
            <a:r>
              <a:rPr lang="zh-CN" sz="1050">
                <a:solidFill>
                  <a:schemeClr val="dk1"/>
                </a:solidFill>
                <a:latin typeface="Georgia"/>
                <a:ea typeface="Georgia"/>
                <a:cs typeface="Georgia"/>
                <a:sym typeface="Georgia"/>
              </a:rPr>
              <a:t>(The number of iterations needed to reach an attractor scales roughly as log(N) with the network size, which means there are few steps for a network this small. If you want you can train a larger network to get slower convergence).</a:t>
            </a:r>
            <a:endParaRPr sz="1050">
              <a:solidFill>
                <a:schemeClr val="dk1"/>
              </a:solidFill>
              <a:latin typeface="Georgia"/>
              <a:ea typeface="Georgia"/>
              <a:cs typeface="Georgia"/>
              <a:sym typeface="Georgia"/>
            </a:endParaRPr>
          </a:p>
          <a:p>
            <a:pPr indent="0" lvl="0" marL="0" marR="930450" rtl="0" algn="l">
              <a:spcBef>
                <a:spcPts val="745"/>
              </a:spcBef>
              <a:spcAft>
                <a:spcPts val="0"/>
              </a:spcAft>
              <a:buNone/>
            </a:pPr>
            <a:r>
              <a:t/>
            </a:r>
            <a:endParaRPr sz="1050">
              <a:solidFill>
                <a:schemeClr val="dk1"/>
              </a:solidFill>
              <a:latin typeface="Georgia"/>
              <a:ea typeface="Georgia"/>
              <a:cs typeface="Georgia"/>
              <a:sym typeface="Georgia"/>
            </a:endParaRPr>
          </a:p>
          <a:p>
            <a:pPr indent="0" lvl="0" marL="0" rtl="0" algn="just">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5dcad147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5dcad147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050">
              <a:solidFill>
                <a:schemeClr val="dk1"/>
              </a:solidFill>
              <a:latin typeface="Georgia"/>
              <a:ea typeface="Georgia"/>
              <a:cs typeface="Georgia"/>
              <a:sym typeface="Georgia"/>
            </a:endParaRPr>
          </a:p>
          <a:p>
            <a:pPr indent="0" lvl="0" marL="0" rtl="0" algn="just">
              <a:spcBef>
                <a:spcPts val="0"/>
              </a:spcBef>
              <a:spcAft>
                <a:spcPts val="0"/>
              </a:spcAft>
              <a:buNone/>
            </a:pPr>
            <a:r>
              <a:rPr lang="zh-CN">
                <a:latin typeface="Times New Roman"/>
                <a:ea typeface="Times New Roman"/>
                <a:cs typeface="Times New Roman"/>
                <a:sym typeface="Times New Roman"/>
              </a:rPr>
              <a:t>Regarding the number of attractors in the network (after automating the searching of the attractors) we concluded that x1,x2,x3 are attractors and also 14 attractors in this network.</a:t>
            </a:r>
            <a:endParaRPr>
              <a:latin typeface="Times New Roman"/>
              <a:ea typeface="Times New Roman"/>
              <a:cs typeface="Times New Roman"/>
              <a:sym typeface="Times New Roman"/>
            </a:endParaRPr>
          </a:p>
          <a:p>
            <a:pPr indent="0" lvl="0" marL="0" rtl="0" algn="just">
              <a:spcBef>
                <a:spcPts val="0"/>
              </a:spcBef>
              <a:spcAft>
                <a:spcPts val="0"/>
              </a:spcAft>
              <a:buNone/>
            </a:pPr>
            <a:r>
              <a:rPr lang="zh-CN">
                <a:latin typeface="Times New Roman"/>
                <a:ea typeface="Times New Roman"/>
                <a:cs typeface="Times New Roman"/>
                <a:sym typeface="Times New Roman"/>
              </a:rPr>
              <a:t>In the figure we can see the occurrences for each attractor for the attractor index.</a:t>
            </a:r>
            <a:endParaRPr>
              <a:latin typeface="Times New Roman"/>
              <a:ea typeface="Times New Roman"/>
              <a:cs typeface="Times New Roman"/>
              <a:sym typeface="Times New Roman"/>
            </a:endParaRPr>
          </a:p>
          <a:p>
            <a:pPr indent="0" lvl="0" marL="0" rtl="0" algn="just">
              <a:spcBef>
                <a:spcPts val="0"/>
              </a:spcBef>
              <a:spcAft>
                <a:spcPts val="0"/>
              </a:spcAft>
              <a:buNone/>
            </a:pPr>
            <a:r>
              <a:rPr lang="zh-CN">
                <a:latin typeface="Times New Roman"/>
                <a:ea typeface="Times New Roman"/>
                <a:cs typeface="Times New Roman"/>
                <a:sym typeface="Times New Roman"/>
              </a:rPr>
              <a:t>Also if a pattern is an attractor, the opposite pattern in an attractor too.</a:t>
            </a:r>
            <a:endParaRPr>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5dcad147c_0_130: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zh-CN">
                <a:solidFill>
                  <a:schemeClr val="dk1"/>
                </a:solidFill>
                <a:latin typeface="Times New Roman"/>
                <a:ea typeface="Times New Roman"/>
                <a:cs typeface="Times New Roman"/>
                <a:sym typeface="Times New Roman"/>
              </a:rPr>
              <a:t>For the second part we switched to a 1024-neuron network and picture patterns We loaded the data (which contained nine 1024-dim patterns stored one after another).We learned the first three and found out that the 3 patterns are stable and the convergence takes 1 iteration.</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zh-CN">
                <a:solidFill>
                  <a:schemeClr val="dk1"/>
                </a:solidFill>
                <a:latin typeface="Times New Roman"/>
                <a:ea typeface="Times New Roman"/>
                <a:cs typeface="Times New Roman"/>
                <a:sym typeface="Times New Roman"/>
              </a:rPr>
              <a:t>Regarding if the network can complete a degraded pattern we can see that trying the pattern p10, which</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zh-CN">
                <a:solidFill>
                  <a:schemeClr val="dk1"/>
                </a:solidFill>
                <a:latin typeface="Times New Roman"/>
                <a:ea typeface="Times New Roman"/>
                <a:cs typeface="Times New Roman"/>
                <a:sym typeface="Times New Roman"/>
              </a:rPr>
              <a:t>is a degraded version of p1 the network can restore the pattern 1 (after 2 iterations). So convergence is practically almost instantaneous here.</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zh-CN">
                <a:solidFill>
                  <a:schemeClr val="dk1"/>
                </a:solidFill>
                <a:latin typeface="Times New Roman"/>
                <a:ea typeface="Times New Roman"/>
                <a:cs typeface="Times New Roman"/>
                <a:sym typeface="Times New Roman"/>
              </a:rPr>
              <a:t>Trying pattern p11 which is a mixture of p2 and p3 we concluded that the network cannot complete a pattern that is a mixture of two learnt  patterns in batch mode.</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zh-CN">
                <a:solidFill>
                  <a:schemeClr val="dk1"/>
                </a:solidFill>
                <a:latin typeface="Times New Roman"/>
                <a:ea typeface="Times New Roman"/>
                <a:cs typeface="Times New Roman"/>
                <a:sym typeface="Times New Roman"/>
              </a:rPr>
              <a:t>We can also see Pattern p11 converging to learned pattern p3 with sequential update.</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zh-CN">
                <a:solidFill>
                  <a:schemeClr val="dk1"/>
                </a:solidFill>
                <a:latin typeface="Times New Roman"/>
                <a:ea typeface="Times New Roman"/>
                <a:cs typeface="Times New Roman"/>
                <a:sym typeface="Times New Roman"/>
              </a:rPr>
              <a:t>So with a sequential update, the pattern  converges most of the time to the  pattern p3 in a few iterations</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p:txBody>
      </p:sp>
      <p:sp>
        <p:nvSpPr>
          <p:cNvPr id="92" name="Google Shape;92;gf5dcad147c_0_130: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2fc89c40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2fc89c40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zh-CN">
                <a:solidFill>
                  <a:schemeClr val="dk1"/>
                </a:solidFill>
                <a:latin typeface="Times New Roman"/>
                <a:ea typeface="Times New Roman"/>
                <a:cs typeface="Times New Roman"/>
                <a:sym typeface="Times New Roman"/>
              </a:rPr>
              <a:t>In order to study the convergence of our network, since we have a symmetric connection matrix, we define an energy function, a finite-valued function of the state that always decreases as the state changes</a:t>
            </a:r>
            <a:r>
              <a:rPr lang="zh-CN">
                <a:solidFill>
                  <a:schemeClr val="dk1"/>
                </a:solidFill>
                <a:latin typeface="Times New Roman"/>
                <a:ea typeface="Times New Roman"/>
                <a:cs typeface="Times New Roman"/>
                <a:sym typeface="Times New Roman"/>
              </a:rPr>
              <a:t>. Since it has to have a minimum at least somewhere the dynamics must end up in an attractor</a:t>
            </a:r>
            <a:r>
              <a:rPr lang="zh-CN">
                <a:solidFill>
                  <a:schemeClr val="dk1"/>
                </a:solidFill>
                <a:latin typeface="Times New Roman"/>
                <a:ea typeface="Times New Roman"/>
                <a:cs typeface="Times New Roman"/>
                <a:sym typeface="Times New Roman"/>
              </a:rPr>
              <a:t>. We observe that the energy at the different attractors is much lower than at the points of their distorted patterns.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just">
              <a:spcBef>
                <a:spcPts val="0"/>
              </a:spcBef>
              <a:spcAft>
                <a:spcPts val="0"/>
              </a:spcAft>
              <a:buNone/>
            </a:pPr>
            <a:r>
              <a:rPr lang="zh-CN">
                <a:solidFill>
                  <a:schemeClr val="dk1"/>
                </a:solidFill>
                <a:latin typeface="Times New Roman"/>
                <a:ea typeface="Times New Roman"/>
                <a:cs typeface="Times New Roman"/>
                <a:sym typeface="Times New Roman"/>
              </a:rPr>
              <a:t>The figure shows the energy evolution of P10 with three different weight matrices using the sequential update rule. From iteration to iteration, when we use the weight matrix initialized depending on the patterns, the energy keeps decreasing until it attains its minimum, </a:t>
            </a:r>
            <a:r>
              <a:rPr i="1" lang="zh-CN">
                <a:solidFill>
                  <a:schemeClr val="dk1"/>
                </a:solidFill>
                <a:latin typeface="Times New Roman"/>
                <a:ea typeface="Times New Roman"/>
                <a:cs typeface="Times New Roman"/>
                <a:sym typeface="Times New Roman"/>
              </a:rPr>
              <a:t>i.e</a:t>
            </a:r>
            <a:r>
              <a:rPr lang="zh-CN">
                <a:solidFill>
                  <a:schemeClr val="dk1"/>
                </a:solidFill>
                <a:latin typeface="Times New Roman"/>
                <a:ea typeface="Times New Roman"/>
                <a:cs typeface="Times New Roman"/>
                <a:sym typeface="Times New Roman"/>
              </a:rPr>
              <a:t>. in an attractor. But if the weight matrix is initialized with normally distributed random numbers, then the energy doesn’t converge, it keeps cycling between different states forever. If we make this random matrix symmetric, then the energy keeps decreasing and ends up in an attractor with much more iterations then the first model, and this attractor is</a:t>
            </a:r>
            <a:r>
              <a:rPr lang="zh-CN">
                <a:solidFill>
                  <a:schemeClr val="dk1"/>
                </a:solidFill>
                <a:latin typeface="Times New Roman"/>
                <a:ea typeface="Times New Roman"/>
                <a:cs typeface="Times New Roman"/>
                <a:sym typeface="Times New Roman"/>
              </a:rPr>
              <a:t> not the one we expected. By setting the matrix symmetrix, we obtain a symmetric connection matrix, but the numbers composed this matrix are independent from the patterns, so they are in the memory cue situated in the bassin of  a different attractor, which drives it to this attractors.</a:t>
            </a:r>
            <a:endParaRPr>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08bf44df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08bf44df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zh-CN">
                <a:solidFill>
                  <a:schemeClr val="dk1"/>
                </a:solidFill>
                <a:latin typeface="Times New Roman"/>
                <a:ea typeface="Times New Roman"/>
                <a:cs typeface="Times New Roman"/>
                <a:sym typeface="Times New Roman"/>
              </a:rPr>
              <a:t>Now, we want to study the resistance of the Hopfield network to noise and distortion. By randomly flipping a selected number of units, we generate noisy test stimuli. In particular, we train the network with p1, p2 and p3.</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zh-CN">
                <a:solidFill>
                  <a:schemeClr val="dk1"/>
                </a:solidFill>
                <a:latin typeface="Times New Roman"/>
                <a:ea typeface="Times New Roman"/>
                <a:cs typeface="Times New Roman"/>
                <a:sym typeface="Times New Roman"/>
              </a:rPr>
              <a:t>According to this Figure,  using the Little model with one single-step, we observe that from 50% noise, the accuracy to recover the original clean patterns becomes zero, so only a maximum of 50% of noise can be removed. With regard to noise tolerance, it varies depending on attractors. We observe that p2 has the shortest oscillation bearing, so it has the biggest noise tolerance. On the other hand, p1 has the longest oscillation bearing, so it has the smallest noise tolerance.</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1bdfecad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1bdfecad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zh-CN">
                <a:solidFill>
                  <a:schemeClr val="dk1"/>
                </a:solidFill>
                <a:latin typeface="Times New Roman"/>
                <a:ea typeface="Times New Roman"/>
                <a:cs typeface="Times New Roman"/>
                <a:sym typeface="Times New Roman"/>
              </a:rPr>
              <a:t>We observe that the network doesn’t always converge to the right attractor. The extra iterations do help to improve the convergence, there are less oscillations. Furthermore, we notice another attractor which is the opposite of the right attractor. It has the same energy than the right attractor, so with the Little model, we converge also to this opposite attractor.</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5eaf73c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5eaf73c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zh-CN">
                <a:solidFill>
                  <a:schemeClr val="dk1"/>
                </a:solidFill>
                <a:highlight>
                  <a:srgbClr val="FFFFFF"/>
                </a:highlight>
                <a:latin typeface="Times New Roman"/>
                <a:ea typeface="Times New Roman"/>
                <a:cs typeface="Times New Roman"/>
                <a:sym typeface="Times New Roman"/>
              </a:rPr>
              <a:t>For this task, we add more patterns to the weight matrix. The value on the y-axis is the average score obtained from 10 runs. If the network is able to store this particular pattern, then we set the score to 1. We see an abrupt drop in performance when noise rate is at 1%.</a:t>
            </a:r>
            <a:endParaRPr>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zh-CN">
                <a:solidFill>
                  <a:schemeClr val="dk1"/>
                </a:solidFill>
                <a:highlight>
                  <a:srgbClr val="FFFFFF"/>
                </a:highlight>
                <a:latin typeface="Times New Roman"/>
                <a:ea typeface="Times New Roman"/>
                <a:cs typeface="Times New Roman"/>
                <a:sym typeface="Times New Roman"/>
              </a:rPr>
              <a:t>We have tried different </a:t>
            </a:r>
            <a:r>
              <a:rPr lang="zh-CN">
                <a:solidFill>
                  <a:schemeClr val="dk1"/>
                </a:solidFill>
                <a:highlight>
                  <a:srgbClr val="FFFFFF"/>
                </a:highlight>
                <a:latin typeface="Times New Roman"/>
                <a:ea typeface="Times New Roman"/>
                <a:cs typeface="Times New Roman"/>
                <a:sym typeface="Times New Roman"/>
              </a:rPr>
              <a:t>combination</a:t>
            </a:r>
            <a:r>
              <a:rPr lang="zh-CN">
                <a:solidFill>
                  <a:schemeClr val="dk1"/>
                </a:solidFill>
                <a:highlight>
                  <a:srgbClr val="FFFFFF"/>
                </a:highlight>
                <a:latin typeface="Times New Roman"/>
                <a:ea typeface="Times New Roman"/>
                <a:cs typeface="Times New Roman"/>
                <a:sym typeface="Times New Roman"/>
              </a:rPr>
              <a:t> of </a:t>
            </a:r>
            <a:r>
              <a:rPr lang="zh-CN">
                <a:solidFill>
                  <a:schemeClr val="dk1"/>
                </a:solidFill>
                <a:highlight>
                  <a:srgbClr val="FFFFFF"/>
                </a:highlight>
                <a:latin typeface="Times New Roman"/>
                <a:ea typeface="Times New Roman"/>
                <a:cs typeface="Times New Roman"/>
                <a:sym typeface="Times New Roman"/>
              </a:rPr>
              <a:t>patterns and found that the combination of p2,p5,p8,p9 can be better stored.</a:t>
            </a:r>
            <a:endParaRPr>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zh-CN">
                <a:solidFill>
                  <a:schemeClr val="dk1"/>
                </a:solidFill>
                <a:highlight>
                  <a:srgbClr val="FFFFFF"/>
                </a:highlight>
                <a:latin typeface="Times New Roman"/>
                <a:ea typeface="Times New Roman"/>
                <a:cs typeface="Times New Roman"/>
                <a:sym typeface="Times New Roman"/>
              </a:rPr>
              <a:t>But with 5 patterns, the network can hardly store all of them.</a:t>
            </a:r>
            <a:endParaRPr>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zh-CN">
                <a:solidFill>
                  <a:schemeClr val="dk1"/>
                </a:solidFill>
                <a:highlight>
                  <a:srgbClr val="FFFFFF"/>
                </a:highlight>
                <a:latin typeface="Times New Roman"/>
                <a:ea typeface="Times New Roman"/>
                <a:cs typeface="Times New Roman"/>
                <a:sym typeface="Times New Roman"/>
              </a:rPr>
              <a:t>The conclusion is that t</a:t>
            </a:r>
            <a:r>
              <a:rPr lang="zh-CN">
                <a:solidFill>
                  <a:schemeClr val="dk1"/>
                </a:solidFill>
                <a:highlight>
                  <a:srgbClr val="FFFFFF"/>
                </a:highlight>
                <a:latin typeface="Times New Roman"/>
                <a:ea typeface="Times New Roman"/>
                <a:cs typeface="Times New Roman"/>
                <a:sym typeface="Times New Roman"/>
              </a:rPr>
              <a:t>he network doesn't seem to be able to recall patterns well when the number of patterns is more than 3.</a:t>
            </a:r>
            <a:endParaRPr>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5eaf73cf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5eaf73cf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zh-CN">
                <a:solidFill>
                  <a:schemeClr val="dk1"/>
                </a:solidFill>
                <a:latin typeface="Times New Roman"/>
                <a:ea typeface="Times New Roman"/>
                <a:cs typeface="Times New Roman"/>
                <a:sym typeface="Times New Roman"/>
              </a:rPr>
              <a:t>Now we replace pictures with random patterns. As shown in the plot, the network performs better on random patterns than on pictures. And after the number of patterns exceeds 60, the performance starts to drop.</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zh-CN">
                <a:solidFill>
                  <a:schemeClr val="dk1"/>
                </a:solidFill>
                <a:latin typeface="Times New Roman"/>
                <a:ea typeface="Times New Roman"/>
                <a:cs typeface="Times New Roman"/>
                <a:sym typeface="Times New Roman"/>
              </a:rPr>
              <a:t>The reason why such difference exists is due to the similarity between pictures whereas for random patterns which are generated via uniform distribution, such similarity doesn’t exist.</a:t>
            </a:r>
            <a:endParaRPr>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1" name="Shape 51"/>
        <p:cNvGrpSpPr/>
        <p:nvPr/>
      </p:nvGrpSpPr>
      <p:grpSpPr>
        <a:xfrm>
          <a:off x="0" y="0"/>
          <a:ext cx="0" cy="0"/>
          <a:chOff x="0" y="0"/>
          <a:chExt cx="0" cy="0"/>
        </a:xfrm>
      </p:grpSpPr>
      <p:sp>
        <p:nvSpPr>
          <p:cNvPr id="52" name="Google Shape;52;p13"/>
          <p:cNvSpPr txBox="1"/>
          <p:nvPr>
            <p:ph type="ctrTitle"/>
          </p:nvPr>
        </p:nvSpPr>
        <p:spPr>
          <a:xfrm>
            <a:off x="1370525" y="454583"/>
            <a:ext cx="6402900" cy="3912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3" name="Google Shape;53;p13"/>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800"/>
              <a:buNone/>
              <a:defRPr/>
            </a:lvl1pPr>
            <a:lvl2pPr lvl="1" rtl="0" algn="l">
              <a:spcBef>
                <a:spcPts val="1200"/>
              </a:spcBef>
              <a:spcAft>
                <a:spcPts val="0"/>
              </a:spcAft>
              <a:buSzPts val="1400"/>
              <a:buNone/>
              <a:defRPr/>
            </a:lvl2pPr>
            <a:lvl3pPr lvl="2" rtl="0" algn="l">
              <a:spcBef>
                <a:spcPts val="1200"/>
              </a:spcBef>
              <a:spcAft>
                <a:spcPts val="0"/>
              </a:spcAft>
              <a:buSzPts val="1400"/>
              <a:buNone/>
              <a:defRPr/>
            </a:lvl3pPr>
            <a:lvl4pPr lvl="3" rtl="0" algn="l">
              <a:spcBef>
                <a:spcPts val="1200"/>
              </a:spcBef>
              <a:spcAft>
                <a:spcPts val="0"/>
              </a:spcAft>
              <a:buSzPts val="1400"/>
              <a:buNone/>
              <a:defRPr/>
            </a:lvl4pPr>
            <a:lvl5pPr lvl="4" rtl="0" algn="l">
              <a:spcBef>
                <a:spcPts val="1200"/>
              </a:spcBef>
              <a:spcAft>
                <a:spcPts val="0"/>
              </a:spcAft>
              <a:buSzPts val="1400"/>
              <a:buNone/>
              <a:defRPr/>
            </a:lvl5pPr>
            <a:lvl6pPr lvl="5" rtl="0" algn="l">
              <a:spcBef>
                <a:spcPts val="1200"/>
              </a:spcBef>
              <a:spcAft>
                <a:spcPts val="0"/>
              </a:spcAft>
              <a:buSzPts val="1400"/>
              <a:buNone/>
              <a:defRPr/>
            </a:lvl6pPr>
            <a:lvl7pPr lvl="6" rtl="0" algn="l">
              <a:spcBef>
                <a:spcPts val="1200"/>
              </a:spcBef>
              <a:spcAft>
                <a:spcPts val="0"/>
              </a:spcAft>
              <a:buSzPts val="1400"/>
              <a:buNone/>
              <a:defRPr/>
            </a:lvl7pPr>
            <a:lvl8pPr lvl="7" rtl="0" algn="l">
              <a:spcBef>
                <a:spcPts val="1200"/>
              </a:spcBef>
              <a:spcAft>
                <a:spcPts val="0"/>
              </a:spcAft>
              <a:buSzPts val="1400"/>
              <a:buNone/>
              <a:defRPr/>
            </a:lvl8pPr>
            <a:lvl9pPr lvl="8" rtl="0" algn="l">
              <a:spcBef>
                <a:spcPts val="1200"/>
              </a:spcBef>
              <a:spcAft>
                <a:spcPts val="1200"/>
              </a:spcAft>
              <a:buSzPts val="1400"/>
              <a:buNone/>
              <a:defRPr/>
            </a:lvl9pPr>
          </a:lstStyle>
          <a:p/>
        </p:txBody>
      </p:sp>
      <p:sp>
        <p:nvSpPr>
          <p:cNvPr id="54" name="Google Shape;54;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13"/>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zh-C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7" name="Shape 57"/>
        <p:cNvGrpSpPr/>
        <p:nvPr/>
      </p:nvGrpSpPr>
      <p:grpSpPr>
        <a:xfrm>
          <a:off x="0" y="0"/>
          <a:ext cx="0" cy="0"/>
          <a:chOff x="0" y="0"/>
          <a:chExt cx="0" cy="0"/>
        </a:xfrm>
      </p:grpSpPr>
      <p:sp>
        <p:nvSpPr>
          <p:cNvPr id="58" name="Google Shape;58;p14"/>
          <p:cNvSpPr txBox="1"/>
          <p:nvPr>
            <p:ph type="title"/>
          </p:nvPr>
        </p:nvSpPr>
        <p:spPr>
          <a:xfrm>
            <a:off x="860224" y="1634153"/>
            <a:ext cx="7423500" cy="1057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400">
                <a:solidFill>
                  <a:schemeClr val="lt1"/>
                </a:solidFill>
                <a:latin typeface="Century Gothic"/>
                <a:ea typeface="Century Gothic"/>
                <a:cs typeface="Century Gothic"/>
                <a:sym typeface="Century Gothic"/>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9" name="Google Shape;59;p14"/>
          <p:cNvSpPr txBox="1"/>
          <p:nvPr>
            <p:ph idx="1" type="body"/>
          </p:nvPr>
        </p:nvSpPr>
        <p:spPr>
          <a:xfrm>
            <a:off x="860224" y="1634153"/>
            <a:ext cx="7423500" cy="1057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3400">
                <a:solidFill>
                  <a:schemeClr val="lt1"/>
                </a:solidFill>
                <a:latin typeface="Century Gothic"/>
                <a:ea typeface="Century Gothic"/>
                <a:cs typeface="Century Gothic"/>
                <a:sym typeface="Century Gothic"/>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60" name="Google Shape;60;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 name="Google Shape;62;p14"/>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zh-C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pic>
        <p:nvPicPr>
          <p:cNvPr id="9" name="Google Shape;9;p1"/>
          <p:cNvPicPr preferRelativeResize="0"/>
          <p:nvPr/>
        </p:nvPicPr>
        <p:blipFill>
          <a:blip r:embed="rId1">
            <a:alphaModFix/>
          </a:blip>
          <a:stretch>
            <a:fillRect/>
          </a:stretch>
        </p:blipFill>
        <p:spPr>
          <a:xfrm>
            <a:off x="187000" y="112725"/>
            <a:ext cx="594900" cy="5949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 Id="rId4" Type="http://schemas.openxmlformats.org/officeDocument/2006/relationships/image" Target="../media/image25.png"/><Relationship Id="rId5"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13.jpg"/><Relationship Id="rId6" Type="http://schemas.openxmlformats.org/officeDocument/2006/relationships/image" Target="../media/image12.jpg"/><Relationship Id="rId7" Type="http://schemas.openxmlformats.org/officeDocument/2006/relationships/image" Target="../media/image1.jpg"/><Relationship Id="rId8"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19.png"/><Relationship Id="rId6"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ctrTitle"/>
          </p:nvPr>
        </p:nvSpPr>
        <p:spPr>
          <a:xfrm>
            <a:off x="311700" y="897850"/>
            <a:ext cx="8520600" cy="2905800"/>
          </a:xfrm>
          <a:prstGeom prst="rect">
            <a:avLst/>
          </a:prstGeom>
        </p:spPr>
        <p:txBody>
          <a:bodyPr anchorCtr="0" anchor="b" bIns="91425" lIns="91425" spcFirstLastPara="1" rIns="91425" wrap="square" tIns="91425">
            <a:normAutofit/>
          </a:bodyPr>
          <a:lstStyle/>
          <a:p>
            <a:pPr indent="0" lvl="0" marL="0" marR="0" rtl="0" algn="ctr">
              <a:lnSpc>
                <a:spcPct val="117916"/>
              </a:lnSpc>
              <a:spcBef>
                <a:spcPts val="760"/>
              </a:spcBef>
              <a:spcAft>
                <a:spcPts val="0"/>
              </a:spcAft>
              <a:buNone/>
            </a:pPr>
            <a:r>
              <a:rPr lang="zh-CN" sz="2377">
                <a:latin typeface="Garamond"/>
                <a:ea typeface="Garamond"/>
                <a:cs typeface="Garamond"/>
                <a:sym typeface="Garamond"/>
              </a:rPr>
              <a:t>Lab Assignment 3</a:t>
            </a:r>
            <a:endParaRPr sz="2377">
              <a:latin typeface="Garamond"/>
              <a:ea typeface="Garamond"/>
              <a:cs typeface="Garamond"/>
              <a:sym typeface="Garamond"/>
            </a:endParaRPr>
          </a:p>
          <a:p>
            <a:pPr indent="0" lvl="0" marL="0" marR="0" rtl="0" algn="ctr">
              <a:lnSpc>
                <a:spcPct val="117916"/>
              </a:lnSpc>
              <a:spcBef>
                <a:spcPts val="760"/>
              </a:spcBef>
              <a:spcAft>
                <a:spcPts val="0"/>
              </a:spcAft>
              <a:buNone/>
            </a:pPr>
            <a:r>
              <a:t/>
            </a:r>
            <a:endParaRPr sz="600">
              <a:latin typeface="Garamond"/>
              <a:ea typeface="Garamond"/>
              <a:cs typeface="Garamond"/>
              <a:sym typeface="Garamond"/>
            </a:endParaRPr>
          </a:p>
          <a:p>
            <a:pPr indent="0" lvl="0" marL="0" rtl="0" algn="ctr">
              <a:spcBef>
                <a:spcPts val="30"/>
              </a:spcBef>
              <a:spcAft>
                <a:spcPts val="0"/>
              </a:spcAft>
              <a:buClr>
                <a:schemeClr val="dk1"/>
              </a:buClr>
              <a:buSzPts val="1100"/>
              <a:buFont typeface="Arial"/>
              <a:buNone/>
            </a:pPr>
            <a:r>
              <a:rPr lang="zh-CN" sz="1933">
                <a:latin typeface="Garamond"/>
                <a:ea typeface="Garamond"/>
                <a:cs typeface="Garamond"/>
                <a:sym typeface="Garamond"/>
              </a:rPr>
              <a:t>Hopefield Networks</a:t>
            </a:r>
            <a:endParaRPr sz="1933">
              <a:latin typeface="Garamond"/>
              <a:ea typeface="Garamond"/>
              <a:cs typeface="Garamond"/>
              <a:sym typeface="Garamond"/>
            </a:endParaRPr>
          </a:p>
          <a:p>
            <a:pPr indent="0" lvl="0" marL="0" rtl="0" algn="ctr">
              <a:spcBef>
                <a:spcPts val="30"/>
              </a:spcBef>
              <a:spcAft>
                <a:spcPts val="0"/>
              </a:spcAft>
              <a:buClr>
                <a:schemeClr val="dk1"/>
              </a:buClr>
              <a:buSzPts val="1100"/>
              <a:buFont typeface="Arial"/>
              <a:buNone/>
            </a:pPr>
            <a:r>
              <a:t/>
            </a:r>
            <a:endParaRPr sz="600">
              <a:latin typeface="Garamond"/>
              <a:ea typeface="Garamond"/>
              <a:cs typeface="Garamond"/>
              <a:sym typeface="Garamond"/>
            </a:endParaRPr>
          </a:p>
          <a:p>
            <a:pPr indent="0" lvl="0" marL="0" marR="0" rtl="0" algn="ctr">
              <a:lnSpc>
                <a:spcPct val="117916"/>
              </a:lnSpc>
              <a:spcBef>
                <a:spcPts val="760"/>
              </a:spcBef>
              <a:spcAft>
                <a:spcPts val="0"/>
              </a:spcAft>
              <a:buClr>
                <a:schemeClr val="dk1"/>
              </a:buClr>
              <a:buSzPts val="1100"/>
              <a:buFont typeface="Arial"/>
              <a:buNone/>
            </a:pPr>
            <a:r>
              <a:rPr lang="zh-CN" sz="1933">
                <a:latin typeface="Garamond"/>
                <a:ea typeface="Garamond"/>
                <a:cs typeface="Garamond"/>
                <a:sym typeface="Garamond"/>
              </a:rPr>
              <a:t>Group 4</a:t>
            </a:r>
            <a:endParaRPr sz="1933">
              <a:latin typeface="Garamond"/>
              <a:ea typeface="Garamond"/>
              <a:cs typeface="Garamond"/>
              <a:sym typeface="Garamond"/>
            </a:endParaRPr>
          </a:p>
          <a:p>
            <a:pPr indent="0" lvl="0" marL="0" marR="0" rtl="0" algn="ctr">
              <a:spcBef>
                <a:spcPts val="0"/>
              </a:spcBef>
              <a:spcAft>
                <a:spcPts val="0"/>
              </a:spcAft>
              <a:buClr>
                <a:schemeClr val="dk1"/>
              </a:buClr>
              <a:buSzPts val="1100"/>
              <a:buFont typeface="Arial"/>
              <a:buNone/>
            </a:pPr>
            <a:r>
              <a:rPr lang="zh-CN" sz="1400">
                <a:latin typeface="Calibri"/>
                <a:ea typeface="Calibri"/>
                <a:cs typeface="Calibri"/>
                <a:sym typeface="Calibri"/>
              </a:rPr>
              <a:t>Chiachen Ho, Angelos Stais and Ruxue Zeng</a:t>
            </a:r>
            <a:endParaRPr sz="1400">
              <a:latin typeface="Calibri"/>
              <a:ea typeface="Calibri"/>
              <a:cs typeface="Calibri"/>
              <a:sym typeface="Calibri"/>
            </a:endParaRPr>
          </a:p>
          <a:p>
            <a:pPr indent="0" lvl="0" marL="0" marR="0" rtl="0" algn="ctr">
              <a:spcBef>
                <a:spcPts val="1040"/>
              </a:spcBef>
              <a:spcAft>
                <a:spcPts val="0"/>
              </a:spcAft>
              <a:buClr>
                <a:schemeClr val="dk1"/>
              </a:buClr>
              <a:buSzPts val="1100"/>
              <a:buFont typeface="Arial"/>
              <a:buNone/>
            </a:pPr>
            <a:r>
              <a:rPr lang="zh-CN" sz="1400">
                <a:latin typeface="Calibri"/>
                <a:ea typeface="Calibri"/>
                <a:cs typeface="Calibri"/>
                <a:sym typeface="Calibri"/>
              </a:rPr>
              <a:t>October 6, 2021</a:t>
            </a:r>
            <a:endParaRPr/>
          </a:p>
        </p:txBody>
      </p:sp>
      <p:sp>
        <p:nvSpPr>
          <p:cNvPr id="68" name="Google Shape;68;p15"/>
          <p:cNvSpPr txBox="1"/>
          <p:nvPr/>
        </p:nvSpPr>
        <p:spPr>
          <a:xfrm>
            <a:off x="915000" y="112725"/>
            <a:ext cx="7314000" cy="400200"/>
          </a:xfrm>
          <a:prstGeom prst="rect">
            <a:avLst/>
          </a:prstGeom>
          <a:noFill/>
          <a:ln>
            <a:noFill/>
          </a:ln>
        </p:spPr>
        <p:txBody>
          <a:bodyPr anchorCtr="0" anchor="t" bIns="91425" lIns="91425" spcFirstLastPara="1" rIns="91425" wrap="square" tIns="91425">
            <a:spAutoFit/>
          </a:bodyPr>
          <a:lstStyle/>
          <a:p>
            <a:pPr indent="0" lvl="0" marL="0" marR="0" rtl="0" algn="ctr">
              <a:spcBef>
                <a:spcPts val="950"/>
              </a:spcBef>
              <a:spcAft>
                <a:spcPts val="0"/>
              </a:spcAft>
              <a:buNone/>
            </a:pPr>
            <a:r>
              <a:rPr lang="zh-CN">
                <a:solidFill>
                  <a:schemeClr val="dk1"/>
                </a:solidFill>
                <a:latin typeface="Garamond"/>
                <a:ea typeface="Garamond"/>
                <a:cs typeface="Garamond"/>
                <a:sym typeface="Garamond"/>
              </a:rPr>
              <a:t>Artificial Neural Networks and Deep Architectures, DD2437</a:t>
            </a:r>
            <a:endParaRPr>
              <a:solidFill>
                <a:schemeClr val="dk1"/>
              </a:solidFill>
              <a:latin typeface="Garamond"/>
              <a:ea typeface="Garamond"/>
              <a:cs typeface="Garamond"/>
              <a:sym typeface="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894675" y="214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Capacity</a:t>
            </a:r>
            <a:endParaRPr/>
          </a:p>
        </p:txBody>
      </p:sp>
      <p:sp>
        <p:nvSpPr>
          <p:cNvPr id="164" name="Google Shape;16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CN"/>
              <a:t>100-unit network tested with 300 random patterns</a:t>
            </a:r>
            <a:endParaRPr/>
          </a:p>
        </p:txBody>
      </p:sp>
      <p:sp>
        <p:nvSpPr>
          <p:cNvPr id="165" name="Google Shape;16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sp>
        <p:nvSpPr>
          <p:cNvPr id="166" name="Google Shape;166;p24"/>
          <p:cNvSpPr txBox="1"/>
          <p:nvPr/>
        </p:nvSpPr>
        <p:spPr>
          <a:xfrm>
            <a:off x="261100" y="4151600"/>
            <a:ext cx="8145000" cy="928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zh-CN" sz="1500">
                <a:solidFill>
                  <a:schemeClr val="dk2"/>
                </a:solidFill>
              </a:rPr>
              <a:t>Conclusion:</a:t>
            </a:r>
            <a:endParaRPr sz="1500">
              <a:solidFill>
                <a:schemeClr val="dk2"/>
              </a:solidFill>
            </a:endParaRPr>
          </a:p>
          <a:p>
            <a:pPr indent="-304800" lvl="0" marL="457200" rtl="0" algn="just">
              <a:lnSpc>
                <a:spcPct val="115000"/>
              </a:lnSpc>
              <a:spcBef>
                <a:spcPts val="0"/>
              </a:spcBef>
              <a:spcAft>
                <a:spcPts val="0"/>
              </a:spcAft>
              <a:buClr>
                <a:schemeClr val="dk2"/>
              </a:buClr>
              <a:buSzPts val="1200"/>
              <a:buChar char="●"/>
            </a:pPr>
            <a:r>
              <a:rPr lang="zh-CN" sz="1200">
                <a:solidFill>
                  <a:schemeClr val="dk2"/>
                </a:solidFill>
              </a:rPr>
              <a:t>Network performs better and more stable with self-connections but is </a:t>
            </a:r>
            <a:r>
              <a:rPr lang="zh-CN" sz="1200">
                <a:solidFill>
                  <a:schemeClr val="dk2"/>
                </a:solidFill>
              </a:rPr>
              <a:t>sensitive</a:t>
            </a:r>
            <a:r>
              <a:rPr lang="zh-CN" sz="1200">
                <a:solidFill>
                  <a:schemeClr val="dk2"/>
                </a:solidFill>
              </a:rPr>
              <a:t> to distorted patterns</a:t>
            </a:r>
            <a:endParaRPr sz="1200">
              <a:solidFill>
                <a:schemeClr val="dk2"/>
              </a:solidFill>
            </a:endParaRPr>
          </a:p>
          <a:p>
            <a:pPr indent="-304800" lvl="0" marL="457200" rtl="0" algn="just">
              <a:lnSpc>
                <a:spcPct val="115000"/>
              </a:lnSpc>
              <a:spcBef>
                <a:spcPts val="0"/>
              </a:spcBef>
              <a:spcAft>
                <a:spcPts val="0"/>
              </a:spcAft>
              <a:buClr>
                <a:schemeClr val="dk2"/>
              </a:buClr>
              <a:buSzPts val="1200"/>
              <a:buChar char="●"/>
            </a:pPr>
            <a:r>
              <a:rPr lang="zh-CN" sz="1200">
                <a:solidFill>
                  <a:schemeClr val="dk2"/>
                </a:solidFill>
              </a:rPr>
              <a:t>The network performs slightly worse when tested with bias patterns.</a:t>
            </a:r>
            <a:r>
              <a:rPr lang="zh-CN" sz="1200">
                <a:solidFill>
                  <a:schemeClr val="dk2"/>
                </a:solidFill>
              </a:rPr>
              <a:t> </a:t>
            </a:r>
            <a:endParaRPr sz="1500">
              <a:solidFill>
                <a:schemeClr val="dk2"/>
              </a:solidFill>
            </a:endParaRPr>
          </a:p>
        </p:txBody>
      </p:sp>
      <p:pic>
        <p:nvPicPr>
          <p:cNvPr id="167" name="Google Shape;167;p24"/>
          <p:cNvPicPr preferRelativeResize="0"/>
          <p:nvPr/>
        </p:nvPicPr>
        <p:blipFill>
          <a:blip r:embed="rId3">
            <a:alphaModFix/>
          </a:blip>
          <a:stretch>
            <a:fillRect/>
          </a:stretch>
        </p:blipFill>
        <p:spPr>
          <a:xfrm>
            <a:off x="95525" y="1681700"/>
            <a:ext cx="3390043" cy="2016675"/>
          </a:xfrm>
          <a:prstGeom prst="rect">
            <a:avLst/>
          </a:prstGeom>
          <a:noFill/>
          <a:ln>
            <a:noFill/>
          </a:ln>
        </p:spPr>
      </p:pic>
      <p:pic>
        <p:nvPicPr>
          <p:cNvPr id="168" name="Google Shape;168;p24"/>
          <p:cNvPicPr preferRelativeResize="0"/>
          <p:nvPr/>
        </p:nvPicPr>
        <p:blipFill>
          <a:blip r:embed="rId4">
            <a:alphaModFix/>
          </a:blip>
          <a:stretch>
            <a:fillRect/>
          </a:stretch>
        </p:blipFill>
        <p:spPr>
          <a:xfrm>
            <a:off x="2954425" y="1654219"/>
            <a:ext cx="3125850" cy="1986581"/>
          </a:xfrm>
          <a:prstGeom prst="rect">
            <a:avLst/>
          </a:prstGeom>
          <a:noFill/>
          <a:ln>
            <a:noFill/>
          </a:ln>
        </p:spPr>
      </p:pic>
      <p:pic>
        <p:nvPicPr>
          <p:cNvPr id="169" name="Google Shape;169;p24"/>
          <p:cNvPicPr preferRelativeResize="0"/>
          <p:nvPr/>
        </p:nvPicPr>
        <p:blipFill>
          <a:blip r:embed="rId5">
            <a:alphaModFix/>
          </a:blip>
          <a:stretch>
            <a:fillRect/>
          </a:stretch>
        </p:blipFill>
        <p:spPr>
          <a:xfrm>
            <a:off x="5779900" y="1716750"/>
            <a:ext cx="3125850" cy="2016675"/>
          </a:xfrm>
          <a:prstGeom prst="rect">
            <a:avLst/>
          </a:prstGeom>
          <a:noFill/>
          <a:ln>
            <a:noFill/>
          </a:ln>
        </p:spPr>
      </p:pic>
      <p:sp>
        <p:nvSpPr>
          <p:cNvPr id="170" name="Google Shape;170;p24"/>
          <p:cNvSpPr txBox="1"/>
          <p:nvPr/>
        </p:nvSpPr>
        <p:spPr>
          <a:xfrm>
            <a:off x="352200" y="3734650"/>
            <a:ext cx="872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900"/>
              <a:t>fig1 : </a:t>
            </a:r>
            <a:r>
              <a:rPr lang="zh-CN" sz="900">
                <a:solidFill>
                  <a:schemeClr val="dk1"/>
                </a:solidFill>
              </a:rPr>
              <a:t>without self-connections                                            fig2 : with self-connections                                            fig3 : with self-connections &amp; add bias to the patterns</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894675" y="214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Sparse patterns</a:t>
            </a:r>
            <a:endParaRPr/>
          </a:p>
        </p:txBody>
      </p:sp>
      <p:sp>
        <p:nvSpPr>
          <p:cNvPr id="176" name="Google Shape;176;p25"/>
          <p:cNvSpPr txBox="1"/>
          <p:nvPr>
            <p:ph idx="1" type="body"/>
          </p:nvPr>
        </p:nvSpPr>
        <p:spPr>
          <a:xfrm>
            <a:off x="311700" y="11442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CN"/>
              <a:t>Test network with sparse </a:t>
            </a:r>
            <a:r>
              <a:rPr lang="zh-CN"/>
              <a:t>patterns</a:t>
            </a:r>
            <a:endParaRPr/>
          </a:p>
        </p:txBody>
      </p:sp>
      <p:sp>
        <p:nvSpPr>
          <p:cNvPr id="177" name="Google Shape;17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sp>
        <p:nvSpPr>
          <p:cNvPr id="178" name="Google Shape;178;p25"/>
          <p:cNvSpPr txBox="1"/>
          <p:nvPr/>
        </p:nvSpPr>
        <p:spPr>
          <a:xfrm>
            <a:off x="261150" y="4128625"/>
            <a:ext cx="8211300" cy="928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zh-CN" sz="1500">
                <a:solidFill>
                  <a:schemeClr val="dk2"/>
                </a:solidFill>
              </a:rPr>
              <a:t>Conclusion:</a:t>
            </a:r>
            <a:endParaRPr sz="1500">
              <a:solidFill>
                <a:schemeClr val="dk2"/>
              </a:solidFill>
            </a:endParaRPr>
          </a:p>
          <a:p>
            <a:pPr indent="-304800" lvl="0" marL="457200" rtl="0" algn="just">
              <a:lnSpc>
                <a:spcPct val="115000"/>
              </a:lnSpc>
              <a:spcBef>
                <a:spcPts val="0"/>
              </a:spcBef>
              <a:spcAft>
                <a:spcPts val="0"/>
              </a:spcAft>
              <a:buClr>
                <a:schemeClr val="dk2"/>
              </a:buClr>
              <a:buSzPts val="1200"/>
              <a:buChar char="●"/>
            </a:pPr>
            <a:r>
              <a:rPr lang="zh-CN" sz="1200">
                <a:solidFill>
                  <a:schemeClr val="dk2"/>
                </a:solidFill>
              </a:rPr>
              <a:t>Bias has great influence over the capacity of the network</a:t>
            </a:r>
            <a:endParaRPr sz="1200">
              <a:solidFill>
                <a:schemeClr val="dk2"/>
              </a:solidFill>
            </a:endParaRPr>
          </a:p>
          <a:p>
            <a:pPr indent="-304800" lvl="0" marL="457200" rtl="0" algn="just">
              <a:lnSpc>
                <a:spcPct val="115000"/>
              </a:lnSpc>
              <a:spcBef>
                <a:spcPts val="0"/>
              </a:spcBef>
              <a:spcAft>
                <a:spcPts val="0"/>
              </a:spcAft>
              <a:buClr>
                <a:schemeClr val="dk2"/>
              </a:buClr>
              <a:buSzPts val="1200"/>
              <a:buChar char="●"/>
            </a:pPr>
            <a:r>
              <a:rPr lang="zh-CN" sz="1200">
                <a:solidFill>
                  <a:schemeClr val="dk2"/>
                </a:solidFill>
              </a:rPr>
              <a:t>S</a:t>
            </a:r>
            <a:r>
              <a:rPr lang="zh-CN" sz="1200">
                <a:solidFill>
                  <a:schemeClr val="dk2"/>
                </a:solidFill>
              </a:rPr>
              <a:t>parser pattern (p=0.01) gives worse results and it needs a smaller value of </a:t>
            </a:r>
            <a:r>
              <a:rPr i="1" lang="zh-CN" sz="1200">
                <a:solidFill>
                  <a:schemeClr val="dk2"/>
                </a:solidFill>
              </a:rPr>
              <a:t>𝛉</a:t>
            </a:r>
            <a:r>
              <a:rPr lang="zh-CN" sz="1200">
                <a:solidFill>
                  <a:schemeClr val="dk2"/>
                </a:solidFill>
              </a:rPr>
              <a:t> to achieve better performance.</a:t>
            </a:r>
            <a:endParaRPr sz="1200">
              <a:solidFill>
                <a:schemeClr val="dk2"/>
              </a:solidFill>
            </a:endParaRPr>
          </a:p>
        </p:txBody>
      </p:sp>
      <p:pic>
        <p:nvPicPr>
          <p:cNvPr id="179" name="Google Shape;179;p25"/>
          <p:cNvPicPr preferRelativeResize="0"/>
          <p:nvPr/>
        </p:nvPicPr>
        <p:blipFill>
          <a:blip r:embed="rId3">
            <a:alphaModFix/>
          </a:blip>
          <a:stretch>
            <a:fillRect/>
          </a:stretch>
        </p:blipFill>
        <p:spPr>
          <a:xfrm>
            <a:off x="815650" y="1592375"/>
            <a:ext cx="3556625" cy="2365400"/>
          </a:xfrm>
          <a:prstGeom prst="rect">
            <a:avLst/>
          </a:prstGeom>
          <a:noFill/>
          <a:ln>
            <a:noFill/>
          </a:ln>
        </p:spPr>
      </p:pic>
      <p:pic>
        <p:nvPicPr>
          <p:cNvPr id="180" name="Google Shape;180;p25"/>
          <p:cNvPicPr preferRelativeResize="0"/>
          <p:nvPr/>
        </p:nvPicPr>
        <p:blipFill>
          <a:blip r:embed="rId4">
            <a:alphaModFix/>
          </a:blip>
          <a:stretch>
            <a:fillRect/>
          </a:stretch>
        </p:blipFill>
        <p:spPr>
          <a:xfrm>
            <a:off x="4883850" y="1592375"/>
            <a:ext cx="3556625" cy="237966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sp>
        <p:nvSpPr>
          <p:cNvPr id="74" name="Google Shape;74;p16"/>
          <p:cNvSpPr txBox="1"/>
          <p:nvPr/>
        </p:nvSpPr>
        <p:spPr>
          <a:xfrm>
            <a:off x="899825" y="116450"/>
            <a:ext cx="7731900" cy="908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zh-CN" sz="2000">
                <a:solidFill>
                  <a:schemeClr val="dk1"/>
                </a:solidFill>
              </a:rPr>
              <a:t>Convergence and Attractors</a:t>
            </a:r>
            <a:endParaRPr b="1" sz="2000">
              <a:solidFill>
                <a:schemeClr val="dk1"/>
              </a:solidFill>
            </a:endParaRPr>
          </a:p>
          <a:p>
            <a:pPr indent="0" lvl="0" marL="0" rtl="0" algn="ctr">
              <a:lnSpc>
                <a:spcPct val="115000"/>
              </a:lnSpc>
              <a:spcBef>
                <a:spcPts val="0"/>
              </a:spcBef>
              <a:spcAft>
                <a:spcPts val="0"/>
              </a:spcAft>
              <a:buNone/>
            </a:pPr>
            <a:r>
              <a:t/>
            </a:r>
            <a:endParaRPr sz="2400">
              <a:solidFill>
                <a:schemeClr val="dk1"/>
              </a:solidFill>
            </a:endParaRPr>
          </a:p>
        </p:txBody>
      </p:sp>
      <p:pic>
        <p:nvPicPr>
          <p:cNvPr id="75" name="Google Shape;75;p16"/>
          <p:cNvPicPr preferRelativeResize="0"/>
          <p:nvPr/>
        </p:nvPicPr>
        <p:blipFill>
          <a:blip r:embed="rId3">
            <a:alphaModFix/>
          </a:blip>
          <a:stretch>
            <a:fillRect/>
          </a:stretch>
        </p:blipFill>
        <p:spPr>
          <a:xfrm>
            <a:off x="899825" y="2228850"/>
            <a:ext cx="5349149" cy="659475"/>
          </a:xfrm>
          <a:prstGeom prst="rect">
            <a:avLst/>
          </a:prstGeom>
          <a:noFill/>
          <a:ln>
            <a:noFill/>
          </a:ln>
        </p:spPr>
      </p:pic>
      <p:pic>
        <p:nvPicPr>
          <p:cNvPr id="76" name="Google Shape;76;p16"/>
          <p:cNvPicPr preferRelativeResize="0"/>
          <p:nvPr/>
        </p:nvPicPr>
        <p:blipFill>
          <a:blip r:embed="rId4">
            <a:alphaModFix/>
          </a:blip>
          <a:stretch>
            <a:fillRect/>
          </a:stretch>
        </p:blipFill>
        <p:spPr>
          <a:xfrm>
            <a:off x="899825" y="1265100"/>
            <a:ext cx="5349149" cy="512932"/>
          </a:xfrm>
          <a:prstGeom prst="rect">
            <a:avLst/>
          </a:prstGeom>
          <a:noFill/>
          <a:ln>
            <a:noFill/>
          </a:ln>
        </p:spPr>
      </p:pic>
      <p:sp>
        <p:nvSpPr>
          <p:cNvPr id="77" name="Google Shape;77;p16"/>
          <p:cNvSpPr txBox="1"/>
          <p:nvPr/>
        </p:nvSpPr>
        <p:spPr>
          <a:xfrm>
            <a:off x="530825" y="681250"/>
            <a:ext cx="6147600" cy="2884800"/>
          </a:xfrm>
          <a:prstGeom prst="rect">
            <a:avLst/>
          </a:prstGeom>
          <a:noFill/>
          <a:ln>
            <a:noFill/>
          </a:ln>
        </p:spPr>
        <p:txBody>
          <a:bodyPr anchorCtr="0" anchor="ctr" bIns="91425" lIns="91425" spcFirstLastPara="1" rIns="91425" wrap="square" tIns="91425">
            <a:noAutofit/>
          </a:bodyPr>
          <a:lstStyle/>
          <a:p>
            <a:pPr indent="0" lvl="0" marL="0" marR="930450" rtl="0" algn="l">
              <a:spcBef>
                <a:spcPts val="1255"/>
              </a:spcBef>
              <a:spcAft>
                <a:spcPts val="0"/>
              </a:spcAft>
              <a:buNone/>
            </a:pPr>
            <a:r>
              <a:rPr b="1" lang="zh-CN" sz="1250"/>
              <a:t>Stored patterns</a:t>
            </a:r>
            <a:endParaRPr b="1" sz="1250"/>
          </a:p>
          <a:p>
            <a:pPr indent="457200" lvl="0" marL="0" marR="930450" rtl="0" algn="l">
              <a:spcBef>
                <a:spcPts val="1255"/>
              </a:spcBef>
              <a:spcAft>
                <a:spcPts val="0"/>
              </a:spcAft>
              <a:buNone/>
            </a:pPr>
            <a:r>
              <a:t/>
            </a:r>
            <a:endParaRPr sz="1250"/>
          </a:p>
          <a:p>
            <a:pPr indent="0" lvl="0" marL="0" marR="930450" rtl="0" algn="l">
              <a:spcBef>
                <a:spcPts val="0"/>
              </a:spcBef>
              <a:spcAft>
                <a:spcPts val="0"/>
              </a:spcAft>
              <a:buNone/>
            </a:pPr>
            <a:r>
              <a:t/>
            </a:r>
            <a:endParaRPr sz="1250"/>
          </a:p>
          <a:p>
            <a:pPr indent="0" lvl="0" marL="0" marR="930450" rtl="0" algn="l">
              <a:spcBef>
                <a:spcPts val="10"/>
              </a:spcBef>
              <a:spcAft>
                <a:spcPts val="0"/>
              </a:spcAft>
              <a:buNone/>
            </a:pPr>
            <a:r>
              <a:t/>
            </a:r>
            <a:endParaRPr sz="1300"/>
          </a:p>
          <a:p>
            <a:pPr indent="0" lvl="0" marL="0" marR="930450" rtl="0" algn="l">
              <a:spcBef>
                <a:spcPts val="0"/>
              </a:spcBef>
              <a:spcAft>
                <a:spcPts val="0"/>
              </a:spcAft>
              <a:buNone/>
            </a:pPr>
            <a:r>
              <a:rPr b="1" lang="zh-CN" sz="1250"/>
              <a:t>Distorted patterns</a:t>
            </a:r>
            <a:endParaRPr b="1" sz="1250"/>
          </a:p>
          <a:p>
            <a:pPr indent="457200" lvl="0" marL="0" marR="930450" rtl="0" algn="l">
              <a:spcBef>
                <a:spcPts val="0"/>
              </a:spcBef>
              <a:spcAft>
                <a:spcPts val="0"/>
              </a:spcAft>
              <a:buNone/>
            </a:pPr>
            <a:r>
              <a:t/>
            </a:r>
            <a:endParaRPr sz="1250"/>
          </a:p>
          <a:p>
            <a:pPr indent="-247650" lvl="0" marL="1080000" marR="930450" rtl="0" algn="l">
              <a:spcBef>
                <a:spcPts val="15"/>
              </a:spcBef>
              <a:spcAft>
                <a:spcPts val="0"/>
              </a:spcAft>
              <a:buNone/>
            </a:pPr>
            <a:r>
              <a:t/>
            </a:r>
            <a:endParaRPr sz="1300"/>
          </a:p>
          <a:p>
            <a:pPr indent="0" lvl="0" marL="0" marR="930450" rtl="0" algn="l">
              <a:spcBef>
                <a:spcPts val="745"/>
              </a:spcBef>
              <a:spcAft>
                <a:spcPts val="0"/>
              </a:spcAft>
              <a:buNone/>
            </a:pPr>
            <a:r>
              <a:t/>
            </a:r>
            <a:endParaRPr sz="1250"/>
          </a:p>
          <a:p>
            <a:pPr indent="-307975" lvl="0" marL="457200" marR="930450" rtl="0" algn="l">
              <a:spcBef>
                <a:spcPts val="745"/>
              </a:spcBef>
              <a:spcAft>
                <a:spcPts val="0"/>
              </a:spcAft>
              <a:buSzPts val="1250"/>
              <a:buChar char="●"/>
            </a:pPr>
            <a:r>
              <a:rPr lang="zh-CN" sz="1250"/>
              <a:t>The network is able to store all three patterns and it can recall some distorted patterns (x2d does not converge towards x2) </a:t>
            </a:r>
            <a:endParaRPr sz="1250"/>
          </a:p>
        </p:txBody>
      </p:sp>
      <p:sp>
        <p:nvSpPr>
          <p:cNvPr id="78" name="Google Shape;78;p16"/>
          <p:cNvSpPr txBox="1"/>
          <p:nvPr/>
        </p:nvSpPr>
        <p:spPr>
          <a:xfrm>
            <a:off x="530825" y="3562675"/>
            <a:ext cx="65166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1250"/>
              <a:t>Very dissimilar patterns </a:t>
            </a:r>
            <a:endParaRPr b="1" sz="1250"/>
          </a:p>
          <a:p>
            <a:pPr indent="0" lvl="0" marL="0" rtl="0" algn="l">
              <a:spcBef>
                <a:spcPts val="0"/>
              </a:spcBef>
              <a:spcAft>
                <a:spcPts val="0"/>
              </a:spcAft>
              <a:buNone/>
            </a:pPr>
            <a:r>
              <a:t/>
            </a:r>
            <a:endParaRPr sz="1250"/>
          </a:p>
          <a:p>
            <a:pPr indent="0" lvl="0" marL="0" rtl="0" algn="l">
              <a:spcBef>
                <a:spcPts val="0"/>
              </a:spcBef>
              <a:spcAft>
                <a:spcPts val="0"/>
              </a:spcAft>
              <a:buNone/>
            </a:pPr>
            <a:r>
              <a:t/>
            </a:r>
            <a:endParaRPr sz="1250"/>
          </a:p>
          <a:p>
            <a:pPr indent="0" lvl="0" marL="0" rtl="0" algn="l">
              <a:spcBef>
                <a:spcPts val="0"/>
              </a:spcBef>
              <a:spcAft>
                <a:spcPts val="0"/>
              </a:spcAft>
              <a:buNone/>
            </a:pPr>
            <a:r>
              <a:t/>
            </a:r>
            <a:endParaRPr sz="1250"/>
          </a:p>
          <a:p>
            <a:pPr indent="0" lvl="0" marL="0" rtl="0" algn="l">
              <a:spcBef>
                <a:spcPts val="0"/>
              </a:spcBef>
              <a:spcAft>
                <a:spcPts val="0"/>
              </a:spcAft>
              <a:buNone/>
            </a:pPr>
            <a:r>
              <a:t/>
            </a:r>
            <a:endParaRPr sz="1250"/>
          </a:p>
          <a:p>
            <a:pPr indent="-307975" lvl="0" marL="457200" rtl="0" algn="l">
              <a:spcBef>
                <a:spcPts val="0"/>
              </a:spcBef>
              <a:spcAft>
                <a:spcPts val="0"/>
              </a:spcAft>
              <a:buSzPts val="1250"/>
              <a:buChar char="●"/>
            </a:pPr>
            <a:r>
              <a:rPr lang="zh-CN" sz="1250"/>
              <a:t>The network cannot recall too dissimilar patterns</a:t>
            </a:r>
            <a:endParaRPr sz="1250"/>
          </a:p>
        </p:txBody>
      </p:sp>
      <p:pic>
        <p:nvPicPr>
          <p:cNvPr id="79" name="Google Shape;79;p16"/>
          <p:cNvPicPr preferRelativeResize="0"/>
          <p:nvPr/>
        </p:nvPicPr>
        <p:blipFill>
          <a:blip r:embed="rId5">
            <a:alphaModFix/>
          </a:blip>
          <a:stretch>
            <a:fillRect/>
          </a:stretch>
        </p:blipFill>
        <p:spPr>
          <a:xfrm>
            <a:off x="899825" y="3912925"/>
            <a:ext cx="5349150" cy="63870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sp>
        <p:nvSpPr>
          <p:cNvPr id="85" name="Google Shape;85;p17"/>
          <p:cNvSpPr txBox="1"/>
          <p:nvPr/>
        </p:nvSpPr>
        <p:spPr>
          <a:xfrm>
            <a:off x="899825" y="116450"/>
            <a:ext cx="7731900" cy="908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zh-CN" sz="2000">
                <a:solidFill>
                  <a:schemeClr val="dk1"/>
                </a:solidFill>
              </a:rPr>
              <a:t>Convergence and Attractors</a:t>
            </a:r>
            <a:endParaRPr b="1" sz="2000">
              <a:solidFill>
                <a:schemeClr val="dk1"/>
              </a:solidFill>
            </a:endParaRPr>
          </a:p>
          <a:p>
            <a:pPr indent="0" lvl="0" marL="0" rtl="0" algn="ctr">
              <a:lnSpc>
                <a:spcPct val="115000"/>
              </a:lnSpc>
              <a:spcBef>
                <a:spcPts val="0"/>
              </a:spcBef>
              <a:spcAft>
                <a:spcPts val="0"/>
              </a:spcAft>
              <a:buNone/>
            </a:pPr>
            <a:r>
              <a:t/>
            </a:r>
            <a:endParaRPr sz="2400">
              <a:solidFill>
                <a:schemeClr val="dk1"/>
              </a:solidFill>
            </a:endParaRPr>
          </a:p>
        </p:txBody>
      </p:sp>
      <p:sp>
        <p:nvSpPr>
          <p:cNvPr id="86" name="Google Shape;86;p17"/>
          <p:cNvSpPr txBox="1"/>
          <p:nvPr/>
        </p:nvSpPr>
        <p:spPr>
          <a:xfrm>
            <a:off x="1295375" y="1024550"/>
            <a:ext cx="5861700" cy="3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1250"/>
              <a:t>Number of Patterns</a:t>
            </a:r>
            <a:endParaRPr sz="1250"/>
          </a:p>
        </p:txBody>
      </p:sp>
      <p:pic>
        <p:nvPicPr>
          <p:cNvPr id="87" name="Google Shape;87;p17"/>
          <p:cNvPicPr preferRelativeResize="0"/>
          <p:nvPr/>
        </p:nvPicPr>
        <p:blipFill>
          <a:blip r:embed="rId3">
            <a:alphaModFix/>
          </a:blip>
          <a:stretch>
            <a:fillRect/>
          </a:stretch>
        </p:blipFill>
        <p:spPr>
          <a:xfrm>
            <a:off x="1295375" y="1482850"/>
            <a:ext cx="3219450" cy="2305050"/>
          </a:xfrm>
          <a:prstGeom prst="rect">
            <a:avLst/>
          </a:prstGeom>
          <a:noFill/>
          <a:ln>
            <a:noFill/>
          </a:ln>
        </p:spPr>
      </p:pic>
      <p:sp>
        <p:nvSpPr>
          <p:cNvPr id="88" name="Google Shape;88;p17"/>
          <p:cNvSpPr txBox="1"/>
          <p:nvPr/>
        </p:nvSpPr>
        <p:spPr>
          <a:xfrm>
            <a:off x="1459200" y="4028600"/>
            <a:ext cx="62256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zh-CN"/>
              <a:t>All 3 patterns are attractors - total of 14</a:t>
            </a:r>
            <a:endParaRPr/>
          </a:p>
          <a:p>
            <a:pPr indent="-317500" lvl="0" marL="457200" rtl="0" algn="l">
              <a:spcBef>
                <a:spcPts val="0"/>
              </a:spcBef>
              <a:spcAft>
                <a:spcPts val="0"/>
              </a:spcAft>
              <a:buSzPts val="1400"/>
              <a:buChar char="●"/>
            </a:pPr>
            <a:r>
              <a:rPr lang="zh-CN"/>
              <a:t>If a pattern is an attractor, the opposite pattern in an attractor too.</a:t>
            </a:r>
            <a:endParaRPr/>
          </a:p>
          <a:p>
            <a:pPr indent="0" lvl="0" marL="0" rtl="0" algn="l">
              <a:spcBef>
                <a:spcPts val="0"/>
              </a:spcBef>
              <a:spcAft>
                <a:spcPts val="0"/>
              </a:spcAft>
              <a:buNone/>
            </a:pPr>
            <a:r>
              <a:t/>
            </a:r>
            <a:endParaRPr/>
          </a:p>
        </p:txBody>
      </p:sp>
      <p:pic>
        <p:nvPicPr>
          <p:cNvPr id="89" name="Google Shape;89;p17"/>
          <p:cNvPicPr preferRelativeResize="0"/>
          <p:nvPr/>
        </p:nvPicPr>
        <p:blipFill rotWithShape="1">
          <a:blip r:embed="rId4">
            <a:alphaModFix/>
          </a:blip>
          <a:srcRect b="0" l="0" r="0" t="17627"/>
          <a:stretch/>
        </p:blipFill>
        <p:spPr>
          <a:xfrm>
            <a:off x="4860500" y="2073400"/>
            <a:ext cx="3514725" cy="1123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nvSpPr>
        <p:spPr>
          <a:xfrm>
            <a:off x="1392750" y="290650"/>
            <a:ext cx="7106700" cy="382200"/>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None/>
            </a:pPr>
            <a:r>
              <a:rPr lang="zh-CN" sz="2400">
                <a:solidFill>
                  <a:schemeClr val="dk1"/>
                </a:solidFill>
              </a:rPr>
              <a:t>Sequential Update</a:t>
            </a:r>
            <a:endParaRPr sz="2400">
              <a:solidFill>
                <a:schemeClr val="dk1"/>
              </a:solidFill>
            </a:endParaRPr>
          </a:p>
        </p:txBody>
      </p:sp>
      <p:sp>
        <p:nvSpPr>
          <p:cNvPr id="95" name="Google Shape;95;p18"/>
          <p:cNvSpPr txBox="1"/>
          <p:nvPr/>
        </p:nvSpPr>
        <p:spPr>
          <a:xfrm>
            <a:off x="641225" y="1036625"/>
            <a:ext cx="1594200" cy="2283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zh-CN" sz="1400">
                <a:solidFill>
                  <a:srgbClr val="666666"/>
                </a:solidFill>
              </a:rPr>
              <a:t>In batch mode :</a:t>
            </a:r>
            <a:endParaRPr sz="1400">
              <a:solidFill>
                <a:srgbClr val="666666"/>
              </a:solidFill>
            </a:endParaRPr>
          </a:p>
        </p:txBody>
      </p:sp>
      <p:pic>
        <p:nvPicPr>
          <p:cNvPr id="96" name="Google Shape;96;p18"/>
          <p:cNvPicPr preferRelativeResize="0"/>
          <p:nvPr/>
        </p:nvPicPr>
        <p:blipFill rotWithShape="1">
          <a:blip r:embed="rId3">
            <a:alphaModFix/>
          </a:blip>
          <a:srcRect b="0" l="0" r="0" t="0"/>
          <a:stretch/>
        </p:blipFill>
        <p:spPr>
          <a:xfrm>
            <a:off x="1005975" y="1309603"/>
            <a:ext cx="1035100" cy="1077300"/>
          </a:xfrm>
          <a:prstGeom prst="rect">
            <a:avLst/>
          </a:prstGeom>
          <a:noFill/>
          <a:ln>
            <a:noFill/>
          </a:ln>
        </p:spPr>
      </p:pic>
      <p:pic>
        <p:nvPicPr>
          <p:cNvPr id="97" name="Google Shape;97;p18"/>
          <p:cNvPicPr preferRelativeResize="0"/>
          <p:nvPr/>
        </p:nvPicPr>
        <p:blipFill rotWithShape="1">
          <a:blip r:embed="rId4">
            <a:alphaModFix/>
          </a:blip>
          <a:srcRect b="0" l="0" r="0" t="0"/>
          <a:stretch/>
        </p:blipFill>
        <p:spPr>
          <a:xfrm>
            <a:off x="2952500" y="1336697"/>
            <a:ext cx="1035100" cy="1077416"/>
          </a:xfrm>
          <a:prstGeom prst="rect">
            <a:avLst/>
          </a:prstGeom>
          <a:noFill/>
          <a:ln>
            <a:noFill/>
          </a:ln>
        </p:spPr>
      </p:pic>
      <p:sp>
        <p:nvSpPr>
          <p:cNvPr id="98" name="Google Shape;98;p18"/>
          <p:cNvSpPr txBox="1"/>
          <p:nvPr/>
        </p:nvSpPr>
        <p:spPr>
          <a:xfrm>
            <a:off x="641225" y="2431575"/>
            <a:ext cx="3874500" cy="6951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lang="zh-CN" sz="1000">
                <a:solidFill>
                  <a:schemeClr val="dk1"/>
                </a:solidFill>
              </a:rPr>
              <a:t>Figure 2 : Degraded pattern p10	      Figure 3 : Restored pattern p1</a:t>
            </a:r>
            <a:endParaRPr sz="1200">
              <a:solidFill>
                <a:schemeClr val="dk1"/>
              </a:solidFill>
            </a:endParaRPr>
          </a:p>
          <a:p>
            <a:pPr indent="-311150" lvl="0" marL="457200" marR="0" rtl="0" algn="l">
              <a:lnSpc>
                <a:spcPct val="100000"/>
              </a:lnSpc>
              <a:spcBef>
                <a:spcPts val="1000"/>
              </a:spcBef>
              <a:spcAft>
                <a:spcPts val="0"/>
              </a:spcAft>
              <a:buClr>
                <a:schemeClr val="dk1"/>
              </a:buClr>
              <a:buSzPts val="1300"/>
              <a:buChar char="●"/>
            </a:pPr>
            <a:r>
              <a:rPr lang="zh-CN" sz="1300">
                <a:solidFill>
                  <a:schemeClr val="dk1"/>
                </a:solidFill>
              </a:rPr>
              <a:t>The network can restore a degraded pattern in batch mode</a:t>
            </a:r>
            <a:endParaRPr sz="1300">
              <a:solidFill>
                <a:schemeClr val="dk1"/>
              </a:solidFill>
            </a:endParaRPr>
          </a:p>
        </p:txBody>
      </p:sp>
      <p:sp>
        <p:nvSpPr>
          <p:cNvPr id="99" name="Google Shape;99;p18"/>
          <p:cNvSpPr txBox="1"/>
          <p:nvPr/>
        </p:nvSpPr>
        <p:spPr>
          <a:xfrm>
            <a:off x="811625" y="672850"/>
            <a:ext cx="6791400" cy="377100"/>
          </a:xfrm>
          <a:prstGeom prst="rect">
            <a:avLst/>
          </a:prstGeom>
          <a:noFill/>
          <a:ln>
            <a:noFill/>
          </a:ln>
        </p:spPr>
        <p:txBody>
          <a:bodyPr anchorCtr="0" anchor="t" bIns="91425" lIns="91425" spcFirstLastPara="1" rIns="91425" wrap="square" tIns="91425">
            <a:spAutoFit/>
          </a:bodyPr>
          <a:lstStyle/>
          <a:p>
            <a:pPr indent="-307975" lvl="0" marL="457200" rtl="0" algn="l">
              <a:spcBef>
                <a:spcPts val="0"/>
              </a:spcBef>
              <a:spcAft>
                <a:spcPts val="0"/>
              </a:spcAft>
              <a:buSzPts val="1250"/>
              <a:buChar char="●"/>
            </a:pPr>
            <a:r>
              <a:rPr lang="zh-CN" sz="1250"/>
              <a:t>The 3 patterns are stable.</a:t>
            </a:r>
            <a:endParaRPr sz="1250"/>
          </a:p>
        </p:txBody>
      </p:sp>
      <p:sp>
        <p:nvSpPr>
          <p:cNvPr id="100" name="Google Shape;100;p18"/>
          <p:cNvSpPr txBox="1"/>
          <p:nvPr/>
        </p:nvSpPr>
        <p:spPr>
          <a:xfrm>
            <a:off x="4729825" y="2658275"/>
            <a:ext cx="3874500" cy="442200"/>
          </a:xfrm>
          <a:prstGeom prst="rect">
            <a:avLst/>
          </a:prstGeom>
          <a:noFill/>
          <a:ln>
            <a:noFill/>
          </a:ln>
        </p:spPr>
        <p:txBody>
          <a:bodyPr anchorCtr="0" anchor="t" bIns="0" lIns="0" spcFirstLastPara="1" rIns="0" wrap="square" tIns="12700">
            <a:spAutoFit/>
          </a:bodyPr>
          <a:lstStyle/>
          <a:p>
            <a:pPr indent="-311150" lvl="0" marL="457200" marR="5080" rtl="0" algn="l">
              <a:lnSpc>
                <a:spcPct val="114599"/>
              </a:lnSpc>
              <a:spcBef>
                <a:spcPts val="1185"/>
              </a:spcBef>
              <a:spcAft>
                <a:spcPts val="0"/>
              </a:spcAft>
              <a:buClr>
                <a:schemeClr val="dk1"/>
              </a:buClr>
              <a:buSzPts val="1300"/>
              <a:buChar char="●"/>
            </a:pPr>
            <a:r>
              <a:rPr lang="zh-CN" sz="1300">
                <a:solidFill>
                  <a:schemeClr val="dk1"/>
                </a:solidFill>
              </a:rPr>
              <a:t>The network cannot complete a  pattern that is a mixture of two learnt  patterns in batch mode</a:t>
            </a:r>
            <a:endParaRPr sz="1300">
              <a:solidFill>
                <a:schemeClr val="dk1"/>
              </a:solidFill>
            </a:endParaRPr>
          </a:p>
        </p:txBody>
      </p:sp>
      <p:pic>
        <p:nvPicPr>
          <p:cNvPr id="101" name="Google Shape;101;p18"/>
          <p:cNvPicPr preferRelativeResize="0"/>
          <p:nvPr/>
        </p:nvPicPr>
        <p:blipFill rotWithShape="1">
          <a:blip r:embed="rId5">
            <a:alphaModFix/>
          </a:blip>
          <a:srcRect b="0" l="0" r="0" t="0"/>
          <a:stretch/>
        </p:blipFill>
        <p:spPr>
          <a:xfrm>
            <a:off x="4899025" y="1336700"/>
            <a:ext cx="1261612" cy="1077425"/>
          </a:xfrm>
          <a:prstGeom prst="rect">
            <a:avLst/>
          </a:prstGeom>
          <a:noFill/>
          <a:ln>
            <a:noFill/>
          </a:ln>
        </p:spPr>
      </p:pic>
      <p:pic>
        <p:nvPicPr>
          <p:cNvPr id="102" name="Google Shape;102;p18"/>
          <p:cNvPicPr preferRelativeResize="0"/>
          <p:nvPr/>
        </p:nvPicPr>
        <p:blipFill rotWithShape="1">
          <a:blip r:embed="rId6">
            <a:alphaModFix/>
          </a:blip>
          <a:srcRect b="0" l="0" r="0" t="0"/>
          <a:stretch/>
        </p:blipFill>
        <p:spPr>
          <a:xfrm>
            <a:off x="7070552" y="1336700"/>
            <a:ext cx="1261600" cy="1077397"/>
          </a:xfrm>
          <a:prstGeom prst="rect">
            <a:avLst/>
          </a:prstGeom>
          <a:noFill/>
          <a:ln>
            <a:noFill/>
          </a:ln>
        </p:spPr>
      </p:pic>
      <p:sp>
        <p:nvSpPr>
          <p:cNvPr id="103" name="Google Shape;103;p18"/>
          <p:cNvSpPr txBox="1"/>
          <p:nvPr/>
        </p:nvSpPr>
        <p:spPr>
          <a:xfrm>
            <a:off x="7070561" y="2414125"/>
            <a:ext cx="1594200" cy="166800"/>
          </a:xfrm>
          <a:prstGeom prst="rect">
            <a:avLst/>
          </a:prstGeom>
          <a:noFill/>
          <a:ln>
            <a:noFill/>
          </a:ln>
        </p:spPr>
        <p:txBody>
          <a:bodyPr anchorCtr="0" anchor="t" bIns="0" lIns="0" spcFirstLastPara="1" rIns="0" wrap="square" tIns="12700">
            <a:spAutoFit/>
          </a:bodyPr>
          <a:lstStyle/>
          <a:p>
            <a:pPr indent="-391160" lvl="0" marL="403225" marR="5080" rtl="0" algn="l">
              <a:lnSpc>
                <a:spcPct val="113599"/>
              </a:lnSpc>
              <a:spcBef>
                <a:spcPts val="0"/>
              </a:spcBef>
              <a:spcAft>
                <a:spcPts val="0"/>
              </a:spcAft>
              <a:buNone/>
            </a:pPr>
            <a:r>
              <a:rPr lang="zh-CN" sz="1000">
                <a:solidFill>
                  <a:schemeClr val="dk1"/>
                </a:solidFill>
              </a:rPr>
              <a:t>Figure 5 : Restored  pattern</a:t>
            </a:r>
            <a:endParaRPr sz="1000">
              <a:solidFill>
                <a:schemeClr val="dk1"/>
              </a:solidFill>
            </a:endParaRPr>
          </a:p>
        </p:txBody>
      </p:sp>
      <p:sp>
        <p:nvSpPr>
          <p:cNvPr id="104" name="Google Shape;104;p18"/>
          <p:cNvSpPr txBox="1"/>
          <p:nvPr/>
        </p:nvSpPr>
        <p:spPr>
          <a:xfrm>
            <a:off x="4899025" y="2414125"/>
            <a:ext cx="1898700" cy="166800"/>
          </a:xfrm>
          <a:prstGeom prst="rect">
            <a:avLst/>
          </a:prstGeom>
          <a:noFill/>
          <a:ln>
            <a:noFill/>
          </a:ln>
        </p:spPr>
        <p:txBody>
          <a:bodyPr anchorCtr="0" anchor="t" bIns="0" lIns="0" spcFirstLastPara="1" rIns="0" wrap="square" tIns="12700">
            <a:spAutoFit/>
          </a:bodyPr>
          <a:lstStyle/>
          <a:p>
            <a:pPr indent="-319405" lvl="0" marL="331470" marR="5080" rtl="0" algn="l">
              <a:lnSpc>
                <a:spcPct val="113599"/>
              </a:lnSpc>
              <a:spcBef>
                <a:spcPts val="0"/>
              </a:spcBef>
              <a:spcAft>
                <a:spcPts val="0"/>
              </a:spcAft>
              <a:buNone/>
            </a:pPr>
            <a:r>
              <a:rPr lang="zh-CN" sz="1000">
                <a:solidFill>
                  <a:schemeClr val="dk1"/>
                </a:solidFill>
              </a:rPr>
              <a:t>Figure 4 : Degraded  pattern p11</a:t>
            </a:r>
            <a:endParaRPr sz="1000">
              <a:solidFill>
                <a:schemeClr val="dk1"/>
              </a:solidFill>
            </a:endParaRPr>
          </a:p>
        </p:txBody>
      </p:sp>
      <p:sp>
        <p:nvSpPr>
          <p:cNvPr id="105" name="Google Shape;105;p18"/>
          <p:cNvSpPr txBox="1"/>
          <p:nvPr/>
        </p:nvSpPr>
        <p:spPr>
          <a:xfrm>
            <a:off x="4899025" y="3589650"/>
            <a:ext cx="3765600" cy="676500"/>
          </a:xfrm>
          <a:prstGeom prst="rect">
            <a:avLst/>
          </a:prstGeom>
          <a:noFill/>
          <a:ln>
            <a:noFill/>
          </a:ln>
        </p:spPr>
        <p:txBody>
          <a:bodyPr anchorCtr="0" anchor="t" bIns="0" lIns="0" spcFirstLastPara="1" rIns="0" wrap="square" tIns="13950">
            <a:spAutoFit/>
          </a:bodyPr>
          <a:lstStyle/>
          <a:p>
            <a:pPr indent="-311150" lvl="0" marL="457200" marR="5080" rtl="0" algn="l">
              <a:lnSpc>
                <a:spcPct val="115500"/>
              </a:lnSpc>
              <a:spcBef>
                <a:spcPts val="0"/>
              </a:spcBef>
              <a:spcAft>
                <a:spcPts val="0"/>
              </a:spcAft>
              <a:buClr>
                <a:schemeClr val="dk1"/>
              </a:buClr>
              <a:buSzPts val="1300"/>
              <a:buChar char="●"/>
            </a:pPr>
            <a:r>
              <a:rPr lang="zh-CN" sz="1300">
                <a:solidFill>
                  <a:schemeClr val="dk1"/>
                </a:solidFill>
              </a:rPr>
              <a:t>With a sequential update, the pattern  converges most of the time to the  pattern p3 in a few iterations</a:t>
            </a:r>
            <a:endParaRPr sz="1300">
              <a:solidFill>
                <a:schemeClr val="dk1"/>
              </a:solidFill>
            </a:endParaRPr>
          </a:p>
        </p:txBody>
      </p:sp>
      <p:sp>
        <p:nvSpPr>
          <p:cNvPr id="106" name="Google Shape;106;p18"/>
          <p:cNvSpPr txBox="1"/>
          <p:nvPr/>
        </p:nvSpPr>
        <p:spPr>
          <a:xfrm>
            <a:off x="2952500" y="4379100"/>
            <a:ext cx="1777200" cy="166800"/>
          </a:xfrm>
          <a:prstGeom prst="rect">
            <a:avLst/>
          </a:prstGeom>
          <a:noFill/>
          <a:ln>
            <a:noFill/>
          </a:ln>
        </p:spPr>
        <p:txBody>
          <a:bodyPr anchorCtr="0" anchor="t" bIns="0" lIns="0" spcFirstLastPara="1" rIns="0" wrap="square" tIns="12700">
            <a:spAutoFit/>
          </a:bodyPr>
          <a:lstStyle/>
          <a:p>
            <a:pPr indent="-849630" lvl="0" marL="861693" marR="5080" rtl="0" algn="l">
              <a:lnSpc>
                <a:spcPct val="113599"/>
              </a:lnSpc>
              <a:spcBef>
                <a:spcPts val="0"/>
              </a:spcBef>
              <a:spcAft>
                <a:spcPts val="0"/>
              </a:spcAft>
              <a:buNone/>
            </a:pPr>
            <a:r>
              <a:rPr lang="zh-CN" sz="1000">
                <a:solidFill>
                  <a:schemeClr val="dk1"/>
                </a:solidFill>
              </a:rPr>
              <a:t>Figure 7 : Restored pattern  p3</a:t>
            </a:r>
            <a:endParaRPr sz="1000">
              <a:solidFill>
                <a:schemeClr val="dk1"/>
              </a:solidFill>
            </a:endParaRPr>
          </a:p>
        </p:txBody>
      </p:sp>
      <p:pic>
        <p:nvPicPr>
          <p:cNvPr id="107" name="Google Shape;107;p18"/>
          <p:cNvPicPr preferRelativeResize="0"/>
          <p:nvPr/>
        </p:nvPicPr>
        <p:blipFill rotWithShape="1">
          <a:blip r:embed="rId7">
            <a:alphaModFix/>
          </a:blip>
          <a:srcRect b="0" l="0" r="0" t="0"/>
          <a:stretch/>
        </p:blipFill>
        <p:spPr>
          <a:xfrm>
            <a:off x="778525" y="3252650"/>
            <a:ext cx="1490006" cy="1077300"/>
          </a:xfrm>
          <a:prstGeom prst="rect">
            <a:avLst/>
          </a:prstGeom>
          <a:noFill/>
          <a:ln>
            <a:noFill/>
          </a:ln>
        </p:spPr>
      </p:pic>
      <p:pic>
        <p:nvPicPr>
          <p:cNvPr id="108" name="Google Shape;108;p18"/>
          <p:cNvPicPr preferRelativeResize="0"/>
          <p:nvPr/>
        </p:nvPicPr>
        <p:blipFill rotWithShape="1">
          <a:blip r:embed="rId8">
            <a:alphaModFix/>
          </a:blip>
          <a:srcRect b="0" l="0" r="0" t="0"/>
          <a:stretch/>
        </p:blipFill>
        <p:spPr>
          <a:xfrm>
            <a:off x="2841400" y="3252650"/>
            <a:ext cx="1490000" cy="1077296"/>
          </a:xfrm>
          <a:prstGeom prst="rect">
            <a:avLst/>
          </a:prstGeom>
          <a:noFill/>
          <a:ln>
            <a:noFill/>
          </a:ln>
        </p:spPr>
      </p:pic>
      <p:sp>
        <p:nvSpPr>
          <p:cNvPr id="109" name="Google Shape;109;p18"/>
          <p:cNvSpPr txBox="1"/>
          <p:nvPr/>
        </p:nvSpPr>
        <p:spPr>
          <a:xfrm>
            <a:off x="816425" y="4379100"/>
            <a:ext cx="1898700" cy="166800"/>
          </a:xfrm>
          <a:prstGeom prst="rect">
            <a:avLst/>
          </a:prstGeom>
          <a:noFill/>
          <a:ln>
            <a:noFill/>
          </a:ln>
        </p:spPr>
        <p:txBody>
          <a:bodyPr anchorCtr="0" anchor="t" bIns="0" lIns="0" spcFirstLastPara="1" rIns="0" wrap="square" tIns="12700">
            <a:spAutoFit/>
          </a:bodyPr>
          <a:lstStyle/>
          <a:p>
            <a:pPr indent="-315594" lvl="0" marL="327660" marR="5080" rtl="0" algn="l">
              <a:lnSpc>
                <a:spcPct val="113599"/>
              </a:lnSpc>
              <a:spcBef>
                <a:spcPts val="0"/>
              </a:spcBef>
              <a:spcAft>
                <a:spcPts val="0"/>
              </a:spcAft>
              <a:buNone/>
            </a:pPr>
            <a:r>
              <a:rPr lang="zh-CN" sz="1000">
                <a:solidFill>
                  <a:schemeClr val="dk1"/>
                </a:solidFill>
              </a:rPr>
              <a:t>Figure 6 : Degraded  pattern p11</a:t>
            </a:r>
            <a:endParaRPr sz="1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sp>
        <p:nvSpPr>
          <p:cNvPr id="115" name="Google Shape;115;p19"/>
          <p:cNvSpPr txBox="1"/>
          <p:nvPr/>
        </p:nvSpPr>
        <p:spPr>
          <a:xfrm>
            <a:off x="899825" y="116450"/>
            <a:ext cx="7731900" cy="97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zh-CN" sz="2400">
                <a:solidFill>
                  <a:schemeClr val="dk1"/>
                </a:solidFill>
              </a:rPr>
              <a:t>Picture patterns - Energy</a:t>
            </a:r>
            <a:endParaRPr sz="2000">
              <a:solidFill>
                <a:schemeClr val="dk1"/>
              </a:solidFill>
            </a:endParaRPr>
          </a:p>
          <a:p>
            <a:pPr indent="0" lvl="0" marL="0" rtl="0" algn="ctr">
              <a:lnSpc>
                <a:spcPct val="115000"/>
              </a:lnSpc>
              <a:spcBef>
                <a:spcPts val="0"/>
              </a:spcBef>
              <a:spcAft>
                <a:spcPts val="0"/>
              </a:spcAft>
              <a:buNone/>
            </a:pPr>
            <a:r>
              <a:t/>
            </a:r>
            <a:endParaRPr sz="2400">
              <a:solidFill>
                <a:schemeClr val="dk1"/>
              </a:solidFill>
            </a:endParaRPr>
          </a:p>
        </p:txBody>
      </p:sp>
      <p:sp>
        <p:nvSpPr>
          <p:cNvPr id="116" name="Google Shape;116;p19"/>
          <p:cNvSpPr txBox="1"/>
          <p:nvPr/>
        </p:nvSpPr>
        <p:spPr>
          <a:xfrm>
            <a:off x="899825" y="3619675"/>
            <a:ext cx="7731900" cy="1387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zh-CN" sz="2100">
                <a:solidFill>
                  <a:schemeClr val="dk2"/>
                </a:solidFill>
              </a:rPr>
              <a:t>Conclusions : </a:t>
            </a:r>
            <a:endParaRPr sz="1000">
              <a:solidFill>
                <a:schemeClr val="dk2"/>
              </a:solidFill>
            </a:endParaRPr>
          </a:p>
          <a:p>
            <a:pPr indent="-304800" lvl="0" marL="457200" marR="0" rtl="0" algn="l">
              <a:lnSpc>
                <a:spcPct val="115000"/>
              </a:lnSpc>
              <a:spcBef>
                <a:spcPts val="1200"/>
              </a:spcBef>
              <a:spcAft>
                <a:spcPts val="0"/>
              </a:spcAft>
              <a:buClr>
                <a:schemeClr val="dk2"/>
              </a:buClr>
              <a:buSzPts val="1200"/>
              <a:buChar char="●"/>
            </a:pPr>
            <a:r>
              <a:rPr lang="zh-CN" sz="1200">
                <a:solidFill>
                  <a:schemeClr val="dk2"/>
                </a:solidFill>
              </a:rPr>
              <a:t>W=XX</a:t>
            </a:r>
            <a:r>
              <a:rPr baseline="30000" lang="zh-CN" sz="1200">
                <a:solidFill>
                  <a:schemeClr val="dk2"/>
                </a:solidFill>
              </a:rPr>
              <a:t>T </a:t>
            </a:r>
            <a:r>
              <a:rPr lang="zh-CN" sz="1200">
                <a:solidFill>
                  <a:schemeClr val="dk2"/>
                </a:solidFill>
              </a:rPr>
              <a:t>: Energy keeps decreasing from iteration to iteration</a:t>
            </a:r>
            <a:r>
              <a:rPr lang="zh-CN" sz="1200">
                <a:solidFill>
                  <a:schemeClr val="dk2"/>
                </a:solidFill>
              </a:rPr>
              <a:t>, network converges to right attractor </a:t>
            </a:r>
            <a:endParaRPr sz="1200">
              <a:solidFill>
                <a:schemeClr val="dk2"/>
              </a:solidFill>
            </a:endParaRPr>
          </a:p>
          <a:p>
            <a:pPr indent="-304800" lvl="0" marL="457200" marR="0" rtl="0" algn="l">
              <a:lnSpc>
                <a:spcPct val="115000"/>
              </a:lnSpc>
              <a:spcBef>
                <a:spcPts val="0"/>
              </a:spcBef>
              <a:spcAft>
                <a:spcPts val="0"/>
              </a:spcAft>
              <a:buClr>
                <a:schemeClr val="dk2"/>
              </a:buClr>
              <a:buSzPts val="1200"/>
              <a:buChar char="●"/>
            </a:pPr>
            <a:r>
              <a:rPr lang="zh-CN" sz="1200">
                <a:solidFill>
                  <a:schemeClr val="dk2"/>
                </a:solidFill>
              </a:rPr>
              <a:t>W initialized with normally distributed random numbers : </a:t>
            </a:r>
            <a:r>
              <a:rPr lang="zh-CN" sz="1200">
                <a:solidFill>
                  <a:schemeClr val="dk2"/>
                </a:solidFill>
              </a:rPr>
              <a:t>Energy keeps cycling, n</a:t>
            </a:r>
            <a:r>
              <a:rPr lang="zh-CN" sz="1200">
                <a:solidFill>
                  <a:schemeClr val="dk2"/>
                </a:solidFill>
              </a:rPr>
              <a:t>etwork doesn’t converge</a:t>
            </a:r>
            <a:endParaRPr sz="1200">
              <a:solidFill>
                <a:schemeClr val="dk2"/>
              </a:solidFill>
            </a:endParaRPr>
          </a:p>
          <a:p>
            <a:pPr indent="-304800" lvl="0" marL="457200" marR="0" rtl="0" algn="l">
              <a:lnSpc>
                <a:spcPct val="115000"/>
              </a:lnSpc>
              <a:spcBef>
                <a:spcPts val="0"/>
              </a:spcBef>
              <a:spcAft>
                <a:spcPts val="0"/>
              </a:spcAft>
              <a:buClr>
                <a:schemeClr val="dk2"/>
              </a:buClr>
              <a:buSzPts val="1200"/>
              <a:buChar char="●"/>
            </a:pPr>
            <a:r>
              <a:rPr lang="zh-CN" sz="1200">
                <a:solidFill>
                  <a:schemeClr val="dk2"/>
                </a:solidFill>
              </a:rPr>
              <a:t>W is random symetric : </a:t>
            </a:r>
            <a:r>
              <a:rPr lang="zh-CN" sz="1200">
                <a:solidFill>
                  <a:schemeClr val="dk2"/>
                </a:solidFill>
              </a:rPr>
              <a:t>Energy keeps decreasing, n</a:t>
            </a:r>
            <a:r>
              <a:rPr lang="zh-CN" sz="1200">
                <a:solidFill>
                  <a:schemeClr val="dk2"/>
                </a:solidFill>
              </a:rPr>
              <a:t>etwork converges to wrong attractor</a:t>
            </a:r>
            <a:endParaRPr sz="1200">
              <a:solidFill>
                <a:schemeClr val="dk2"/>
              </a:solidFill>
            </a:endParaRPr>
          </a:p>
        </p:txBody>
      </p:sp>
      <p:pic>
        <p:nvPicPr>
          <p:cNvPr id="117" name="Google Shape;117;p19"/>
          <p:cNvPicPr preferRelativeResize="0"/>
          <p:nvPr/>
        </p:nvPicPr>
        <p:blipFill>
          <a:blip r:embed="rId3">
            <a:alphaModFix/>
          </a:blip>
          <a:stretch>
            <a:fillRect/>
          </a:stretch>
        </p:blipFill>
        <p:spPr>
          <a:xfrm>
            <a:off x="1095838" y="741075"/>
            <a:ext cx="7339877" cy="30193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sp>
        <p:nvSpPr>
          <p:cNvPr id="123" name="Google Shape;123;p20"/>
          <p:cNvSpPr txBox="1"/>
          <p:nvPr/>
        </p:nvSpPr>
        <p:spPr>
          <a:xfrm>
            <a:off x="984575" y="116450"/>
            <a:ext cx="7337400" cy="1179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zh-CN" sz="2400">
                <a:solidFill>
                  <a:schemeClr val="dk1"/>
                </a:solidFill>
              </a:rPr>
              <a:t>Distorsion Resistance</a:t>
            </a:r>
            <a:endParaRPr sz="2400">
              <a:solidFill>
                <a:schemeClr val="dk1"/>
              </a:solidFill>
            </a:endParaRPr>
          </a:p>
          <a:p>
            <a:pPr indent="0" lvl="0" marL="0" rtl="0" algn="ctr">
              <a:lnSpc>
                <a:spcPct val="115000"/>
              </a:lnSpc>
              <a:spcBef>
                <a:spcPts val="0"/>
              </a:spcBef>
              <a:spcAft>
                <a:spcPts val="0"/>
              </a:spcAft>
              <a:buNone/>
            </a:pPr>
            <a:r>
              <a:rPr lang="zh-CN" sz="2000">
                <a:solidFill>
                  <a:schemeClr val="dk1"/>
                </a:solidFill>
              </a:rPr>
              <a:t>One Single-Step</a:t>
            </a:r>
            <a:endParaRPr sz="2000">
              <a:solidFill>
                <a:schemeClr val="dk1"/>
              </a:solidFill>
            </a:endParaRPr>
          </a:p>
          <a:p>
            <a:pPr indent="0" lvl="0" marL="0" rtl="0" algn="ctr">
              <a:lnSpc>
                <a:spcPct val="115000"/>
              </a:lnSpc>
              <a:spcBef>
                <a:spcPts val="0"/>
              </a:spcBef>
              <a:spcAft>
                <a:spcPts val="0"/>
              </a:spcAft>
              <a:buNone/>
            </a:pPr>
            <a:r>
              <a:t/>
            </a:r>
            <a:endParaRPr/>
          </a:p>
        </p:txBody>
      </p:sp>
      <p:pic>
        <p:nvPicPr>
          <p:cNvPr id="124" name="Google Shape;124;p20"/>
          <p:cNvPicPr preferRelativeResize="0"/>
          <p:nvPr/>
        </p:nvPicPr>
        <p:blipFill>
          <a:blip r:embed="rId3">
            <a:alphaModFix/>
          </a:blip>
          <a:stretch>
            <a:fillRect/>
          </a:stretch>
        </p:blipFill>
        <p:spPr>
          <a:xfrm>
            <a:off x="573100" y="1461800"/>
            <a:ext cx="4043175" cy="2886500"/>
          </a:xfrm>
          <a:prstGeom prst="rect">
            <a:avLst/>
          </a:prstGeom>
          <a:noFill/>
          <a:ln>
            <a:noFill/>
          </a:ln>
        </p:spPr>
      </p:pic>
      <p:sp>
        <p:nvSpPr>
          <p:cNvPr id="125" name="Google Shape;125;p20"/>
          <p:cNvSpPr txBox="1"/>
          <p:nvPr/>
        </p:nvSpPr>
        <p:spPr>
          <a:xfrm>
            <a:off x="4787225" y="1843800"/>
            <a:ext cx="4233900" cy="2122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zh-CN" sz="2100">
                <a:solidFill>
                  <a:schemeClr val="dk2"/>
                </a:solidFill>
              </a:rPr>
              <a:t>Conclusions : </a:t>
            </a:r>
            <a:endParaRPr sz="1000">
              <a:solidFill>
                <a:schemeClr val="dk2"/>
              </a:solidFill>
            </a:endParaRPr>
          </a:p>
          <a:p>
            <a:pPr indent="-311150" lvl="0" marL="457200" marR="0" rtl="0" algn="l">
              <a:lnSpc>
                <a:spcPct val="115000"/>
              </a:lnSpc>
              <a:spcBef>
                <a:spcPts val="1200"/>
              </a:spcBef>
              <a:spcAft>
                <a:spcPts val="0"/>
              </a:spcAft>
              <a:buClr>
                <a:schemeClr val="dk2"/>
              </a:buClr>
              <a:buSzPts val="1300"/>
              <a:buChar char="●"/>
            </a:pPr>
            <a:r>
              <a:rPr lang="zh-CN" sz="1300">
                <a:solidFill>
                  <a:schemeClr val="dk2"/>
                </a:solidFill>
              </a:rPr>
              <a:t>A maximum of 50% of noise can be remove</a:t>
            </a:r>
            <a:endParaRPr sz="1300">
              <a:solidFill>
                <a:schemeClr val="dk2"/>
              </a:solidFill>
            </a:endParaRPr>
          </a:p>
          <a:p>
            <a:pPr indent="-311150" lvl="0" marL="457200" marR="0" rtl="0" algn="l">
              <a:lnSpc>
                <a:spcPct val="115000"/>
              </a:lnSpc>
              <a:spcBef>
                <a:spcPts val="0"/>
              </a:spcBef>
              <a:spcAft>
                <a:spcPts val="0"/>
              </a:spcAft>
              <a:buClr>
                <a:schemeClr val="dk2"/>
              </a:buClr>
              <a:buSzPts val="1300"/>
              <a:buChar char="●"/>
            </a:pPr>
            <a:r>
              <a:rPr lang="zh-CN" sz="1300">
                <a:solidFill>
                  <a:schemeClr val="dk2"/>
                </a:solidFill>
              </a:rPr>
              <a:t>Noise tolerance varies depending on attractor</a:t>
            </a:r>
            <a:endParaRPr sz="1300">
              <a:solidFill>
                <a:schemeClr val="dk2"/>
              </a:solidFill>
            </a:endParaRPr>
          </a:p>
        </p:txBody>
      </p:sp>
      <p:sp>
        <p:nvSpPr>
          <p:cNvPr id="126" name="Google Shape;126;p20"/>
          <p:cNvSpPr txBox="1"/>
          <p:nvPr/>
        </p:nvSpPr>
        <p:spPr>
          <a:xfrm>
            <a:off x="766838" y="4428025"/>
            <a:ext cx="3937200" cy="300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zh-CN" sz="750">
                <a:solidFill>
                  <a:schemeClr val="dk1"/>
                </a:solidFill>
              </a:rPr>
              <a:t>Figure 8 - Noise removal after a Single step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sp>
        <p:nvSpPr>
          <p:cNvPr id="132" name="Google Shape;132;p21"/>
          <p:cNvSpPr txBox="1"/>
          <p:nvPr/>
        </p:nvSpPr>
        <p:spPr>
          <a:xfrm>
            <a:off x="984575" y="116450"/>
            <a:ext cx="7337400" cy="1179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zh-CN" sz="2400">
                <a:solidFill>
                  <a:schemeClr val="dk1"/>
                </a:solidFill>
              </a:rPr>
              <a:t>Distorsion Resistance</a:t>
            </a:r>
            <a:endParaRPr sz="2400">
              <a:solidFill>
                <a:schemeClr val="dk1"/>
              </a:solidFill>
            </a:endParaRPr>
          </a:p>
          <a:p>
            <a:pPr indent="0" lvl="0" marL="0" rtl="0" algn="ctr">
              <a:lnSpc>
                <a:spcPct val="115000"/>
              </a:lnSpc>
              <a:spcBef>
                <a:spcPts val="0"/>
              </a:spcBef>
              <a:spcAft>
                <a:spcPts val="0"/>
              </a:spcAft>
              <a:buNone/>
            </a:pPr>
            <a:r>
              <a:rPr lang="zh-CN" sz="2000">
                <a:solidFill>
                  <a:schemeClr val="dk1"/>
                </a:solidFill>
              </a:rPr>
              <a:t>One Single-Step</a:t>
            </a:r>
            <a:endParaRPr sz="2000">
              <a:solidFill>
                <a:schemeClr val="dk1"/>
              </a:solidFill>
            </a:endParaRPr>
          </a:p>
          <a:p>
            <a:pPr indent="0" lvl="0" marL="0" rtl="0" algn="ctr">
              <a:lnSpc>
                <a:spcPct val="115000"/>
              </a:lnSpc>
              <a:spcBef>
                <a:spcPts val="0"/>
              </a:spcBef>
              <a:spcAft>
                <a:spcPts val="0"/>
              </a:spcAft>
              <a:buNone/>
            </a:pPr>
            <a:r>
              <a:t/>
            </a:r>
            <a:endParaRPr/>
          </a:p>
        </p:txBody>
      </p:sp>
      <p:pic>
        <p:nvPicPr>
          <p:cNvPr id="133" name="Google Shape;133;p21"/>
          <p:cNvPicPr preferRelativeResize="0"/>
          <p:nvPr/>
        </p:nvPicPr>
        <p:blipFill rotWithShape="1">
          <a:blip r:embed="rId3">
            <a:alphaModFix/>
          </a:blip>
          <a:srcRect b="6103" l="0" r="0" t="0"/>
          <a:stretch/>
        </p:blipFill>
        <p:spPr>
          <a:xfrm>
            <a:off x="280750" y="948950"/>
            <a:ext cx="4043174" cy="2926350"/>
          </a:xfrm>
          <a:prstGeom prst="rect">
            <a:avLst/>
          </a:prstGeom>
          <a:noFill/>
          <a:ln>
            <a:noFill/>
          </a:ln>
        </p:spPr>
      </p:pic>
      <p:sp>
        <p:nvSpPr>
          <p:cNvPr id="134" name="Google Shape;134;p21"/>
          <p:cNvSpPr txBox="1"/>
          <p:nvPr/>
        </p:nvSpPr>
        <p:spPr>
          <a:xfrm>
            <a:off x="612750" y="4097725"/>
            <a:ext cx="7918500" cy="959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zh-CN" sz="2100">
                <a:solidFill>
                  <a:schemeClr val="dk2"/>
                </a:solidFill>
              </a:rPr>
              <a:t>Conclusions : </a:t>
            </a:r>
            <a:endParaRPr sz="1000">
              <a:solidFill>
                <a:schemeClr val="dk2"/>
              </a:solidFill>
            </a:endParaRPr>
          </a:p>
          <a:p>
            <a:pPr indent="-317500" lvl="0" marL="457200" marR="0" rtl="0" algn="l">
              <a:lnSpc>
                <a:spcPct val="115000"/>
              </a:lnSpc>
              <a:spcBef>
                <a:spcPts val="1200"/>
              </a:spcBef>
              <a:spcAft>
                <a:spcPts val="0"/>
              </a:spcAft>
              <a:buClr>
                <a:schemeClr val="dk2"/>
              </a:buClr>
              <a:buSzPts val="1400"/>
              <a:buChar char="●"/>
            </a:pPr>
            <a:r>
              <a:rPr lang="zh-CN">
                <a:solidFill>
                  <a:schemeClr val="dk2"/>
                </a:solidFill>
              </a:rPr>
              <a:t>Extra iterations help to improve convergence</a:t>
            </a:r>
            <a:endParaRPr>
              <a:solidFill>
                <a:schemeClr val="dk2"/>
              </a:solidFill>
            </a:endParaRPr>
          </a:p>
          <a:p>
            <a:pPr indent="-317500" lvl="0" marL="457200" marR="0" rtl="0" algn="l">
              <a:lnSpc>
                <a:spcPct val="115000"/>
              </a:lnSpc>
              <a:spcBef>
                <a:spcPts val="0"/>
              </a:spcBef>
              <a:spcAft>
                <a:spcPts val="0"/>
              </a:spcAft>
              <a:buClr>
                <a:schemeClr val="dk2"/>
              </a:buClr>
              <a:buSzPts val="1400"/>
              <a:buChar char="●"/>
            </a:pPr>
            <a:r>
              <a:rPr lang="zh-CN">
                <a:solidFill>
                  <a:schemeClr val="dk2"/>
                </a:solidFill>
              </a:rPr>
              <a:t>The opposite of attactors are also attractors in the Little Model</a:t>
            </a:r>
            <a:endParaRPr>
              <a:solidFill>
                <a:schemeClr val="dk2"/>
              </a:solidFill>
            </a:endParaRPr>
          </a:p>
        </p:txBody>
      </p:sp>
      <p:pic>
        <p:nvPicPr>
          <p:cNvPr id="135" name="Google Shape;135;p21"/>
          <p:cNvPicPr preferRelativeResize="0"/>
          <p:nvPr/>
        </p:nvPicPr>
        <p:blipFill rotWithShape="1">
          <a:blip r:embed="rId4">
            <a:alphaModFix/>
          </a:blip>
          <a:srcRect b="5186" l="0" r="0" t="0"/>
          <a:stretch/>
        </p:blipFill>
        <p:spPr>
          <a:xfrm>
            <a:off x="4671250" y="1040050"/>
            <a:ext cx="4100976" cy="2774549"/>
          </a:xfrm>
          <a:prstGeom prst="rect">
            <a:avLst/>
          </a:prstGeom>
          <a:noFill/>
          <a:ln>
            <a:noFill/>
          </a:ln>
        </p:spPr>
      </p:pic>
      <p:sp>
        <p:nvSpPr>
          <p:cNvPr id="136" name="Google Shape;136;p21"/>
          <p:cNvSpPr txBox="1"/>
          <p:nvPr/>
        </p:nvSpPr>
        <p:spPr>
          <a:xfrm>
            <a:off x="612738" y="3814600"/>
            <a:ext cx="3937200" cy="300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zh-CN" sz="750">
                <a:solidFill>
                  <a:schemeClr val="dk1"/>
                </a:solidFill>
              </a:rPr>
              <a:t>Figure 9 - Noise removal after 100 step</a:t>
            </a:r>
            <a:endParaRPr/>
          </a:p>
        </p:txBody>
      </p:sp>
      <p:sp>
        <p:nvSpPr>
          <p:cNvPr id="137" name="Google Shape;137;p21"/>
          <p:cNvSpPr txBox="1"/>
          <p:nvPr/>
        </p:nvSpPr>
        <p:spPr>
          <a:xfrm>
            <a:off x="4753125" y="3814600"/>
            <a:ext cx="3937200" cy="300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zh-CN" sz="750">
                <a:solidFill>
                  <a:schemeClr val="dk1"/>
                </a:solidFill>
              </a:rPr>
              <a:t>Figure 10 - Attractors and its opposite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894675" y="214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Capacity</a:t>
            </a:r>
            <a:endParaRPr/>
          </a:p>
        </p:txBody>
      </p:sp>
      <p:sp>
        <p:nvSpPr>
          <p:cNvPr id="143" name="Google Shape;14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CN"/>
              <a:t>Continue to add more patterns into weight matrix (</a:t>
            </a:r>
            <a:r>
              <a:rPr lang="zh-CN"/>
              <a:t>p4,p5,p6,p7</a:t>
            </a:r>
            <a:r>
              <a:rPr lang="zh-CN"/>
              <a:t>)</a:t>
            </a:r>
            <a:endParaRPr/>
          </a:p>
        </p:txBody>
      </p:sp>
      <p:sp>
        <p:nvSpPr>
          <p:cNvPr id="144" name="Google Shape;144;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pic>
        <p:nvPicPr>
          <p:cNvPr id="145" name="Google Shape;145;p22"/>
          <p:cNvPicPr preferRelativeResize="0"/>
          <p:nvPr/>
        </p:nvPicPr>
        <p:blipFill>
          <a:blip r:embed="rId3">
            <a:alphaModFix/>
          </a:blip>
          <a:stretch>
            <a:fillRect/>
          </a:stretch>
        </p:blipFill>
        <p:spPr>
          <a:xfrm>
            <a:off x="311700" y="3365244"/>
            <a:ext cx="2651850" cy="1721806"/>
          </a:xfrm>
          <a:prstGeom prst="rect">
            <a:avLst/>
          </a:prstGeom>
          <a:noFill/>
          <a:ln>
            <a:noFill/>
          </a:ln>
        </p:spPr>
      </p:pic>
      <p:pic>
        <p:nvPicPr>
          <p:cNvPr id="146" name="Google Shape;146;p22"/>
          <p:cNvPicPr preferRelativeResize="0"/>
          <p:nvPr/>
        </p:nvPicPr>
        <p:blipFill>
          <a:blip r:embed="rId4">
            <a:alphaModFix/>
          </a:blip>
          <a:stretch>
            <a:fillRect/>
          </a:stretch>
        </p:blipFill>
        <p:spPr>
          <a:xfrm>
            <a:off x="344850" y="1627475"/>
            <a:ext cx="2591973" cy="1721800"/>
          </a:xfrm>
          <a:prstGeom prst="rect">
            <a:avLst/>
          </a:prstGeom>
          <a:noFill/>
          <a:ln>
            <a:noFill/>
          </a:ln>
        </p:spPr>
      </p:pic>
      <p:pic>
        <p:nvPicPr>
          <p:cNvPr id="147" name="Google Shape;147;p22"/>
          <p:cNvPicPr preferRelativeResize="0"/>
          <p:nvPr/>
        </p:nvPicPr>
        <p:blipFill>
          <a:blip r:embed="rId5">
            <a:alphaModFix/>
          </a:blip>
          <a:stretch>
            <a:fillRect/>
          </a:stretch>
        </p:blipFill>
        <p:spPr>
          <a:xfrm>
            <a:off x="3059725" y="3328338"/>
            <a:ext cx="2846224" cy="1795600"/>
          </a:xfrm>
          <a:prstGeom prst="rect">
            <a:avLst/>
          </a:prstGeom>
          <a:noFill/>
          <a:ln>
            <a:noFill/>
          </a:ln>
        </p:spPr>
      </p:pic>
      <p:pic>
        <p:nvPicPr>
          <p:cNvPr id="148" name="Google Shape;148;p22"/>
          <p:cNvPicPr preferRelativeResize="0"/>
          <p:nvPr/>
        </p:nvPicPr>
        <p:blipFill>
          <a:blip r:embed="rId6">
            <a:alphaModFix/>
          </a:blip>
          <a:stretch>
            <a:fillRect/>
          </a:stretch>
        </p:blipFill>
        <p:spPr>
          <a:xfrm>
            <a:off x="3157900" y="1694275"/>
            <a:ext cx="2713100" cy="1670969"/>
          </a:xfrm>
          <a:prstGeom prst="rect">
            <a:avLst/>
          </a:prstGeom>
          <a:noFill/>
          <a:ln>
            <a:noFill/>
          </a:ln>
        </p:spPr>
      </p:pic>
      <p:sp>
        <p:nvSpPr>
          <p:cNvPr id="149" name="Google Shape;149;p22"/>
          <p:cNvSpPr txBox="1"/>
          <p:nvPr/>
        </p:nvSpPr>
        <p:spPr>
          <a:xfrm>
            <a:off x="5871000" y="2186150"/>
            <a:ext cx="2961300" cy="15891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zh-CN" sz="1700">
                <a:solidFill>
                  <a:schemeClr val="dk2"/>
                </a:solidFill>
              </a:rPr>
              <a:t>Conclusion:</a:t>
            </a:r>
            <a:endParaRPr sz="1700">
              <a:solidFill>
                <a:schemeClr val="dk2"/>
              </a:solidFill>
            </a:endParaRPr>
          </a:p>
          <a:p>
            <a:pPr indent="0" lvl="0" marL="0" rtl="0" algn="just">
              <a:lnSpc>
                <a:spcPct val="115000"/>
              </a:lnSpc>
              <a:spcBef>
                <a:spcPts val="0"/>
              </a:spcBef>
              <a:spcAft>
                <a:spcPts val="0"/>
              </a:spcAft>
              <a:buNone/>
            </a:pPr>
            <a:r>
              <a:rPr lang="zh-CN" sz="1500">
                <a:solidFill>
                  <a:schemeClr val="dk2"/>
                </a:solidFill>
              </a:rPr>
              <a:t>The performance drops abruptly when the number of patterns goes from 3 to 4 and more.</a:t>
            </a:r>
            <a:endParaRPr sz="1500">
              <a:solidFill>
                <a:schemeClr val="dk2"/>
              </a:solidFill>
            </a:endParaRPr>
          </a:p>
          <a:p>
            <a:pPr indent="0" lvl="0" marL="0" rtl="0" algn="l">
              <a:spcBef>
                <a:spcPts val="0"/>
              </a:spcBef>
              <a:spcAft>
                <a:spcPts val="0"/>
              </a:spcAft>
              <a:buNone/>
            </a:pPr>
            <a:r>
              <a:rPr lang="zh-C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894675" y="214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Capacity</a:t>
            </a:r>
            <a:endParaRPr/>
          </a:p>
        </p:txBody>
      </p:sp>
      <p:sp>
        <p:nvSpPr>
          <p:cNvPr id="155" name="Google Shape;15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CN"/>
              <a:t>Replace </a:t>
            </a:r>
            <a:r>
              <a:rPr lang="zh-CN"/>
              <a:t>pictures</a:t>
            </a:r>
            <a:r>
              <a:rPr lang="zh-CN"/>
              <a:t> with random patterns</a:t>
            </a:r>
            <a:endParaRPr/>
          </a:p>
        </p:txBody>
      </p:sp>
      <p:sp>
        <p:nvSpPr>
          <p:cNvPr id="156" name="Google Shape;156;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CN"/>
              <a:t>‹#›</a:t>
            </a:fld>
            <a:endParaRPr/>
          </a:p>
        </p:txBody>
      </p:sp>
      <p:pic>
        <p:nvPicPr>
          <p:cNvPr id="157" name="Google Shape;157;p23"/>
          <p:cNvPicPr preferRelativeResize="0"/>
          <p:nvPr/>
        </p:nvPicPr>
        <p:blipFill>
          <a:blip r:embed="rId3">
            <a:alphaModFix/>
          </a:blip>
          <a:stretch>
            <a:fillRect/>
          </a:stretch>
        </p:blipFill>
        <p:spPr>
          <a:xfrm>
            <a:off x="868313" y="1607363"/>
            <a:ext cx="3933825" cy="2657475"/>
          </a:xfrm>
          <a:prstGeom prst="rect">
            <a:avLst/>
          </a:prstGeom>
          <a:noFill/>
          <a:ln>
            <a:noFill/>
          </a:ln>
        </p:spPr>
      </p:pic>
      <p:sp>
        <p:nvSpPr>
          <p:cNvPr id="158" name="Google Shape;158;p23"/>
          <p:cNvSpPr txBox="1"/>
          <p:nvPr/>
        </p:nvSpPr>
        <p:spPr>
          <a:xfrm>
            <a:off x="4961325" y="1821775"/>
            <a:ext cx="3511200" cy="264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Settings:</a:t>
            </a:r>
            <a:endParaRPr/>
          </a:p>
          <a:p>
            <a:pPr indent="-298450" lvl="0" marL="457200" rtl="0" algn="just">
              <a:lnSpc>
                <a:spcPct val="115000"/>
              </a:lnSpc>
              <a:spcBef>
                <a:spcPts val="0"/>
              </a:spcBef>
              <a:spcAft>
                <a:spcPts val="0"/>
              </a:spcAft>
              <a:buClr>
                <a:schemeClr val="dk1"/>
              </a:buClr>
              <a:buSzPts val="1100"/>
              <a:buChar char="●"/>
            </a:pPr>
            <a:r>
              <a:rPr lang="zh-CN" sz="1100">
                <a:solidFill>
                  <a:schemeClr val="dk1"/>
                </a:solidFill>
              </a:rPr>
              <a:t>Number of patterns : from 0 to 0.138*1024 with an interval of 5</a:t>
            </a:r>
            <a:endParaRPr sz="1100">
              <a:solidFill>
                <a:schemeClr val="dk1"/>
              </a:solidFill>
            </a:endParaRPr>
          </a:p>
          <a:p>
            <a:pPr indent="-298450" lvl="0" marL="457200" rtl="0" algn="just">
              <a:lnSpc>
                <a:spcPct val="115000"/>
              </a:lnSpc>
              <a:spcBef>
                <a:spcPts val="0"/>
              </a:spcBef>
              <a:spcAft>
                <a:spcPts val="0"/>
              </a:spcAft>
              <a:buClr>
                <a:schemeClr val="dk1"/>
              </a:buClr>
              <a:buSzPts val="1100"/>
              <a:buChar char="●"/>
            </a:pPr>
            <a:r>
              <a:rPr lang="zh-CN" sz="1100">
                <a:solidFill>
                  <a:schemeClr val="dk1"/>
                </a:solidFill>
              </a:rPr>
              <a:t>Repeat : 10</a:t>
            </a:r>
            <a:endParaRPr sz="11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50000"/>
              </a:lnSpc>
              <a:spcBef>
                <a:spcPts val="0"/>
              </a:spcBef>
              <a:spcAft>
                <a:spcPts val="0"/>
              </a:spcAft>
              <a:buNone/>
            </a:pPr>
            <a:r>
              <a:rPr lang="zh-CN" sz="1600">
                <a:solidFill>
                  <a:schemeClr val="dk2"/>
                </a:solidFill>
              </a:rPr>
              <a:t>Conclusion:</a:t>
            </a:r>
            <a:endParaRPr sz="1600">
              <a:solidFill>
                <a:schemeClr val="dk2"/>
              </a:solidFill>
            </a:endParaRPr>
          </a:p>
          <a:p>
            <a:pPr indent="0" lvl="0" marL="0" rtl="0" algn="just">
              <a:lnSpc>
                <a:spcPct val="115000"/>
              </a:lnSpc>
              <a:spcBef>
                <a:spcPts val="0"/>
              </a:spcBef>
              <a:spcAft>
                <a:spcPts val="0"/>
              </a:spcAft>
              <a:buClr>
                <a:schemeClr val="dk1"/>
              </a:buClr>
              <a:buSzPts val="1100"/>
              <a:buFont typeface="Arial"/>
              <a:buNone/>
            </a:pPr>
            <a:r>
              <a:rPr lang="zh-CN" sz="1300">
                <a:solidFill>
                  <a:schemeClr val="dk2"/>
                </a:solidFill>
              </a:rPr>
              <a:t>N</a:t>
            </a:r>
            <a:r>
              <a:rPr lang="zh-CN" sz="1300">
                <a:solidFill>
                  <a:schemeClr val="dk2"/>
                </a:solidFill>
              </a:rPr>
              <a:t>etwork performs better on random patterns than on pictures.</a:t>
            </a:r>
            <a:endParaRPr sz="16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