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Garamond"/>
      <p:regular r:id="rId14"/>
      <p:bold r:id="rId15"/>
      <p:italic r:id="rId16"/>
      <p:boldItalic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E51998-BE78-4C1B-B2F5-F61FCFB4F520}">
  <a:tblStyle styleId="{66E51998-BE78-4C1B-B2F5-F61FCFB4F52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2C63D1-1361-4230-9F6E-47156636F54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CenturyGothic-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Garamond-bold.fntdata"/><Relationship Id="rId14" Type="http://schemas.openxmlformats.org/officeDocument/2006/relationships/font" Target="fonts/Garamond-regular.fntdata"/><Relationship Id="rId17" Type="http://schemas.openxmlformats.org/officeDocument/2006/relationships/font" Target="fonts/Garamond-boldItalic.fntdata"/><Relationship Id="rId16" Type="http://schemas.openxmlformats.org/officeDocument/2006/relationships/font" Target="fonts/Garamond-italic.fntdata"/><Relationship Id="rId5" Type="http://schemas.openxmlformats.org/officeDocument/2006/relationships/slideMaster" Target="slideMasters/slideMaster1.xml"/><Relationship Id="rId19" Type="http://schemas.openxmlformats.org/officeDocument/2006/relationships/font" Target="fonts/CenturyGothic-bold.fntdata"/><Relationship Id="rId6" Type="http://schemas.openxmlformats.org/officeDocument/2006/relationships/notesMaster" Target="notesMasters/notesMaster1.xml"/><Relationship Id="rId18" Type="http://schemas.openxmlformats.org/officeDocument/2006/relationships/font" Target="fonts/CenturyGothic-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7ee41fe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7ee41fe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0000" marR="570449" rtl="0" algn="just">
              <a:spcBef>
                <a:spcPts val="35"/>
              </a:spcBef>
              <a:spcAft>
                <a:spcPts val="0"/>
              </a:spcAft>
              <a:buNone/>
            </a:pPr>
            <a:r>
              <a:rPr lang="zh-CN">
                <a:solidFill>
                  <a:schemeClr val="dk1"/>
                </a:solidFill>
                <a:latin typeface="Times New Roman"/>
                <a:ea typeface="Times New Roman"/>
                <a:cs typeface="Times New Roman"/>
                <a:sym typeface="Times New Roman"/>
              </a:rPr>
              <a:t>Our first task is to develop an RBM with binary stochastique units and train it with a contrastive divergence algorithme CD1 to learn data representations in an unsupervised manner. In this case, to recognise MNIST images, a stantard machine learning benchmark dataset. </a:t>
            </a:r>
            <a:endParaRPr>
              <a:solidFill>
                <a:schemeClr val="dk1"/>
              </a:solidFill>
              <a:latin typeface="Times New Roman"/>
              <a:ea typeface="Times New Roman"/>
              <a:cs typeface="Times New Roman"/>
              <a:sym typeface="Times New Roman"/>
            </a:endParaRPr>
          </a:p>
          <a:p>
            <a:pPr indent="0" lvl="0" marL="360000" marR="570449" rtl="0" algn="just">
              <a:spcBef>
                <a:spcPts val="35"/>
              </a:spcBef>
              <a:spcAft>
                <a:spcPts val="0"/>
              </a:spcAft>
              <a:buNone/>
            </a:pPr>
            <a:r>
              <a:t/>
            </a:r>
            <a:endParaRPr>
              <a:solidFill>
                <a:schemeClr val="dk1"/>
              </a:solidFill>
              <a:latin typeface="Times New Roman"/>
              <a:ea typeface="Times New Roman"/>
              <a:cs typeface="Times New Roman"/>
              <a:sym typeface="Times New Roman"/>
            </a:endParaRPr>
          </a:p>
          <a:p>
            <a:pPr indent="0" lvl="0" marL="360000" marR="570449" rtl="0" algn="just">
              <a:spcBef>
                <a:spcPts val="35"/>
              </a:spcBef>
              <a:spcAft>
                <a:spcPts val="0"/>
              </a:spcAft>
              <a:buNone/>
            </a:pPr>
            <a:r>
              <a:rPr lang="zh-CN">
                <a:solidFill>
                  <a:schemeClr val="dk1"/>
                </a:solidFill>
                <a:latin typeface="Times New Roman"/>
                <a:ea typeface="Times New Roman"/>
                <a:cs typeface="Times New Roman"/>
                <a:sym typeface="Times New Roman"/>
              </a:rPr>
              <a:t>As recommended, firstly, we have used 500 hidden nodes, initialized the weight matrix with small random values (normally distributed: N(0,0.01)) and iterated the training process (CD) for 30-50 epochs. (The size of mini-batches is 20). To monitor convergence or stability, we stopped training when MSE between the original and reconstructed images was not larger than a threshold.  </a:t>
            </a:r>
            <a:endParaRPr>
              <a:solidFill>
                <a:schemeClr val="dk1"/>
              </a:solidFill>
              <a:latin typeface="Times New Roman"/>
              <a:ea typeface="Times New Roman"/>
              <a:cs typeface="Times New Roman"/>
              <a:sym typeface="Times New Roman"/>
            </a:endParaRPr>
          </a:p>
          <a:p>
            <a:pPr indent="0" lvl="0" marL="360000" marR="570449" rtl="0" algn="just">
              <a:spcBef>
                <a:spcPts val="35"/>
              </a:spcBef>
              <a:spcAft>
                <a:spcPts val="0"/>
              </a:spcAft>
              <a:buNone/>
            </a:pPr>
            <a:r>
              <a:rPr lang="zh-CN">
                <a:solidFill>
                  <a:schemeClr val="dk1"/>
                </a:solidFill>
                <a:latin typeface="Times New Roman"/>
                <a:ea typeface="Times New Roman"/>
                <a:cs typeface="Times New Roman"/>
                <a:sym typeface="Times New Roman"/>
              </a:rPr>
              <a:t>So our first conclusion is that every model converges around 20-30 epochs and we can also see from figure 1 that it doesn’t depend on the number of hidden units.</a:t>
            </a:r>
            <a:endParaRPr>
              <a:solidFill>
                <a:schemeClr val="dk1"/>
              </a:solidFill>
              <a:latin typeface="Times New Roman"/>
              <a:ea typeface="Times New Roman"/>
              <a:cs typeface="Times New Roman"/>
              <a:sym typeface="Times New Roman"/>
            </a:endParaRPr>
          </a:p>
          <a:p>
            <a:pPr indent="0" lvl="0" marL="360000" marR="570449" rtl="0" algn="just">
              <a:spcBef>
                <a:spcPts val="35"/>
              </a:spcBef>
              <a:spcAft>
                <a:spcPts val="0"/>
              </a:spcAft>
              <a:buNone/>
            </a:pPr>
            <a:r>
              <a:t/>
            </a:r>
            <a:endParaRPr>
              <a:solidFill>
                <a:schemeClr val="dk1"/>
              </a:solidFill>
              <a:latin typeface="Times New Roman"/>
              <a:ea typeface="Times New Roman"/>
              <a:cs typeface="Times New Roman"/>
              <a:sym typeface="Times New Roman"/>
            </a:endParaRPr>
          </a:p>
          <a:p>
            <a:pPr indent="0" lvl="0" marL="360000" marR="570449" rtl="0" algn="just">
              <a:spcBef>
                <a:spcPts val="35"/>
              </a:spcBef>
              <a:spcAft>
                <a:spcPts val="0"/>
              </a:spcAft>
              <a:buNone/>
            </a:pPr>
            <a:r>
              <a:rPr lang="zh-CN">
                <a:solidFill>
                  <a:schemeClr val="dk1"/>
                </a:solidFill>
                <a:latin typeface="Times New Roman"/>
                <a:ea typeface="Times New Roman"/>
                <a:cs typeface="Times New Roman"/>
                <a:sym typeface="Times New Roman"/>
              </a:rPr>
              <a:t>Then, we want to study how the average of thie reconstruction loss is affected by the number of hidden nodes, so we have run the model with different number of hidden nodes (200,300,400,500). From figure 1, we observe that decreasing the number of hidden units increases the average reconstruction loss. For 500 hidden units we concluded that average reconstruction loss stabilizes at around 0.038 and for 200 hidden nodes it stabilizes at around 0.041.</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1bdfeca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1bdfeca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1950" marR="570449" rtl="0" algn="just">
              <a:spcBef>
                <a:spcPts val="655"/>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After learning, we want to examine the outcomes. </a:t>
            </a:r>
            <a:r>
              <a:rPr lang="zh-CN">
                <a:solidFill>
                  <a:schemeClr val="dk1"/>
                </a:solidFill>
                <a:latin typeface="Times New Roman"/>
                <a:ea typeface="Times New Roman"/>
                <a:cs typeface="Times New Roman"/>
                <a:sym typeface="Times New Roman"/>
              </a:rPr>
              <a:t>We have chosen number of hidden nodes equals to 500, and number of epochs equals to 30. </a:t>
            </a:r>
            <a:r>
              <a:rPr lang="zh-CN">
                <a:solidFill>
                  <a:schemeClr val="dk1"/>
                </a:solidFill>
                <a:latin typeface="Times New Roman"/>
                <a:ea typeface="Times New Roman"/>
                <a:cs typeface="Times New Roman"/>
                <a:sym typeface="Times New Roman"/>
              </a:rPr>
              <a:t>Since the training has been conducting without labels, the evaluation boils down to examining the fidelity of the reconstructed images as well as the nature of the receptive fields that each unit develops throughout the learning process. So we decide to plot the weights to the visible layer to be visualized for the hidden units of interest. Each square corresponds to the 784 weights of one hidden neuron to the 28 x 28 = 784 visible neurons. The squares are ordered according to the probabilities of the corresponding hidden units to be 1 given the training set in decreasing order.</a:t>
            </a:r>
            <a:endParaRPr>
              <a:solidFill>
                <a:schemeClr val="dk1"/>
              </a:solidFill>
              <a:latin typeface="Times New Roman"/>
              <a:ea typeface="Times New Roman"/>
              <a:cs typeface="Times New Roman"/>
              <a:sym typeface="Times New Roman"/>
            </a:endParaRPr>
          </a:p>
          <a:p>
            <a:pPr indent="0" lvl="0" marL="360000" marR="570449" rtl="0" algn="just">
              <a:spcBef>
                <a:spcPts val="655"/>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When we are on the first iteration, we can even recognize digits in them, the learned filters are rather complex. When we are on the 30th iteration, the receptive fields get more localized and show stroke-like features. For example in the first square, the weight is visualized at the position of the blue and red area, where blue represents negative weight, and red represents positive weight.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2fc89c4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2fc89c4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0000" marR="570449" rtl="0" algn="just">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Now, we want to use the RBM machinery in the previous task to build a network with two RBMs with 500 hidden nodes in the stack, trained greedily one layer after another, with contrastive divergence learning, which means with the architecture 784-500-500. We obtain the reconstruction losses in the table: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360000" marR="570449" rtl="0" algn="just">
              <a:spcBef>
                <a:spcPts val="35"/>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We observe that the second RBM generates a very small reconstruction loss, approximately 0. That’s why we can stack more and more RBMs on top. We assume this separate learning of each RBM contributes to a  globally useful representation of the true data.</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7fa0c81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7fa0c81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0000" marR="570449" rtl="0" algn="just">
              <a:lnSpc>
                <a:spcPct val="115000"/>
              </a:lnSpc>
              <a:spcBef>
                <a:spcPts val="0"/>
              </a:spcBef>
              <a:spcAft>
                <a:spcPts val="0"/>
              </a:spcAft>
              <a:buClr>
                <a:schemeClr val="dk1"/>
              </a:buClr>
              <a:buSzPts val="1100"/>
              <a:buFont typeface="Arial"/>
              <a:buNone/>
            </a:pPr>
            <a:r>
              <a:rPr lang="zh-CN">
                <a:solidFill>
                  <a:schemeClr val="dk1"/>
                </a:solidFill>
              </a:rPr>
              <a:t>For the next part, we constructed a three-layer DBN to perform image recognition task. The architecture now becomes 784-500-500-2000 and the top stack can receive labels. So the number of units in the second last layer is actually 500 plus 10 which are the number of hidden units and the number of categories </a:t>
            </a:r>
            <a:r>
              <a:rPr lang="zh-CN">
                <a:solidFill>
                  <a:schemeClr val="dk1"/>
                </a:solidFill>
              </a:rPr>
              <a:t>respectively</a:t>
            </a:r>
            <a:r>
              <a:rPr lang="zh-CN">
                <a:solidFill>
                  <a:schemeClr val="dk1"/>
                </a:solidFill>
              </a:rPr>
              <a:t>. We train the network with different batch sizes. One with 20 another one with 100. Both were trained for 20 epochs. As shown in the table, the </a:t>
            </a:r>
            <a:r>
              <a:rPr lang="zh-CN">
                <a:solidFill>
                  <a:schemeClr val="dk1"/>
                </a:solidFill>
              </a:rPr>
              <a:t>conclusion</a:t>
            </a:r>
            <a:r>
              <a:rPr lang="zh-CN">
                <a:solidFill>
                  <a:schemeClr val="dk1"/>
                </a:solidFill>
              </a:rPr>
              <a:t> is that larger batch size gives better accuracy. Another thing to be noted is that a </a:t>
            </a:r>
            <a:r>
              <a:rPr lang="zh-CN">
                <a:solidFill>
                  <a:schemeClr val="dk1"/>
                </a:solidFill>
              </a:rPr>
              <a:t>simple</a:t>
            </a:r>
            <a:r>
              <a:rPr lang="zh-CN">
                <a:solidFill>
                  <a:schemeClr val="dk1"/>
                </a:solidFill>
              </a:rPr>
              <a:t> 3 layer neural network with </a:t>
            </a:r>
            <a:r>
              <a:rPr lang="zh-CN">
                <a:solidFill>
                  <a:schemeClr val="dk1"/>
                </a:solidFill>
                <a:highlight>
                  <a:srgbClr val="FFFFFF"/>
                </a:highlight>
              </a:rPr>
              <a:t>back propagation can achieve an accuracy better than 90%. Here we can see the limitation of using generative models to perform classification task.</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7fa0c81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7fa0c81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Here we show some visualizations. </a:t>
            </a:r>
            <a:r>
              <a:rPr lang="zh-CN">
                <a:solidFill>
                  <a:schemeClr val="dk1"/>
                </a:solidFill>
                <a:latin typeface="Times New Roman"/>
                <a:ea typeface="Times New Roman"/>
                <a:cs typeface="Times New Roman"/>
                <a:sym typeface="Times New Roman"/>
              </a:rPr>
              <a:t>The numbers placed below the images are the predictions made by DBN network corresponding to each image. We can see that some misclassifications are due to the </a:t>
            </a:r>
            <a:r>
              <a:rPr lang="zh-CN">
                <a:solidFill>
                  <a:schemeClr val="dk1"/>
                </a:solidFill>
              </a:rPr>
              <a:t>similarity in some strokes shared between different numbers. For example, in the first image, 2’s curve looks like 7 without the bottom horizontal stroke.  In the forth picture, 4 and 7 both have this feature where the left part is a long stroke. However, these are not so difficult cases. Other simple neural networks might be able to classify them correctly. And we also display some hard cases below. Those pictures are not so recognizable even for humans.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7fa0c81c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7fa0c81c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0000" marR="570449" rtl="0" algn="just">
              <a:lnSpc>
                <a:spcPct val="115000"/>
              </a:lnSpc>
              <a:spcBef>
                <a:spcPts val="0"/>
              </a:spcBef>
              <a:spcAft>
                <a:spcPts val="0"/>
              </a:spcAft>
              <a:buNone/>
            </a:pPr>
            <a:r>
              <a:rPr lang="zh-CN">
                <a:solidFill>
                  <a:schemeClr val="dk1"/>
                </a:solidFill>
                <a:latin typeface="Times New Roman"/>
                <a:ea typeface="Times New Roman"/>
                <a:cs typeface="Times New Roman"/>
                <a:sym typeface="Times New Roman"/>
              </a:rPr>
              <a:t>For the next task, we use dbn for image generation. The results shown here is generated by the dbn trained with 20 epochs and a batch size of 100</a:t>
            </a:r>
            <a:endParaRPr>
              <a:solidFill>
                <a:schemeClr val="dk1"/>
              </a:solidFill>
              <a:latin typeface="Times New Roman"/>
              <a:ea typeface="Times New Roman"/>
              <a:cs typeface="Times New Roman"/>
              <a:sym typeface="Times New Roman"/>
            </a:endParaRPr>
          </a:p>
          <a:p>
            <a:pPr indent="0" lvl="0" marL="360000" marR="570449" rtl="0" algn="just">
              <a:lnSpc>
                <a:spcPct val="115000"/>
              </a:lnSpc>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The conclusion is that the quality of generated images depends on the training of RBM (such as batch size and epochs). Another factor is the number of iteration for Gibbs-sampling between the top and second last layer. Less interaction would yield images with more noise. As shown above, some generated images do look like their corresponding numbers such as 0,5, and 8.</a:t>
            </a:r>
            <a:endParaRPr>
              <a:solidFill>
                <a:schemeClr val="dk1"/>
              </a:solidFill>
              <a:latin typeface="Times New Roman"/>
              <a:ea typeface="Times New Roman"/>
              <a:cs typeface="Times New Roman"/>
              <a:sym typeface="Times New Roman"/>
            </a:endParaRPr>
          </a:p>
          <a:p>
            <a:pPr indent="0" lvl="0" marL="360000" marR="570449" rtl="0" algn="just">
              <a:lnSpc>
                <a:spcPct val="115000"/>
              </a:lnSpc>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As for numbers 4 and 6, the corresponding image looks completely like other numbers. This suggests that DBN does not take labels into consideration well. The reason behind this might be that the update rule for weights is designed to maximize log likelihood and it does not take classification into account when 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1" name="Shape 51"/>
        <p:cNvGrpSpPr/>
        <p:nvPr/>
      </p:nvGrpSpPr>
      <p:grpSpPr>
        <a:xfrm>
          <a:off x="0" y="0"/>
          <a:ext cx="0" cy="0"/>
          <a:chOff x="0" y="0"/>
          <a:chExt cx="0" cy="0"/>
        </a:xfrm>
      </p:grpSpPr>
      <p:sp>
        <p:nvSpPr>
          <p:cNvPr id="52" name="Google Shape;52;p13"/>
          <p:cNvSpPr txBox="1"/>
          <p:nvPr>
            <p:ph type="ctrTitle"/>
          </p:nvPr>
        </p:nvSpPr>
        <p:spPr>
          <a:xfrm>
            <a:off x="1370525" y="454583"/>
            <a:ext cx="6402900" cy="391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4" name="Google Shape;54;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C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860224" y="1634153"/>
            <a:ext cx="7423500" cy="1057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400">
                <a:solidFill>
                  <a:schemeClr val="lt1"/>
                </a:solidFill>
                <a:latin typeface="Century Gothic"/>
                <a:ea typeface="Century Gothic"/>
                <a:cs typeface="Century Gothic"/>
                <a:sym typeface="Century Gothi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860224" y="1634153"/>
            <a:ext cx="7423500" cy="1057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3400">
                <a:solidFill>
                  <a:schemeClr val="lt1"/>
                </a:solidFill>
                <a:latin typeface="Century Gothic"/>
                <a:ea typeface="Century Gothic"/>
                <a:cs typeface="Century Gothic"/>
                <a:sym typeface="Century Gothic"/>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0" name="Google Shape;60;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C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pic>
        <p:nvPicPr>
          <p:cNvPr id="9" name="Google Shape;9;p1"/>
          <p:cNvPicPr preferRelativeResize="0"/>
          <p:nvPr/>
        </p:nvPicPr>
        <p:blipFill>
          <a:blip r:embed="rId1">
            <a:alphaModFix/>
          </a:blip>
          <a:stretch>
            <a:fillRect/>
          </a:stretch>
        </p:blipFill>
        <p:spPr>
          <a:xfrm>
            <a:off x="187000" y="112725"/>
            <a:ext cx="594900" cy="594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897850"/>
            <a:ext cx="8520600" cy="2905800"/>
          </a:xfrm>
          <a:prstGeom prst="rect">
            <a:avLst/>
          </a:prstGeom>
        </p:spPr>
        <p:txBody>
          <a:bodyPr anchorCtr="0" anchor="b" bIns="91425" lIns="91425" spcFirstLastPara="1" rIns="91425" wrap="square" tIns="91425">
            <a:normAutofit/>
          </a:bodyPr>
          <a:lstStyle/>
          <a:p>
            <a:pPr indent="0" lvl="0" marL="0" marR="0" rtl="0" algn="ctr">
              <a:lnSpc>
                <a:spcPct val="117916"/>
              </a:lnSpc>
              <a:spcBef>
                <a:spcPts val="760"/>
              </a:spcBef>
              <a:spcAft>
                <a:spcPts val="0"/>
              </a:spcAft>
              <a:buNone/>
            </a:pPr>
            <a:r>
              <a:rPr lang="zh-CN" sz="2377">
                <a:latin typeface="Garamond"/>
                <a:ea typeface="Garamond"/>
                <a:cs typeface="Garamond"/>
                <a:sym typeface="Garamond"/>
              </a:rPr>
              <a:t>Lab Assignment 4</a:t>
            </a:r>
            <a:endParaRPr sz="2377">
              <a:latin typeface="Garamond"/>
              <a:ea typeface="Garamond"/>
              <a:cs typeface="Garamond"/>
              <a:sym typeface="Garamond"/>
            </a:endParaRPr>
          </a:p>
          <a:p>
            <a:pPr indent="0" lvl="0" marL="0" marR="0" rtl="0" algn="ctr">
              <a:lnSpc>
                <a:spcPct val="117916"/>
              </a:lnSpc>
              <a:spcBef>
                <a:spcPts val="760"/>
              </a:spcBef>
              <a:spcAft>
                <a:spcPts val="0"/>
              </a:spcAft>
              <a:buNone/>
            </a:pPr>
            <a:r>
              <a:t/>
            </a:r>
            <a:endParaRPr sz="600">
              <a:latin typeface="Garamond"/>
              <a:ea typeface="Garamond"/>
              <a:cs typeface="Garamond"/>
              <a:sym typeface="Garamond"/>
            </a:endParaRPr>
          </a:p>
          <a:p>
            <a:pPr indent="0" lvl="0" marL="0" rtl="0" algn="ctr">
              <a:spcBef>
                <a:spcPts val="30"/>
              </a:spcBef>
              <a:spcAft>
                <a:spcPts val="0"/>
              </a:spcAft>
              <a:buClr>
                <a:schemeClr val="dk1"/>
              </a:buClr>
              <a:buSzPts val="1100"/>
              <a:buFont typeface="Arial"/>
              <a:buNone/>
            </a:pPr>
            <a:r>
              <a:rPr lang="zh-CN" sz="1900">
                <a:latin typeface="Garamond"/>
                <a:ea typeface="Garamond"/>
                <a:cs typeface="Garamond"/>
                <a:sym typeface="Garamond"/>
              </a:rPr>
              <a:t>Restricted Boltzmann Machines and</a:t>
            </a:r>
            <a:endParaRPr sz="1900">
              <a:latin typeface="Garamond"/>
              <a:ea typeface="Garamond"/>
              <a:cs typeface="Garamond"/>
              <a:sym typeface="Garamond"/>
            </a:endParaRPr>
          </a:p>
          <a:p>
            <a:pPr indent="0" lvl="0" marL="0" rtl="0" algn="ctr">
              <a:spcBef>
                <a:spcPts val="30"/>
              </a:spcBef>
              <a:spcAft>
                <a:spcPts val="0"/>
              </a:spcAft>
              <a:buClr>
                <a:schemeClr val="dk1"/>
              </a:buClr>
              <a:buSzPts val="1100"/>
              <a:buFont typeface="Arial"/>
              <a:buNone/>
            </a:pPr>
            <a:r>
              <a:rPr lang="zh-CN" sz="1900">
                <a:latin typeface="Garamond"/>
                <a:ea typeface="Garamond"/>
                <a:cs typeface="Garamond"/>
                <a:sym typeface="Garamond"/>
              </a:rPr>
              <a:t>Deep Belief Nets</a:t>
            </a:r>
            <a:endParaRPr sz="2233">
              <a:latin typeface="Garamond"/>
              <a:ea typeface="Garamond"/>
              <a:cs typeface="Garamond"/>
              <a:sym typeface="Garamond"/>
            </a:endParaRPr>
          </a:p>
          <a:p>
            <a:pPr indent="0" lvl="0" marL="0" rtl="0" algn="ctr">
              <a:spcBef>
                <a:spcPts val="30"/>
              </a:spcBef>
              <a:spcAft>
                <a:spcPts val="0"/>
              </a:spcAft>
              <a:buClr>
                <a:schemeClr val="dk1"/>
              </a:buClr>
              <a:buSzPts val="1100"/>
              <a:buFont typeface="Arial"/>
              <a:buNone/>
            </a:pPr>
            <a:r>
              <a:t/>
            </a:r>
            <a:endParaRPr sz="600">
              <a:latin typeface="Garamond"/>
              <a:ea typeface="Garamond"/>
              <a:cs typeface="Garamond"/>
              <a:sym typeface="Garamond"/>
            </a:endParaRPr>
          </a:p>
          <a:p>
            <a:pPr indent="0" lvl="0" marL="0" marR="0" rtl="0" algn="ctr">
              <a:lnSpc>
                <a:spcPct val="117916"/>
              </a:lnSpc>
              <a:spcBef>
                <a:spcPts val="760"/>
              </a:spcBef>
              <a:spcAft>
                <a:spcPts val="0"/>
              </a:spcAft>
              <a:buClr>
                <a:schemeClr val="dk1"/>
              </a:buClr>
              <a:buSzPts val="1100"/>
              <a:buFont typeface="Arial"/>
              <a:buNone/>
            </a:pPr>
            <a:r>
              <a:rPr lang="zh-CN" sz="1933">
                <a:latin typeface="Garamond"/>
                <a:ea typeface="Garamond"/>
                <a:cs typeface="Garamond"/>
                <a:sym typeface="Garamond"/>
              </a:rPr>
              <a:t>Group 4</a:t>
            </a:r>
            <a:endParaRPr sz="1933">
              <a:latin typeface="Garamond"/>
              <a:ea typeface="Garamond"/>
              <a:cs typeface="Garamond"/>
              <a:sym typeface="Garamond"/>
            </a:endParaRPr>
          </a:p>
          <a:p>
            <a:pPr indent="0" lvl="0" marL="0" marR="0" rtl="0" algn="ctr">
              <a:spcBef>
                <a:spcPts val="0"/>
              </a:spcBef>
              <a:spcAft>
                <a:spcPts val="0"/>
              </a:spcAft>
              <a:buClr>
                <a:schemeClr val="dk1"/>
              </a:buClr>
              <a:buSzPts val="1100"/>
              <a:buFont typeface="Arial"/>
              <a:buNone/>
            </a:pPr>
            <a:r>
              <a:rPr lang="zh-CN" sz="1400">
                <a:latin typeface="Calibri"/>
                <a:ea typeface="Calibri"/>
                <a:cs typeface="Calibri"/>
                <a:sym typeface="Calibri"/>
              </a:rPr>
              <a:t>Chiachen Ho, Angelos Stais and Ruxue Zeng</a:t>
            </a:r>
            <a:endParaRPr sz="1400">
              <a:latin typeface="Calibri"/>
              <a:ea typeface="Calibri"/>
              <a:cs typeface="Calibri"/>
              <a:sym typeface="Calibri"/>
            </a:endParaRPr>
          </a:p>
          <a:p>
            <a:pPr indent="0" lvl="0" marL="0" marR="0" rtl="0" algn="ctr">
              <a:spcBef>
                <a:spcPts val="1040"/>
              </a:spcBef>
              <a:spcAft>
                <a:spcPts val="0"/>
              </a:spcAft>
              <a:buClr>
                <a:schemeClr val="dk1"/>
              </a:buClr>
              <a:buSzPts val="1100"/>
              <a:buFont typeface="Arial"/>
              <a:buNone/>
            </a:pPr>
            <a:r>
              <a:rPr lang="zh-CN" sz="1400">
                <a:latin typeface="Calibri"/>
                <a:ea typeface="Calibri"/>
                <a:cs typeface="Calibri"/>
                <a:sym typeface="Calibri"/>
              </a:rPr>
              <a:t>October 13, 2021</a:t>
            </a:r>
            <a:endParaRPr/>
          </a:p>
        </p:txBody>
      </p:sp>
      <p:sp>
        <p:nvSpPr>
          <p:cNvPr id="68" name="Google Shape;68;p15"/>
          <p:cNvSpPr txBox="1"/>
          <p:nvPr/>
        </p:nvSpPr>
        <p:spPr>
          <a:xfrm>
            <a:off x="915000" y="112725"/>
            <a:ext cx="7314000" cy="400200"/>
          </a:xfrm>
          <a:prstGeom prst="rect">
            <a:avLst/>
          </a:prstGeom>
          <a:noFill/>
          <a:ln>
            <a:noFill/>
          </a:ln>
        </p:spPr>
        <p:txBody>
          <a:bodyPr anchorCtr="0" anchor="t" bIns="91425" lIns="91425" spcFirstLastPara="1" rIns="91425" wrap="square" tIns="91425">
            <a:spAutoFit/>
          </a:bodyPr>
          <a:lstStyle/>
          <a:p>
            <a:pPr indent="0" lvl="0" marL="0" marR="0" rtl="0" algn="ctr">
              <a:spcBef>
                <a:spcPts val="950"/>
              </a:spcBef>
              <a:spcAft>
                <a:spcPts val="0"/>
              </a:spcAft>
              <a:buNone/>
            </a:pPr>
            <a:r>
              <a:rPr lang="zh-CN">
                <a:solidFill>
                  <a:schemeClr val="dk1"/>
                </a:solidFill>
                <a:latin typeface="Garamond"/>
                <a:ea typeface="Garamond"/>
                <a:cs typeface="Garamond"/>
                <a:sym typeface="Garamond"/>
              </a:rPr>
              <a:t>Artificial Neural Networks and Deep Architectures, DD2437</a:t>
            </a:r>
            <a:endParaRPr>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28800"/>
            <a:ext cx="8520600" cy="966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zh-CN" sz="2911"/>
              <a:t>RBM for recognising MNIST images</a:t>
            </a:r>
            <a:endParaRPr sz="2911"/>
          </a:p>
          <a:p>
            <a:pPr indent="0" lvl="0" marL="0" rtl="0" algn="ctr">
              <a:lnSpc>
                <a:spcPct val="115000"/>
              </a:lnSpc>
              <a:spcBef>
                <a:spcPts val="0"/>
              </a:spcBef>
              <a:spcAft>
                <a:spcPts val="0"/>
              </a:spcAft>
              <a:buNone/>
            </a:pPr>
            <a:r>
              <a:rPr lang="zh-CN" sz="2244"/>
              <a:t>Convergence, Average Reconstruction Loss</a:t>
            </a:r>
            <a:endParaRPr sz="2244"/>
          </a:p>
        </p:txBody>
      </p:sp>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75" name="Google Shape;75;p16"/>
          <p:cNvPicPr preferRelativeResize="0"/>
          <p:nvPr/>
        </p:nvPicPr>
        <p:blipFill>
          <a:blip r:embed="rId3">
            <a:alphaModFix/>
          </a:blip>
          <a:stretch>
            <a:fillRect/>
          </a:stretch>
        </p:blipFill>
        <p:spPr>
          <a:xfrm>
            <a:off x="4571950" y="1411625"/>
            <a:ext cx="4260350" cy="3176425"/>
          </a:xfrm>
          <a:prstGeom prst="rect">
            <a:avLst/>
          </a:prstGeom>
          <a:noFill/>
          <a:ln>
            <a:noFill/>
          </a:ln>
        </p:spPr>
      </p:pic>
      <p:sp>
        <p:nvSpPr>
          <p:cNvPr id="76" name="Google Shape;76;p16"/>
          <p:cNvSpPr txBox="1"/>
          <p:nvPr/>
        </p:nvSpPr>
        <p:spPr>
          <a:xfrm>
            <a:off x="244675" y="1725150"/>
            <a:ext cx="4150800" cy="2371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2100">
                <a:solidFill>
                  <a:schemeClr val="dk2"/>
                </a:solidFill>
              </a:rPr>
              <a:t>Conclusions </a:t>
            </a:r>
            <a:endParaRPr sz="2100">
              <a:solidFill>
                <a:schemeClr val="dk2"/>
              </a:solidFill>
            </a:endParaRPr>
          </a:p>
          <a:p>
            <a:pPr indent="-317500" lvl="0" marL="457200" rtl="0" algn="just">
              <a:lnSpc>
                <a:spcPct val="115000"/>
              </a:lnSpc>
              <a:spcBef>
                <a:spcPts val="0"/>
              </a:spcBef>
              <a:spcAft>
                <a:spcPts val="0"/>
              </a:spcAft>
              <a:buClr>
                <a:schemeClr val="dk2"/>
              </a:buClr>
              <a:buSzPts val="1400"/>
              <a:buChar char="●"/>
            </a:pPr>
            <a:r>
              <a:rPr lang="zh-CN">
                <a:solidFill>
                  <a:schemeClr val="dk2"/>
                </a:solidFill>
              </a:rPr>
              <a:t>Converegence/Stability: 20-30 Epochs</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zh-CN">
                <a:solidFill>
                  <a:schemeClr val="dk2"/>
                </a:solidFill>
              </a:rPr>
              <a:t>Average Reconstruction Loss regarding Hidden Units: Decreasing the number of hidden units increases the average reconstruction loss.</a:t>
            </a:r>
            <a:endParaRPr>
              <a:solidFill>
                <a:schemeClr val="dk2"/>
              </a:solidFill>
            </a:endParaRPr>
          </a:p>
          <a:p>
            <a:pPr indent="-317500" lvl="1" marL="914400" rtl="0" algn="just">
              <a:lnSpc>
                <a:spcPct val="115000"/>
              </a:lnSpc>
              <a:spcBef>
                <a:spcPts val="0"/>
              </a:spcBef>
              <a:spcAft>
                <a:spcPts val="0"/>
              </a:spcAft>
              <a:buClr>
                <a:schemeClr val="dk2"/>
              </a:buClr>
              <a:buSzPts val="1400"/>
              <a:buChar char="○"/>
            </a:pPr>
            <a:r>
              <a:rPr lang="zh-CN">
                <a:solidFill>
                  <a:schemeClr val="dk2"/>
                </a:solidFill>
              </a:rPr>
              <a:t>500 Hidden Units: 0.038</a:t>
            </a:r>
            <a:endParaRPr>
              <a:solidFill>
                <a:schemeClr val="dk2"/>
              </a:solidFill>
            </a:endParaRPr>
          </a:p>
          <a:p>
            <a:pPr indent="-317500" lvl="1" marL="914400" rtl="0" algn="just">
              <a:lnSpc>
                <a:spcPct val="115000"/>
              </a:lnSpc>
              <a:spcBef>
                <a:spcPts val="0"/>
              </a:spcBef>
              <a:spcAft>
                <a:spcPts val="0"/>
              </a:spcAft>
              <a:buClr>
                <a:schemeClr val="dk2"/>
              </a:buClr>
              <a:buSzPts val="1400"/>
              <a:buChar char="○"/>
            </a:pPr>
            <a:r>
              <a:rPr lang="zh-CN">
                <a:solidFill>
                  <a:schemeClr val="dk2"/>
                </a:solidFill>
              </a:rPr>
              <a:t>200 Hidden Units: 0.041</a:t>
            </a:r>
            <a:endParaRPr>
              <a:solidFill>
                <a:schemeClr val="dk2"/>
              </a:solidFill>
            </a:endParaRPr>
          </a:p>
        </p:txBody>
      </p:sp>
      <p:sp>
        <p:nvSpPr>
          <p:cNvPr id="77" name="Google Shape;77;p16"/>
          <p:cNvSpPr txBox="1"/>
          <p:nvPr/>
        </p:nvSpPr>
        <p:spPr>
          <a:xfrm>
            <a:off x="4663675" y="4588050"/>
            <a:ext cx="4813500" cy="323100"/>
          </a:xfrm>
          <a:prstGeom prst="rect">
            <a:avLst/>
          </a:prstGeom>
          <a:noFill/>
          <a:ln>
            <a:noFill/>
          </a:ln>
        </p:spPr>
        <p:txBody>
          <a:bodyPr anchorCtr="0" anchor="t" bIns="91425" lIns="91425" spcFirstLastPara="1" rIns="91425" wrap="square" tIns="91425">
            <a:spAutoFit/>
          </a:bodyPr>
          <a:lstStyle/>
          <a:p>
            <a:pPr indent="0" lvl="0" marL="360000" marR="930450" rtl="0" algn="ctr">
              <a:spcBef>
                <a:spcPts val="655"/>
              </a:spcBef>
              <a:spcAft>
                <a:spcPts val="0"/>
              </a:spcAft>
              <a:buNone/>
            </a:pPr>
            <a:r>
              <a:rPr i="1" lang="zh-CN" sz="900">
                <a:solidFill>
                  <a:schemeClr val="dk1"/>
                </a:solidFill>
                <a:latin typeface="Times New Roman"/>
                <a:ea typeface="Times New Roman"/>
                <a:cs typeface="Times New Roman"/>
                <a:sym typeface="Times New Roman"/>
              </a:rPr>
              <a:t>Figure 1 - </a:t>
            </a:r>
            <a:r>
              <a:rPr i="1" lang="zh-CN" sz="900">
                <a:solidFill>
                  <a:schemeClr val="dk1"/>
                </a:solidFill>
                <a:latin typeface="Georgia"/>
                <a:ea typeface="Georgia"/>
                <a:cs typeface="Georgia"/>
                <a:sym typeface="Georgia"/>
              </a:rPr>
              <a:t> </a:t>
            </a:r>
            <a:r>
              <a:rPr i="1" lang="zh-CN" sz="900">
                <a:solidFill>
                  <a:schemeClr val="dk1"/>
                </a:solidFill>
                <a:latin typeface="Times New Roman"/>
                <a:ea typeface="Times New Roman"/>
                <a:cs typeface="Times New Roman"/>
                <a:sym typeface="Times New Roman"/>
              </a:rPr>
              <a:t>Average Reconstruction Loss for 200-500 hidden units</a:t>
            </a:r>
            <a:endParaRPr sz="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83" name="Google Shape;83;p17"/>
          <p:cNvSpPr txBox="1"/>
          <p:nvPr/>
        </p:nvSpPr>
        <p:spPr>
          <a:xfrm>
            <a:off x="984575" y="116450"/>
            <a:ext cx="7337400" cy="124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RBM </a:t>
            </a:r>
            <a:r>
              <a:rPr lang="zh-CN" sz="2800">
                <a:solidFill>
                  <a:schemeClr val="dk1"/>
                </a:solidFill>
              </a:rPr>
              <a:t>for recognising MNIST images</a:t>
            </a:r>
            <a:endParaRPr sz="2400">
              <a:solidFill>
                <a:schemeClr val="dk1"/>
              </a:solidFill>
            </a:endParaRPr>
          </a:p>
          <a:p>
            <a:pPr indent="0" lvl="0" marL="0" rtl="0" algn="ctr">
              <a:lnSpc>
                <a:spcPct val="115000"/>
              </a:lnSpc>
              <a:spcBef>
                <a:spcPts val="0"/>
              </a:spcBef>
              <a:spcAft>
                <a:spcPts val="0"/>
              </a:spcAft>
              <a:buNone/>
            </a:pPr>
            <a:r>
              <a:rPr lang="zh-CN" sz="2000">
                <a:solidFill>
                  <a:schemeClr val="dk1"/>
                </a:solidFill>
              </a:rPr>
              <a:t>Receptive field</a:t>
            </a:r>
            <a:endParaRPr sz="2000">
              <a:solidFill>
                <a:schemeClr val="dk1"/>
              </a:solidFill>
            </a:endParaRPr>
          </a:p>
          <a:p>
            <a:pPr indent="0" lvl="0" marL="0" rtl="0" algn="ctr">
              <a:lnSpc>
                <a:spcPct val="115000"/>
              </a:lnSpc>
              <a:spcBef>
                <a:spcPts val="0"/>
              </a:spcBef>
              <a:spcAft>
                <a:spcPts val="0"/>
              </a:spcAft>
              <a:buNone/>
            </a:pPr>
            <a:r>
              <a:t/>
            </a:r>
            <a:endParaRPr/>
          </a:p>
        </p:txBody>
      </p:sp>
      <p:pic>
        <p:nvPicPr>
          <p:cNvPr id="84" name="Google Shape;84;p17"/>
          <p:cNvPicPr preferRelativeResize="0"/>
          <p:nvPr/>
        </p:nvPicPr>
        <p:blipFill rotWithShape="1">
          <a:blip r:embed="rId3">
            <a:alphaModFix/>
          </a:blip>
          <a:srcRect b="-1142" l="0" r="0" t="0"/>
          <a:stretch/>
        </p:blipFill>
        <p:spPr>
          <a:xfrm>
            <a:off x="1420638" y="1179400"/>
            <a:ext cx="2321425" cy="2347775"/>
          </a:xfrm>
          <a:prstGeom prst="rect">
            <a:avLst/>
          </a:prstGeom>
          <a:noFill/>
          <a:ln>
            <a:noFill/>
          </a:ln>
        </p:spPr>
      </p:pic>
      <p:sp>
        <p:nvSpPr>
          <p:cNvPr id="85" name="Google Shape;85;p17"/>
          <p:cNvSpPr txBox="1"/>
          <p:nvPr/>
        </p:nvSpPr>
        <p:spPr>
          <a:xfrm>
            <a:off x="633925" y="3974000"/>
            <a:ext cx="8275500" cy="959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100">
                <a:solidFill>
                  <a:schemeClr val="dk2"/>
                </a:solidFill>
              </a:rPr>
              <a:t>Conclusions : </a:t>
            </a:r>
            <a:endParaRPr sz="1000">
              <a:solidFill>
                <a:schemeClr val="dk2"/>
              </a:solidFill>
            </a:endParaRPr>
          </a:p>
          <a:p>
            <a:pPr indent="-330200" lvl="0" marL="457200" marR="0" rtl="0" algn="l">
              <a:lnSpc>
                <a:spcPct val="115000"/>
              </a:lnSpc>
              <a:spcBef>
                <a:spcPts val="1200"/>
              </a:spcBef>
              <a:spcAft>
                <a:spcPts val="0"/>
              </a:spcAft>
              <a:buClr>
                <a:schemeClr val="dk2"/>
              </a:buClr>
              <a:buSzPts val="1600"/>
              <a:buChar char="●"/>
            </a:pPr>
            <a:r>
              <a:rPr lang="zh-CN" sz="1600">
                <a:solidFill>
                  <a:schemeClr val="dk2"/>
                </a:solidFill>
              </a:rPr>
              <a:t>More we train the network, the receptive fields get more localized and show stroke-like features</a:t>
            </a:r>
            <a:endParaRPr sz="1600">
              <a:solidFill>
                <a:schemeClr val="dk2"/>
              </a:solidFill>
            </a:endParaRPr>
          </a:p>
        </p:txBody>
      </p:sp>
      <p:pic>
        <p:nvPicPr>
          <p:cNvPr id="86" name="Google Shape;86;p17"/>
          <p:cNvPicPr preferRelativeResize="0"/>
          <p:nvPr/>
        </p:nvPicPr>
        <p:blipFill rotWithShape="1">
          <a:blip r:embed="rId4">
            <a:alphaModFix/>
          </a:blip>
          <a:srcRect b="0" l="0" r="0" t="0"/>
          <a:stretch/>
        </p:blipFill>
        <p:spPr>
          <a:xfrm>
            <a:off x="5401650" y="1179400"/>
            <a:ext cx="2347798" cy="2347775"/>
          </a:xfrm>
          <a:prstGeom prst="rect">
            <a:avLst/>
          </a:prstGeom>
          <a:noFill/>
          <a:ln>
            <a:noFill/>
          </a:ln>
        </p:spPr>
      </p:pic>
      <p:sp>
        <p:nvSpPr>
          <p:cNvPr id="87" name="Google Shape;87;p17"/>
          <p:cNvSpPr txBox="1"/>
          <p:nvPr/>
        </p:nvSpPr>
        <p:spPr>
          <a:xfrm>
            <a:off x="1138049" y="3650900"/>
            <a:ext cx="6867900" cy="323100"/>
          </a:xfrm>
          <a:prstGeom prst="rect">
            <a:avLst/>
          </a:prstGeom>
          <a:noFill/>
          <a:ln>
            <a:noFill/>
          </a:ln>
        </p:spPr>
        <p:txBody>
          <a:bodyPr anchorCtr="0" anchor="t" bIns="91425" lIns="91425" spcFirstLastPara="1" rIns="91425" wrap="square" tIns="91425">
            <a:spAutoFit/>
          </a:bodyPr>
          <a:lstStyle/>
          <a:p>
            <a:pPr indent="0" lvl="0" marL="360000" marR="930450" rtl="0" algn="ctr">
              <a:spcBef>
                <a:spcPts val="655"/>
              </a:spcBef>
              <a:spcAft>
                <a:spcPts val="0"/>
              </a:spcAft>
              <a:buClr>
                <a:schemeClr val="dk1"/>
              </a:buClr>
              <a:buSzPts val="1100"/>
              <a:buFont typeface="Arial"/>
              <a:buNone/>
            </a:pPr>
            <a:r>
              <a:rPr i="1" lang="zh-CN" sz="900">
                <a:solidFill>
                  <a:schemeClr val="dk1"/>
                </a:solidFill>
                <a:latin typeface="Times New Roman"/>
                <a:ea typeface="Times New Roman"/>
                <a:cs typeface="Times New Roman"/>
                <a:sym typeface="Times New Roman"/>
              </a:rPr>
              <a:t>Figure 2 - Image representations of the hidden weights in the RBM in 1st iteration (L) and 30th iteration (R)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93" name="Google Shape;93;p18"/>
          <p:cNvSpPr txBox="1"/>
          <p:nvPr/>
        </p:nvSpPr>
        <p:spPr>
          <a:xfrm>
            <a:off x="899825" y="253000"/>
            <a:ext cx="77319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Two RBMs in the stack</a:t>
            </a:r>
            <a:endParaRPr sz="2000">
              <a:solidFill>
                <a:schemeClr val="dk1"/>
              </a:solidFill>
            </a:endParaRPr>
          </a:p>
          <a:p>
            <a:pPr indent="0" lvl="0" marL="0" rtl="0" algn="ctr">
              <a:lnSpc>
                <a:spcPct val="115000"/>
              </a:lnSpc>
              <a:spcBef>
                <a:spcPts val="0"/>
              </a:spcBef>
              <a:spcAft>
                <a:spcPts val="0"/>
              </a:spcAft>
              <a:buNone/>
            </a:pPr>
            <a:r>
              <a:t/>
            </a:r>
            <a:endParaRPr sz="2400">
              <a:solidFill>
                <a:schemeClr val="dk1"/>
              </a:solidFill>
            </a:endParaRPr>
          </a:p>
        </p:txBody>
      </p:sp>
      <p:sp>
        <p:nvSpPr>
          <p:cNvPr id="94" name="Google Shape;94;p18"/>
          <p:cNvSpPr txBox="1"/>
          <p:nvPr/>
        </p:nvSpPr>
        <p:spPr>
          <a:xfrm>
            <a:off x="733175" y="3619675"/>
            <a:ext cx="8065200" cy="138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100">
                <a:solidFill>
                  <a:schemeClr val="dk2"/>
                </a:solidFill>
              </a:rPr>
              <a:t>Conclusions : </a:t>
            </a:r>
            <a:endParaRPr sz="1000">
              <a:solidFill>
                <a:schemeClr val="dk2"/>
              </a:solidFill>
            </a:endParaRPr>
          </a:p>
          <a:p>
            <a:pPr indent="-323850" lvl="0" marL="457200" marR="0" rtl="0" algn="l">
              <a:lnSpc>
                <a:spcPct val="115000"/>
              </a:lnSpc>
              <a:spcBef>
                <a:spcPts val="1200"/>
              </a:spcBef>
              <a:spcAft>
                <a:spcPts val="0"/>
              </a:spcAft>
              <a:buClr>
                <a:schemeClr val="dk2"/>
              </a:buClr>
              <a:buSzPts val="1500"/>
              <a:buChar char="●"/>
            </a:pPr>
            <a:r>
              <a:rPr lang="zh-CN" sz="1500">
                <a:solidFill>
                  <a:schemeClr val="dk2"/>
                </a:solidFill>
              </a:rPr>
              <a:t>The 2nd generates a very small reconstruction loss, so we add more RBM in the stack.</a:t>
            </a:r>
            <a:endParaRPr sz="1500">
              <a:solidFill>
                <a:schemeClr val="dk2"/>
              </a:solidFill>
            </a:endParaRPr>
          </a:p>
        </p:txBody>
      </p:sp>
      <p:graphicFrame>
        <p:nvGraphicFramePr>
          <p:cNvPr id="95" name="Google Shape;95;p18"/>
          <p:cNvGraphicFramePr/>
          <p:nvPr/>
        </p:nvGraphicFramePr>
        <p:xfrm>
          <a:off x="1073413" y="1380075"/>
          <a:ext cx="3000000" cy="3000000"/>
        </p:xfrm>
        <a:graphic>
          <a:graphicData uri="http://schemas.openxmlformats.org/drawingml/2006/table">
            <a:tbl>
              <a:tblPr>
                <a:noFill/>
                <a:tableStyleId>{66E51998-BE78-4C1B-B2F5-F61FCFB4F520}</a:tableStyleId>
              </a:tblPr>
              <a:tblGrid>
                <a:gridCol w="2068575"/>
                <a:gridCol w="2679500"/>
                <a:gridCol w="2636625"/>
              </a:tblGrid>
              <a:tr h="571950">
                <a:tc>
                  <a:txBody>
                    <a:bodyPr/>
                    <a:lstStyle/>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zh-CN" sz="1300">
                          <a:latin typeface="Times New Roman"/>
                          <a:ea typeface="Times New Roman"/>
                          <a:cs typeface="Times New Roman"/>
                          <a:sym typeface="Times New Roman"/>
                        </a:rPr>
                        <a:t>Reconstruction loss of First RBM</a:t>
                      </a:r>
                      <a:endParaRPr b="1" sz="13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b="1" lang="zh-CN" sz="1300">
                          <a:latin typeface="Times New Roman"/>
                          <a:ea typeface="Times New Roman"/>
                          <a:cs typeface="Times New Roman"/>
                          <a:sym typeface="Times New Roman"/>
                        </a:rPr>
                        <a:t>Reconstruction loss of Second RBM</a:t>
                      </a:r>
                      <a:endParaRPr b="1" sz="1300">
                        <a:latin typeface="Times New Roman"/>
                        <a:ea typeface="Times New Roman"/>
                        <a:cs typeface="Times New Roman"/>
                        <a:sym typeface="Times New Roman"/>
                      </a:endParaRPr>
                    </a:p>
                  </a:txBody>
                  <a:tcPr marT="63500" marB="63500" marR="63500" marL="63500" anchor="ctr"/>
                </a:tc>
              </a:tr>
              <a:tr h="571950">
                <a:tc>
                  <a:txBody>
                    <a:bodyPr/>
                    <a:lstStyle/>
                    <a:p>
                      <a:pPr indent="0" lvl="0" marL="0" rtl="0" algn="ctr">
                        <a:spcBef>
                          <a:spcPts val="0"/>
                        </a:spcBef>
                        <a:spcAft>
                          <a:spcPts val="0"/>
                        </a:spcAft>
                        <a:buNone/>
                      </a:pPr>
                      <a:r>
                        <a:rPr b="1" lang="zh-CN" sz="1300">
                          <a:latin typeface="Times New Roman"/>
                          <a:ea typeface="Times New Roman"/>
                          <a:cs typeface="Times New Roman"/>
                          <a:sym typeface="Times New Roman"/>
                        </a:rPr>
                        <a:t>First iteration</a:t>
                      </a:r>
                      <a:endParaRPr b="1" sz="13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zh-CN" sz="1300">
                          <a:latin typeface="Times New Roman"/>
                          <a:ea typeface="Times New Roman"/>
                          <a:cs typeface="Times New Roman"/>
                          <a:sym typeface="Times New Roman"/>
                        </a:rPr>
                        <a:t>0.0597</a:t>
                      </a:r>
                      <a:endParaRPr sz="13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zh-CN" sz="1300">
                          <a:latin typeface="Times New Roman"/>
                          <a:ea typeface="Times New Roman"/>
                          <a:cs typeface="Times New Roman"/>
                          <a:sym typeface="Times New Roman"/>
                        </a:rPr>
                        <a:t>0.001 </a:t>
                      </a:r>
                      <a:endParaRPr sz="1300">
                        <a:latin typeface="Times New Roman"/>
                        <a:ea typeface="Times New Roman"/>
                        <a:cs typeface="Times New Roman"/>
                        <a:sym typeface="Times New Roman"/>
                      </a:endParaRPr>
                    </a:p>
                  </a:txBody>
                  <a:tcPr marT="63500" marB="63500" marR="63500" marL="63500" anchor="ctr"/>
                </a:tc>
              </a:tr>
              <a:tr h="571950">
                <a:tc>
                  <a:txBody>
                    <a:bodyPr/>
                    <a:lstStyle/>
                    <a:p>
                      <a:pPr indent="0" lvl="0" marL="0" rtl="0" algn="ctr">
                        <a:spcBef>
                          <a:spcPts val="0"/>
                        </a:spcBef>
                        <a:spcAft>
                          <a:spcPts val="0"/>
                        </a:spcAft>
                        <a:buNone/>
                      </a:pPr>
                      <a:r>
                        <a:rPr b="1" lang="zh-CN" sz="1300">
                          <a:latin typeface="Times New Roman"/>
                          <a:ea typeface="Times New Roman"/>
                          <a:cs typeface="Times New Roman"/>
                          <a:sym typeface="Times New Roman"/>
                        </a:rPr>
                        <a:t>Convergence iteration</a:t>
                      </a:r>
                      <a:endParaRPr b="1" sz="13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zh-CN" sz="1300">
                          <a:latin typeface="Times New Roman"/>
                          <a:ea typeface="Times New Roman"/>
                          <a:cs typeface="Times New Roman"/>
                          <a:sym typeface="Times New Roman"/>
                        </a:rPr>
                        <a:t>0.0366 (50th iteration)</a:t>
                      </a:r>
                      <a:endParaRPr sz="1300">
                        <a:latin typeface="Times New Roman"/>
                        <a:ea typeface="Times New Roman"/>
                        <a:cs typeface="Times New Roman"/>
                        <a:sym typeface="Times New Roman"/>
                      </a:endParaRPr>
                    </a:p>
                  </a:txBody>
                  <a:tcPr marT="63500" marB="63500" marR="63500" marL="63500" anchor="ctr"/>
                </a:tc>
                <a:tc>
                  <a:txBody>
                    <a:bodyPr/>
                    <a:lstStyle/>
                    <a:p>
                      <a:pPr indent="0" lvl="0" marL="0" rtl="0" algn="ctr">
                        <a:spcBef>
                          <a:spcPts val="0"/>
                        </a:spcBef>
                        <a:spcAft>
                          <a:spcPts val="0"/>
                        </a:spcAft>
                        <a:buNone/>
                      </a:pPr>
                      <a:r>
                        <a:rPr lang="zh-CN" sz="1300">
                          <a:latin typeface="Times New Roman"/>
                          <a:ea typeface="Times New Roman"/>
                          <a:cs typeface="Times New Roman"/>
                          <a:sym typeface="Times New Roman"/>
                        </a:rPr>
                        <a:t>0.000 (5th iteration)</a:t>
                      </a:r>
                      <a:endParaRPr sz="1300">
                        <a:latin typeface="Times New Roman"/>
                        <a:ea typeface="Times New Roman"/>
                        <a:cs typeface="Times New Roman"/>
                        <a:sym typeface="Times New Roman"/>
                      </a:endParaRPr>
                    </a:p>
                  </a:txBody>
                  <a:tcPr marT="63500" marB="63500" marR="63500" marL="6350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979375" y="173025"/>
            <a:ext cx="7766400" cy="572700"/>
          </a:xfrm>
          <a:prstGeom prst="rect">
            <a:avLst/>
          </a:prstGeom>
        </p:spPr>
        <p:txBody>
          <a:bodyPr anchorCtr="0" anchor="t" bIns="91425" lIns="91425" spcFirstLastPara="1" rIns="91425" wrap="square" tIns="91425">
            <a:noAutofit/>
          </a:bodyPr>
          <a:lstStyle/>
          <a:p>
            <a:pPr indent="0" lvl="0" marL="0" rtl="0" algn="ctr">
              <a:spcBef>
                <a:spcPts val="305"/>
              </a:spcBef>
              <a:spcAft>
                <a:spcPts val="0"/>
              </a:spcAft>
              <a:buNone/>
            </a:pPr>
            <a:r>
              <a:rPr lang="zh-CN"/>
              <a:t>DBN with Gibbs sampling</a:t>
            </a:r>
            <a:endParaRPr/>
          </a:p>
        </p:txBody>
      </p:sp>
      <p:sp>
        <p:nvSpPr>
          <p:cNvPr id="101" name="Google Shape;101;p19"/>
          <p:cNvSpPr txBox="1"/>
          <p:nvPr>
            <p:ph idx="1" type="body"/>
          </p:nvPr>
        </p:nvSpPr>
        <p:spPr>
          <a:xfrm>
            <a:off x="225150" y="996275"/>
            <a:ext cx="8520600" cy="3416400"/>
          </a:xfrm>
          <a:prstGeom prst="rect">
            <a:avLst/>
          </a:prstGeom>
        </p:spPr>
        <p:txBody>
          <a:bodyPr anchorCtr="0" anchor="t" bIns="91425" lIns="91425" spcFirstLastPara="1" rIns="91425" wrap="square" tIns="91425">
            <a:normAutofit/>
          </a:bodyPr>
          <a:lstStyle/>
          <a:p>
            <a:pPr indent="0" lvl="0" marL="0" marR="570449" rtl="0" algn="just">
              <a:spcBef>
                <a:spcPts val="0"/>
              </a:spcBef>
              <a:spcAft>
                <a:spcPts val="0"/>
              </a:spcAft>
              <a:buNone/>
            </a:pPr>
            <a:r>
              <a:rPr b="1" lang="zh-CN" sz="1100">
                <a:solidFill>
                  <a:schemeClr val="dk1"/>
                </a:solidFill>
                <a:latin typeface="Times New Roman"/>
                <a:ea typeface="Times New Roman"/>
                <a:cs typeface="Times New Roman"/>
                <a:sym typeface="Times New Roman"/>
              </a:rPr>
              <a:t>DBN with three RBMs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rPr b="1" lang="zh-CN" sz="1100">
                <a:solidFill>
                  <a:schemeClr val="dk1"/>
                </a:solidFill>
                <a:latin typeface="Times New Roman"/>
                <a:ea typeface="Times New Roman"/>
                <a:cs typeface="Times New Roman"/>
                <a:sym typeface="Times New Roman"/>
              </a:rPr>
              <a:t>Structure :  </a:t>
            </a:r>
            <a:r>
              <a:rPr lang="zh-CN" sz="1243">
                <a:solidFill>
                  <a:srgbClr val="0000FF"/>
                </a:solidFill>
                <a:highlight>
                  <a:schemeClr val="lt1"/>
                </a:highlight>
                <a:latin typeface="Courier New"/>
                <a:ea typeface="Courier New"/>
                <a:cs typeface="Courier New"/>
                <a:sym typeface="Courier New"/>
              </a:rPr>
              <a:t>top(2000) &lt;-&gt; penultimate(500)+label(10) &lt;-&gt; hidden(500) &lt;-&gt; visible(784)</a:t>
            </a:r>
            <a:endParaRPr sz="1243">
              <a:solidFill>
                <a:srgbClr val="0000FF"/>
              </a:solidFill>
              <a:highlight>
                <a:schemeClr val="lt1"/>
              </a:highlight>
              <a:latin typeface="Courier New"/>
              <a:ea typeface="Courier New"/>
              <a:cs typeface="Courier New"/>
              <a:sym typeface="Courier New"/>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rPr b="1" lang="zh-CN" sz="1100">
                <a:solidFill>
                  <a:schemeClr val="dk1"/>
                </a:solidFill>
                <a:latin typeface="Times New Roman"/>
                <a:ea typeface="Times New Roman"/>
                <a:cs typeface="Times New Roman"/>
                <a:sym typeface="Times New Roman"/>
              </a:rPr>
              <a:t>20 Epochs of training</a:t>
            </a:r>
            <a:endParaRPr b="1" sz="1100">
              <a:solidFill>
                <a:schemeClr val="dk1"/>
              </a:solidFill>
              <a:latin typeface="Times New Roman"/>
              <a:ea typeface="Times New Roman"/>
              <a:cs typeface="Times New Roman"/>
              <a:sym typeface="Times New Roman"/>
            </a:endParaRPr>
          </a:p>
          <a:p>
            <a:pPr indent="0" lvl="0" marL="45720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45720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45720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03" name="Google Shape;103;p19"/>
          <p:cNvSpPr txBox="1"/>
          <p:nvPr/>
        </p:nvSpPr>
        <p:spPr>
          <a:xfrm>
            <a:off x="371400" y="3819925"/>
            <a:ext cx="8060100" cy="98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900">
                <a:solidFill>
                  <a:schemeClr val="dk2"/>
                </a:solidFill>
              </a:rPr>
              <a:t>Conclusion:</a:t>
            </a:r>
            <a:endParaRPr sz="1900">
              <a:solidFill>
                <a:schemeClr val="dk2"/>
              </a:solidFill>
            </a:endParaRPr>
          </a:p>
          <a:p>
            <a:pPr indent="-317500" lvl="0" marL="457200" rtl="0" algn="l">
              <a:lnSpc>
                <a:spcPct val="115000"/>
              </a:lnSpc>
              <a:spcBef>
                <a:spcPts val="0"/>
              </a:spcBef>
              <a:spcAft>
                <a:spcPts val="0"/>
              </a:spcAft>
              <a:buClr>
                <a:schemeClr val="dk2"/>
              </a:buClr>
              <a:buSzPts val="1400"/>
              <a:buChar char="●"/>
            </a:pPr>
            <a:r>
              <a:rPr lang="zh-CN">
                <a:solidFill>
                  <a:schemeClr val="dk2"/>
                </a:solidFill>
              </a:rPr>
              <a:t>Training with larger batch size </a:t>
            </a:r>
            <a:r>
              <a:rPr lang="zh-CN">
                <a:solidFill>
                  <a:schemeClr val="dk2"/>
                </a:solidFill>
              </a:rPr>
              <a:t>yields</a:t>
            </a:r>
            <a:r>
              <a:rPr lang="zh-CN">
                <a:solidFill>
                  <a:schemeClr val="dk2"/>
                </a:solidFill>
              </a:rPr>
              <a:t> better results</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zh-CN">
                <a:solidFill>
                  <a:schemeClr val="dk2"/>
                </a:solidFill>
              </a:rPr>
              <a:t>Without the fine-funing phase, the network has limited </a:t>
            </a:r>
            <a:r>
              <a:rPr lang="zh-CN">
                <a:solidFill>
                  <a:schemeClr val="dk2"/>
                </a:solidFill>
              </a:rPr>
              <a:t>capability</a:t>
            </a:r>
            <a:r>
              <a:rPr lang="zh-CN">
                <a:solidFill>
                  <a:schemeClr val="dk2"/>
                </a:solidFill>
              </a:rPr>
              <a:t> of classifying images</a:t>
            </a:r>
            <a:endParaRPr>
              <a:solidFill>
                <a:schemeClr val="dk2"/>
              </a:solidFill>
            </a:endParaRPr>
          </a:p>
        </p:txBody>
      </p:sp>
      <p:graphicFrame>
        <p:nvGraphicFramePr>
          <p:cNvPr id="104" name="Google Shape;104;p19"/>
          <p:cNvGraphicFramePr/>
          <p:nvPr/>
        </p:nvGraphicFramePr>
        <p:xfrm>
          <a:off x="865950" y="2534650"/>
          <a:ext cx="3000000" cy="3000000"/>
        </p:xfrm>
        <a:graphic>
          <a:graphicData uri="http://schemas.openxmlformats.org/drawingml/2006/table">
            <a:tbl>
              <a:tblPr>
                <a:noFill/>
                <a:tableStyleId>{4B2C63D1-1361-4230-9F6E-47156636F54E}</a:tableStyleId>
              </a:tblPr>
              <a:tblGrid>
                <a:gridCol w="2413000"/>
                <a:gridCol w="2413000"/>
                <a:gridCol w="2413000"/>
              </a:tblGrid>
              <a:tr h="381000">
                <a:tc>
                  <a:txBody>
                    <a:bodyPr/>
                    <a:lstStyle/>
                    <a:p>
                      <a:pPr indent="0" lvl="0" marL="0" rtl="0" algn="l">
                        <a:spcBef>
                          <a:spcPts val="0"/>
                        </a:spcBef>
                        <a:spcAft>
                          <a:spcPts val="0"/>
                        </a:spcAft>
                        <a:buNone/>
                      </a:pPr>
                      <a:r>
                        <a:rPr lang="zh-CN"/>
                        <a:t>Batch size</a:t>
                      </a:r>
                      <a:endParaRPr/>
                    </a:p>
                  </a:txBody>
                  <a:tcPr marT="91425" marB="91425" marR="91425" marL="91425"/>
                </a:tc>
                <a:tc>
                  <a:txBody>
                    <a:bodyPr/>
                    <a:lstStyle/>
                    <a:p>
                      <a:pPr indent="0" lvl="0" marL="0" rtl="0" algn="ctr">
                        <a:spcBef>
                          <a:spcPts val="0"/>
                        </a:spcBef>
                        <a:spcAft>
                          <a:spcPts val="0"/>
                        </a:spcAft>
                        <a:buNone/>
                      </a:pPr>
                      <a:r>
                        <a:rPr lang="zh-CN"/>
                        <a:t>20</a:t>
                      </a:r>
                      <a:endParaRPr/>
                    </a:p>
                  </a:txBody>
                  <a:tcPr marT="91425" marB="91425" marR="91425" marL="91425"/>
                </a:tc>
                <a:tc>
                  <a:txBody>
                    <a:bodyPr/>
                    <a:lstStyle/>
                    <a:p>
                      <a:pPr indent="0" lvl="0" marL="0" rtl="0" algn="ctr">
                        <a:spcBef>
                          <a:spcPts val="0"/>
                        </a:spcBef>
                        <a:spcAft>
                          <a:spcPts val="0"/>
                        </a:spcAft>
                        <a:buNone/>
                      </a:pPr>
                      <a:r>
                        <a:rPr lang="zh-CN"/>
                        <a:t>100</a:t>
                      </a:r>
                      <a:endParaRPr/>
                    </a:p>
                  </a:txBody>
                  <a:tcPr marT="91425" marB="91425" marR="91425" marL="91425"/>
                </a:tc>
              </a:tr>
              <a:tr h="381000">
                <a:tc>
                  <a:txBody>
                    <a:bodyPr/>
                    <a:lstStyle/>
                    <a:p>
                      <a:pPr indent="0" lvl="0" marL="0" rtl="0" algn="l">
                        <a:spcBef>
                          <a:spcPts val="0"/>
                        </a:spcBef>
                        <a:spcAft>
                          <a:spcPts val="0"/>
                        </a:spcAft>
                        <a:buNone/>
                      </a:pPr>
                      <a:r>
                        <a:rPr lang="zh-CN"/>
                        <a:t>Training accuracy</a:t>
                      </a:r>
                      <a:endParaRPr/>
                    </a:p>
                  </a:txBody>
                  <a:tcPr marT="91425" marB="91425" marR="91425" marL="91425"/>
                </a:tc>
                <a:tc>
                  <a:txBody>
                    <a:bodyPr/>
                    <a:lstStyle/>
                    <a:p>
                      <a:pPr indent="0" lvl="0" marL="719999" marR="570449" rtl="0" algn="just">
                        <a:lnSpc>
                          <a:spcPct val="115000"/>
                        </a:lnSpc>
                        <a:spcBef>
                          <a:spcPts val="0"/>
                        </a:spcBef>
                        <a:spcAft>
                          <a:spcPts val="0"/>
                        </a:spcAft>
                        <a:buClr>
                          <a:schemeClr val="dk1"/>
                        </a:buClr>
                        <a:buSzPts val="1100"/>
                        <a:buFont typeface="Arial"/>
                        <a:buNone/>
                      </a:pPr>
                      <a:r>
                        <a:rPr lang="zh-CN">
                          <a:solidFill>
                            <a:schemeClr val="dk1"/>
                          </a:solidFill>
                        </a:rPr>
                        <a:t>83.38%</a:t>
                      </a:r>
                      <a:endParaRPr/>
                    </a:p>
                  </a:txBody>
                  <a:tcPr marT="91425" marB="91425" marR="91425" marL="91425"/>
                </a:tc>
                <a:tc>
                  <a:txBody>
                    <a:bodyPr/>
                    <a:lstStyle/>
                    <a:p>
                      <a:pPr indent="0" lvl="0" marL="719999" marR="570449" rtl="0" algn="just">
                        <a:lnSpc>
                          <a:spcPct val="115000"/>
                        </a:lnSpc>
                        <a:spcBef>
                          <a:spcPts val="0"/>
                        </a:spcBef>
                        <a:spcAft>
                          <a:spcPts val="0"/>
                        </a:spcAft>
                        <a:buClr>
                          <a:schemeClr val="dk1"/>
                        </a:buClr>
                        <a:buSzPts val="1100"/>
                        <a:buFont typeface="Arial"/>
                        <a:buNone/>
                      </a:pPr>
                      <a:r>
                        <a:rPr lang="zh-CN">
                          <a:solidFill>
                            <a:schemeClr val="dk1"/>
                          </a:solidFill>
                        </a:rPr>
                        <a:t>85.5%</a:t>
                      </a:r>
                      <a:endParaRPr/>
                    </a:p>
                  </a:txBody>
                  <a:tcPr marT="91425" marB="91425" marR="91425" marL="91425"/>
                </a:tc>
              </a:tr>
              <a:tr h="381000">
                <a:tc>
                  <a:txBody>
                    <a:bodyPr/>
                    <a:lstStyle/>
                    <a:p>
                      <a:pPr indent="0" lvl="0" marL="0" rtl="0" algn="l">
                        <a:spcBef>
                          <a:spcPts val="0"/>
                        </a:spcBef>
                        <a:spcAft>
                          <a:spcPts val="0"/>
                        </a:spcAft>
                        <a:buNone/>
                      </a:pPr>
                      <a:r>
                        <a:rPr lang="zh-CN"/>
                        <a:t>Test accuracy</a:t>
                      </a:r>
                      <a:endParaRPr/>
                    </a:p>
                  </a:txBody>
                  <a:tcPr marT="91425" marB="91425" marR="91425" marL="91425"/>
                </a:tc>
                <a:tc>
                  <a:txBody>
                    <a:bodyPr/>
                    <a:lstStyle/>
                    <a:p>
                      <a:pPr indent="0" lvl="0" marL="719999" marR="570449" rtl="0" algn="just">
                        <a:lnSpc>
                          <a:spcPct val="115000"/>
                        </a:lnSpc>
                        <a:spcBef>
                          <a:spcPts val="0"/>
                        </a:spcBef>
                        <a:spcAft>
                          <a:spcPts val="0"/>
                        </a:spcAft>
                        <a:buClr>
                          <a:schemeClr val="dk1"/>
                        </a:buClr>
                        <a:buSzPts val="1100"/>
                        <a:buFont typeface="Arial"/>
                        <a:buNone/>
                      </a:pPr>
                      <a:r>
                        <a:rPr lang="zh-CN">
                          <a:solidFill>
                            <a:schemeClr val="dk1"/>
                          </a:solidFill>
                        </a:rPr>
                        <a:t>83.35%</a:t>
                      </a:r>
                      <a:endParaRPr/>
                    </a:p>
                  </a:txBody>
                  <a:tcPr marT="91425" marB="91425" marR="91425" marL="91425"/>
                </a:tc>
                <a:tc>
                  <a:txBody>
                    <a:bodyPr/>
                    <a:lstStyle/>
                    <a:p>
                      <a:pPr indent="0" lvl="0" marL="719999" marR="570449" rtl="0" algn="just">
                        <a:lnSpc>
                          <a:spcPct val="115000"/>
                        </a:lnSpc>
                        <a:spcBef>
                          <a:spcPts val="0"/>
                        </a:spcBef>
                        <a:spcAft>
                          <a:spcPts val="0"/>
                        </a:spcAft>
                        <a:buClr>
                          <a:schemeClr val="dk1"/>
                        </a:buClr>
                        <a:buSzPts val="1100"/>
                        <a:buFont typeface="Arial"/>
                        <a:buNone/>
                      </a:pPr>
                      <a:r>
                        <a:rPr lang="zh-CN">
                          <a:solidFill>
                            <a:schemeClr val="dk1"/>
                          </a:solidFill>
                        </a:rPr>
                        <a:t>85.95%</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996275"/>
            <a:ext cx="8520600" cy="3416400"/>
          </a:xfrm>
          <a:prstGeom prst="rect">
            <a:avLst/>
          </a:prstGeom>
        </p:spPr>
        <p:txBody>
          <a:bodyPr anchorCtr="0" anchor="t" bIns="91425" lIns="91425" spcFirstLastPara="1" rIns="91425" wrap="square" tIns="91425">
            <a:normAutofit/>
          </a:bodyPr>
          <a:lstStyle/>
          <a:p>
            <a:pPr indent="0" lvl="0" marL="0" marR="570449" rtl="0" algn="just">
              <a:spcBef>
                <a:spcPts val="0"/>
              </a:spcBef>
              <a:spcAft>
                <a:spcPts val="0"/>
              </a:spcAft>
              <a:buNone/>
            </a:pPr>
            <a:r>
              <a:rPr b="1" lang="zh-CN" sz="1600">
                <a:solidFill>
                  <a:schemeClr val="dk1"/>
                </a:solidFill>
                <a:latin typeface="Times New Roman"/>
                <a:ea typeface="Times New Roman"/>
                <a:cs typeface="Times New Roman"/>
                <a:sym typeface="Times New Roman"/>
              </a:rPr>
              <a:t>Image classification</a:t>
            </a:r>
            <a:endParaRPr b="1" sz="16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298450" lvl="0" marL="457200" marR="570449" rtl="0" algn="just">
              <a:spcBef>
                <a:spcPts val="0"/>
              </a:spcBef>
              <a:spcAft>
                <a:spcPts val="0"/>
              </a:spcAft>
              <a:buClr>
                <a:schemeClr val="dk1"/>
              </a:buClr>
              <a:buSzPts val="1100"/>
              <a:buFont typeface="Times New Roman"/>
              <a:buChar char="●"/>
            </a:pPr>
            <a:r>
              <a:rPr b="1" lang="zh-CN" sz="1100">
                <a:solidFill>
                  <a:schemeClr val="dk1"/>
                </a:solidFill>
                <a:latin typeface="Times New Roman"/>
                <a:ea typeface="Times New Roman"/>
                <a:cs typeface="Times New Roman"/>
                <a:sym typeface="Times New Roman"/>
              </a:rPr>
              <a:t>Misclassification on figures shared some similar features</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298450" lvl="0" marL="457200" marR="570449" rtl="0" algn="just">
              <a:spcBef>
                <a:spcPts val="0"/>
              </a:spcBef>
              <a:spcAft>
                <a:spcPts val="0"/>
              </a:spcAft>
              <a:buClr>
                <a:schemeClr val="dk1"/>
              </a:buClr>
              <a:buSzPts val="1100"/>
              <a:buFont typeface="Times New Roman"/>
              <a:buChar char="●"/>
            </a:pPr>
            <a:r>
              <a:rPr b="1" lang="zh-CN" sz="1100">
                <a:solidFill>
                  <a:schemeClr val="dk1"/>
                </a:solidFill>
                <a:latin typeface="Times New Roman"/>
                <a:ea typeface="Times New Roman"/>
                <a:cs typeface="Times New Roman"/>
                <a:sym typeface="Times New Roman"/>
              </a:rPr>
              <a:t>Misclassificayion on hard cases</a:t>
            </a:r>
            <a:endParaRPr b="1" sz="1100">
              <a:solidFill>
                <a:schemeClr val="dk1"/>
              </a:solidFill>
              <a:latin typeface="Times New Roman"/>
              <a:ea typeface="Times New Roman"/>
              <a:cs typeface="Times New Roman"/>
              <a:sym typeface="Times New Roman"/>
            </a:endParaRPr>
          </a:p>
          <a:p>
            <a:pPr indent="0" lvl="0" marL="45720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11" name="Google Shape;111;p20"/>
          <p:cNvPicPr preferRelativeResize="0"/>
          <p:nvPr/>
        </p:nvPicPr>
        <p:blipFill>
          <a:blip r:embed="rId3">
            <a:alphaModFix/>
          </a:blip>
          <a:stretch>
            <a:fillRect/>
          </a:stretch>
        </p:blipFill>
        <p:spPr>
          <a:xfrm>
            <a:off x="1714500" y="1876425"/>
            <a:ext cx="5715000" cy="1390650"/>
          </a:xfrm>
          <a:prstGeom prst="rect">
            <a:avLst/>
          </a:prstGeom>
          <a:noFill/>
          <a:ln>
            <a:noFill/>
          </a:ln>
        </p:spPr>
      </p:pic>
      <p:pic>
        <p:nvPicPr>
          <p:cNvPr id="112" name="Google Shape;112;p20"/>
          <p:cNvPicPr preferRelativeResize="0"/>
          <p:nvPr/>
        </p:nvPicPr>
        <p:blipFill>
          <a:blip r:embed="rId4">
            <a:alphaModFix/>
          </a:blip>
          <a:stretch>
            <a:fillRect/>
          </a:stretch>
        </p:blipFill>
        <p:spPr>
          <a:xfrm>
            <a:off x="2190750" y="3685225"/>
            <a:ext cx="4762500" cy="1371600"/>
          </a:xfrm>
          <a:prstGeom prst="rect">
            <a:avLst/>
          </a:prstGeom>
          <a:noFill/>
          <a:ln>
            <a:noFill/>
          </a:ln>
        </p:spPr>
      </p:pic>
      <p:sp>
        <p:nvSpPr>
          <p:cNvPr id="113" name="Google Shape;113;p20"/>
          <p:cNvSpPr txBox="1"/>
          <p:nvPr>
            <p:ph type="title"/>
          </p:nvPr>
        </p:nvSpPr>
        <p:spPr>
          <a:xfrm>
            <a:off x="979375" y="173025"/>
            <a:ext cx="7766400" cy="572700"/>
          </a:xfrm>
          <a:prstGeom prst="rect">
            <a:avLst/>
          </a:prstGeom>
        </p:spPr>
        <p:txBody>
          <a:bodyPr anchorCtr="0" anchor="t" bIns="91425" lIns="91425" spcFirstLastPara="1" rIns="91425" wrap="square" tIns="91425">
            <a:noAutofit/>
          </a:bodyPr>
          <a:lstStyle/>
          <a:p>
            <a:pPr indent="0" lvl="0" marL="0" rtl="0" algn="ctr">
              <a:spcBef>
                <a:spcPts val="305"/>
              </a:spcBef>
              <a:spcAft>
                <a:spcPts val="0"/>
              </a:spcAft>
              <a:buNone/>
            </a:pPr>
            <a:r>
              <a:rPr lang="zh-CN"/>
              <a:t>DBN with Gibbs sampling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311700" y="996275"/>
            <a:ext cx="8520600" cy="3416400"/>
          </a:xfrm>
          <a:prstGeom prst="rect">
            <a:avLst/>
          </a:prstGeom>
        </p:spPr>
        <p:txBody>
          <a:bodyPr anchorCtr="0" anchor="t" bIns="91425" lIns="91425" spcFirstLastPara="1" rIns="91425" wrap="square" tIns="91425">
            <a:normAutofit/>
          </a:bodyPr>
          <a:lstStyle/>
          <a:p>
            <a:pPr indent="0" lvl="0" marL="0" marR="570449" rtl="0" algn="just">
              <a:spcBef>
                <a:spcPts val="0"/>
              </a:spcBef>
              <a:spcAft>
                <a:spcPts val="0"/>
              </a:spcAft>
              <a:buNone/>
            </a:pPr>
            <a:r>
              <a:rPr b="1" lang="zh-CN" sz="1600">
                <a:solidFill>
                  <a:schemeClr val="dk1"/>
                </a:solidFill>
                <a:latin typeface="Times New Roman"/>
                <a:ea typeface="Times New Roman"/>
                <a:cs typeface="Times New Roman"/>
                <a:sym typeface="Times New Roman"/>
              </a:rPr>
              <a:t>Image generation</a:t>
            </a:r>
            <a:endParaRPr b="1" sz="16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45720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a:p>
            <a:pPr indent="0" lvl="0" marL="457200" marR="570449" rtl="0" algn="just">
              <a:spcBef>
                <a:spcPts val="0"/>
              </a:spcBef>
              <a:spcAft>
                <a:spcPts val="0"/>
              </a:spcAft>
              <a:buNone/>
            </a:pPr>
            <a:r>
              <a:t/>
            </a:r>
            <a:endParaRPr b="1" sz="1100">
              <a:solidFill>
                <a:schemeClr val="dk1"/>
              </a:solidFill>
              <a:latin typeface="Times New Roman"/>
              <a:ea typeface="Times New Roman"/>
              <a:cs typeface="Times New Roman"/>
              <a:sym typeface="Times New Roman"/>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20" name="Google Shape;120;p21"/>
          <p:cNvPicPr preferRelativeResize="0"/>
          <p:nvPr/>
        </p:nvPicPr>
        <p:blipFill>
          <a:blip r:embed="rId3">
            <a:alphaModFix/>
          </a:blip>
          <a:stretch>
            <a:fillRect/>
          </a:stretch>
        </p:blipFill>
        <p:spPr>
          <a:xfrm>
            <a:off x="2813100" y="871100"/>
            <a:ext cx="4853149" cy="2394325"/>
          </a:xfrm>
          <a:prstGeom prst="rect">
            <a:avLst/>
          </a:prstGeom>
          <a:noFill/>
          <a:ln>
            <a:noFill/>
          </a:ln>
        </p:spPr>
      </p:pic>
      <p:sp>
        <p:nvSpPr>
          <p:cNvPr id="121" name="Google Shape;121;p21"/>
          <p:cNvSpPr txBox="1"/>
          <p:nvPr/>
        </p:nvSpPr>
        <p:spPr>
          <a:xfrm>
            <a:off x="173100" y="2913325"/>
            <a:ext cx="9042300" cy="2143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800">
                <a:solidFill>
                  <a:schemeClr val="dk2"/>
                </a:solidFill>
              </a:rPr>
              <a:t>Conclusion:</a:t>
            </a:r>
            <a:endParaRPr sz="1800">
              <a:solidFill>
                <a:schemeClr val="dk2"/>
              </a:solidFill>
            </a:endParaRPr>
          </a:p>
          <a:p>
            <a:pPr indent="-323850" lvl="0" marL="457200" marR="570449" rtl="0" algn="just">
              <a:lnSpc>
                <a:spcPct val="115000"/>
              </a:lnSpc>
              <a:spcBef>
                <a:spcPts val="0"/>
              </a:spcBef>
              <a:spcAft>
                <a:spcPts val="0"/>
              </a:spcAft>
              <a:buClr>
                <a:schemeClr val="dk2"/>
              </a:buClr>
              <a:buSzPts val="1500"/>
              <a:buChar char="●"/>
            </a:pPr>
            <a:r>
              <a:rPr lang="zh-CN" sz="1500">
                <a:solidFill>
                  <a:schemeClr val="dk2"/>
                </a:solidFill>
              </a:rPr>
              <a:t>T</a:t>
            </a:r>
            <a:r>
              <a:rPr lang="zh-CN" sz="1500">
                <a:solidFill>
                  <a:schemeClr val="dk2"/>
                </a:solidFill>
              </a:rPr>
              <a:t>he quality of generated images depends on the training of RBM (such as batch size and epochs) and the number of iteration for Gibbs-sampling between top and the second last layer</a:t>
            </a:r>
            <a:endParaRPr sz="1500">
              <a:solidFill>
                <a:schemeClr val="dk2"/>
              </a:solidFill>
            </a:endParaRPr>
          </a:p>
          <a:p>
            <a:pPr indent="-323850" lvl="0" marL="457200" marR="570449" rtl="0" algn="just">
              <a:lnSpc>
                <a:spcPct val="115000"/>
              </a:lnSpc>
              <a:spcBef>
                <a:spcPts val="0"/>
              </a:spcBef>
              <a:spcAft>
                <a:spcPts val="0"/>
              </a:spcAft>
              <a:buClr>
                <a:schemeClr val="dk2"/>
              </a:buClr>
              <a:buSzPts val="1500"/>
              <a:buChar char="●"/>
            </a:pPr>
            <a:r>
              <a:rPr lang="zh-CN" sz="1500">
                <a:solidFill>
                  <a:schemeClr val="dk2"/>
                </a:solidFill>
              </a:rPr>
              <a:t>Less iteration gives noisier results</a:t>
            </a:r>
            <a:endParaRPr sz="1500">
              <a:solidFill>
                <a:schemeClr val="dk2"/>
              </a:solidFill>
            </a:endParaRPr>
          </a:p>
          <a:p>
            <a:pPr indent="-304800" lvl="0" marL="457200" marR="570449" rtl="0" algn="just">
              <a:lnSpc>
                <a:spcPct val="115000"/>
              </a:lnSpc>
              <a:spcBef>
                <a:spcPts val="0"/>
              </a:spcBef>
              <a:spcAft>
                <a:spcPts val="0"/>
              </a:spcAft>
              <a:buClr>
                <a:schemeClr val="dk2"/>
              </a:buClr>
              <a:buSzPts val="1200"/>
              <a:buChar char="●"/>
            </a:pPr>
            <a:r>
              <a:rPr lang="zh-CN" sz="1500">
                <a:solidFill>
                  <a:schemeClr val="dk2"/>
                </a:solidFill>
              </a:rPr>
              <a:t>The poor performance could be explained by the fact that t</a:t>
            </a:r>
            <a:r>
              <a:rPr lang="zh-CN">
                <a:solidFill>
                  <a:schemeClr val="dk2"/>
                </a:solidFill>
              </a:rPr>
              <a:t>he update rule for weights is designed to maximize log(p(x)</a:t>
            </a:r>
            <a:r>
              <a:rPr lang="zh-CN"/>
              <a:t>|W</a:t>
            </a:r>
            <a:r>
              <a:rPr lang="zh-CN">
                <a:solidFill>
                  <a:schemeClr val="dk2"/>
                </a:solidFill>
              </a:rPr>
              <a:t>) instead of minimizing classification error</a:t>
            </a:r>
            <a:endParaRPr sz="1500">
              <a:solidFill>
                <a:schemeClr val="dk2"/>
              </a:solidFill>
            </a:endParaRPr>
          </a:p>
        </p:txBody>
      </p:sp>
      <p:sp>
        <p:nvSpPr>
          <p:cNvPr id="122" name="Google Shape;122;p21"/>
          <p:cNvSpPr txBox="1"/>
          <p:nvPr>
            <p:ph type="title"/>
          </p:nvPr>
        </p:nvSpPr>
        <p:spPr>
          <a:xfrm>
            <a:off x="979375" y="173025"/>
            <a:ext cx="7766400" cy="572700"/>
          </a:xfrm>
          <a:prstGeom prst="rect">
            <a:avLst/>
          </a:prstGeom>
        </p:spPr>
        <p:txBody>
          <a:bodyPr anchorCtr="0" anchor="t" bIns="91425" lIns="91425" spcFirstLastPara="1" rIns="91425" wrap="square" tIns="91425">
            <a:noAutofit/>
          </a:bodyPr>
          <a:lstStyle/>
          <a:p>
            <a:pPr indent="0" lvl="0" marL="0" rtl="0" algn="ctr">
              <a:spcBef>
                <a:spcPts val="305"/>
              </a:spcBef>
              <a:spcAft>
                <a:spcPts val="0"/>
              </a:spcAft>
              <a:buNone/>
            </a:pPr>
            <a:r>
              <a:rPr lang="zh-CN"/>
              <a:t>DBN in generative mode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