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6957AA-EFBC-4B4B-8B13-2CB9D6698FE1}" v="1370" dt="2022-12-28T17:04:06.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slide" Target="slides/slide12.xml" Id="rId13" /><Relationship Type="http://schemas.openxmlformats.org/officeDocument/2006/relationships/theme" Target="theme/theme1.xml" Id="rId18" /><Relationship Type="http://schemas.openxmlformats.org/officeDocument/2006/relationships/slide" Target="slides/slide2.xml" Id="rId3" /><Relationship Type="http://schemas.microsoft.com/office/2015/10/relationships/revisionInfo" Target="revisionInfo.xml" Id="rId21"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viewProps" Target="viewProps.xml" Id="rId17" /><Relationship Type="http://schemas.openxmlformats.org/officeDocument/2006/relationships/slide" Target="slides/slide1.xml" Id="rId2" /><Relationship Type="http://schemas.openxmlformats.org/officeDocument/2006/relationships/presProps" Target="presProp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slide" Target="slides/slide14.xml" Id="rId15" /><Relationship Type="http://schemas.openxmlformats.org/officeDocument/2006/relationships/slide" Target="slides/slide9.xml" Id="rId10" /><Relationship Type="http://schemas.openxmlformats.org/officeDocument/2006/relationships/tableStyles" Target="tableStyles.xml" Id="rId19"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slide" Target="slides/slide13.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12/28/2022</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0276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12/28/2022</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125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12/28/2022</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4055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12/28/2022</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67740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12/28/2022</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60437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12/28/2022</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4401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12/28/2022</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8348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12/28/2022</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61159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12/28/2022</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69843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12/28/2022</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538907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12/28/2022</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51486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12/28/2022</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50585526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1" r:id="rId6"/>
    <p:sldLayoutId id="2147483707" r:id="rId7"/>
    <p:sldLayoutId id="2147483708" r:id="rId8"/>
    <p:sldLayoutId id="2147483709" r:id="rId9"/>
    <p:sldLayoutId id="2147483710" r:id="rId10"/>
    <p:sldLayoutId id="214748371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r.wikipedia.org/wiki/Nikola_Tesla" TargetMode="External"/><Relationship Id="rId7" Type="http://schemas.openxmlformats.org/officeDocument/2006/relationships/hyperlink" Target="https://www.kitapyurdu.com/yazar/rauda-jamis/5955.html" TargetMode="External"/><Relationship Id="rId2" Type="http://schemas.openxmlformats.org/officeDocument/2006/relationships/hyperlink" Target="https://www.bkmkitap.com/zulfu-livaneli-8147" TargetMode="External"/><Relationship Id="rId1" Type="http://schemas.openxmlformats.org/officeDocument/2006/relationships/slideLayout" Target="../slideLayouts/slideLayout2.xml"/><Relationship Id="rId6" Type="http://schemas.openxmlformats.org/officeDocument/2006/relationships/hyperlink" Target="https://www.kitapyurdu.com/yazar/walter-isaacson/56556.html" TargetMode="External"/><Relationship Id="rId5" Type="http://schemas.openxmlformats.org/officeDocument/2006/relationships/hyperlink" Target="https://help724.com/otobiyografi" TargetMode="External"/><Relationship Id="rId4" Type="http://schemas.openxmlformats.org/officeDocument/2006/relationships/hyperlink" Target="https://paratic.com/en-iyi-biyografi-otobiyografi-kitaplar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tr.wikipedia.org/wiki/Avusturya_%C4%B0mparatorlu%C4%9Fu" TargetMode="External"/><Relationship Id="rId3" Type="http://schemas.openxmlformats.org/officeDocument/2006/relationships/hyperlink" Target="https://tr.wikipedia.org/wiki/Amerikal%C4%B1lar" TargetMode="External"/><Relationship Id="rId7" Type="http://schemas.openxmlformats.org/officeDocument/2006/relationships/hyperlink" Target="https://tr.wikipedia.org/wiki/Alternatif_ak%C4%B1m" TargetMode="External"/><Relationship Id="rId12" Type="http://schemas.openxmlformats.org/officeDocument/2006/relationships/hyperlink" Target="https://tr.wikipedia.org/wiki/%C3%87ok_fazl%C4%B1_sistem" TargetMode="External"/><Relationship Id="rId2" Type="http://schemas.openxmlformats.org/officeDocument/2006/relationships/hyperlink" Target="https://tr.wikipedia.org/wiki/S%C4%B1rplar" TargetMode="External"/><Relationship Id="rId1" Type="http://schemas.openxmlformats.org/officeDocument/2006/relationships/slideLayout" Target="../slideLayouts/slideLayout2.xml"/><Relationship Id="rId6" Type="http://schemas.openxmlformats.org/officeDocument/2006/relationships/hyperlink" Target="https://tr.wikipedia.org/wiki/Makine_m%C3%BChendisli%C4%9Fi" TargetMode="External"/><Relationship Id="rId11" Type="http://schemas.openxmlformats.org/officeDocument/2006/relationships/hyperlink" Target="https://tr.wikipedia.org/wiki/Westinghouse_Electric_Corporation" TargetMode="External"/><Relationship Id="rId5" Type="http://schemas.openxmlformats.org/officeDocument/2006/relationships/hyperlink" Target="https://tr.wikipedia.org/wiki/Elektrik_m%C3%BChendisli%C4%9Fi" TargetMode="External"/><Relationship Id="rId10" Type="http://schemas.openxmlformats.org/officeDocument/2006/relationships/hyperlink" Target="https://tr.wikipedia.org/wiki/Asenkron_motor" TargetMode="External"/><Relationship Id="rId4" Type="http://schemas.openxmlformats.org/officeDocument/2006/relationships/hyperlink" Target="https://tr.wikipedia.org/wiki/Mucit" TargetMode="External"/><Relationship Id="rId9" Type="http://schemas.openxmlformats.org/officeDocument/2006/relationships/hyperlink" Target="https://tr.wikipedia.org/wiki/Telefonculu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cs typeface="Calibri Light"/>
              </a:rPr>
              <a:t>Yazarlık ve yazma becerileri</a:t>
            </a:r>
            <a:endParaRPr lang="tr-TR" dirty="0"/>
          </a:p>
        </p:txBody>
      </p:sp>
      <p:sp>
        <p:nvSpPr>
          <p:cNvPr id="3" name="Alt Başlık 2"/>
          <p:cNvSpPr>
            <a:spLocks noGrp="1"/>
          </p:cNvSpPr>
          <p:nvPr>
            <p:ph idx="1"/>
          </p:nvPr>
        </p:nvSpPr>
        <p:spPr/>
        <p:txBody>
          <a:bodyPr vert="horz" lIns="91440" tIns="45720" rIns="91440" bIns="45720" rtlCol="0" anchor="t">
            <a:normAutofit/>
          </a:bodyPr>
          <a:lstStyle/>
          <a:p>
            <a:r>
              <a:rPr lang="tr-TR" b="1" dirty="0">
                <a:cs typeface="Calibri"/>
              </a:rPr>
              <a:t>Biyografi nedir?                             </a:t>
            </a:r>
            <a:r>
              <a:rPr lang="tr-TR" b="1" dirty="0">
                <a:solidFill>
                  <a:srgbClr val="000000"/>
                </a:solidFill>
                <a:cs typeface="Calibri"/>
              </a:rPr>
              <a:t> </a:t>
            </a:r>
            <a:r>
              <a:rPr lang="tr-TR" b="1" dirty="0">
                <a:solidFill>
                  <a:srgbClr val="FF0000"/>
                </a:solidFill>
                <a:cs typeface="Calibri"/>
              </a:rPr>
              <a:t>Otobiyografi nedir ?</a:t>
            </a:r>
          </a:p>
          <a:p>
            <a:r>
              <a:rPr lang="tr-TR" b="1" dirty="0">
                <a:cs typeface="Calibri"/>
              </a:rPr>
              <a:t>Ünlü biyografi yazarları.              </a:t>
            </a:r>
            <a:r>
              <a:rPr lang="tr-TR" b="1" dirty="0">
                <a:solidFill>
                  <a:srgbClr val="FF0000"/>
                </a:solidFill>
                <a:cs typeface="Calibri"/>
              </a:rPr>
              <a:t>Ünlü otobiyografi yazarları</a:t>
            </a:r>
          </a:p>
          <a:p>
            <a:r>
              <a:rPr lang="tr-TR" b="1" dirty="0">
                <a:cs typeface="Calibri"/>
              </a:rPr>
              <a:t>Ünlü </a:t>
            </a:r>
            <a:r>
              <a:rPr lang="tr-TR" b="1" dirty="0" err="1">
                <a:cs typeface="Calibri"/>
              </a:rPr>
              <a:t>türk</a:t>
            </a:r>
            <a:r>
              <a:rPr lang="tr-TR" b="1" dirty="0">
                <a:cs typeface="Calibri"/>
              </a:rPr>
              <a:t> biyografi yazarları      </a:t>
            </a:r>
            <a:r>
              <a:rPr lang="tr-TR" b="1" dirty="0">
                <a:solidFill>
                  <a:srgbClr val="FF0000"/>
                </a:solidFill>
                <a:cs typeface="Calibri"/>
              </a:rPr>
              <a:t>Ünlü </a:t>
            </a:r>
            <a:r>
              <a:rPr lang="tr-TR" b="1" dirty="0" err="1">
                <a:solidFill>
                  <a:srgbClr val="FF0000"/>
                </a:solidFill>
                <a:cs typeface="Calibri"/>
              </a:rPr>
              <a:t>türk</a:t>
            </a:r>
            <a:r>
              <a:rPr lang="tr-TR" b="1" dirty="0">
                <a:solidFill>
                  <a:srgbClr val="FF0000"/>
                </a:solidFill>
                <a:cs typeface="Calibri"/>
              </a:rPr>
              <a:t> </a:t>
            </a:r>
            <a:r>
              <a:rPr lang="tr-TR" b="1" dirty="0" err="1">
                <a:solidFill>
                  <a:srgbClr val="FF0000"/>
                </a:solidFill>
                <a:cs typeface="Calibri"/>
              </a:rPr>
              <a:t>otob</a:t>
            </a:r>
            <a:r>
              <a:rPr lang="tr-TR" b="1" dirty="0">
                <a:solidFill>
                  <a:srgbClr val="FF0000"/>
                </a:solidFill>
                <a:cs typeface="Calibri"/>
              </a:rPr>
              <a:t>. yazarları</a:t>
            </a:r>
          </a:p>
          <a:p>
            <a:r>
              <a:rPr lang="tr-TR" b="1" dirty="0">
                <a:cs typeface="Calibri"/>
              </a:rPr>
              <a:t>Biyografi örneği                            </a:t>
            </a:r>
            <a:r>
              <a:rPr lang="tr-TR" b="1" dirty="0">
                <a:solidFill>
                  <a:srgbClr val="FF0000"/>
                </a:solidFill>
                <a:cs typeface="Calibri"/>
              </a:rPr>
              <a:t> Otobiyografi örneği </a:t>
            </a:r>
          </a:p>
          <a:p>
            <a:r>
              <a:rPr lang="tr-TR" b="1" dirty="0">
                <a:cs typeface="Calibri"/>
              </a:rPr>
              <a:t>Biyografinin ayırt eden özelliği</a:t>
            </a:r>
          </a:p>
        </p:txBody>
      </p: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4"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A33786C-17AB-091A-1824-C75222F00CB9}"/>
              </a:ext>
            </a:extLst>
          </p:cNvPr>
          <p:cNvSpPr>
            <a:spLocks noGrp="1"/>
          </p:cNvSpPr>
          <p:nvPr>
            <p:ph type="title"/>
          </p:nvPr>
        </p:nvSpPr>
        <p:spPr>
          <a:xfrm>
            <a:off x="1102367" y="1264801"/>
            <a:ext cx="4114571" cy="4296387"/>
          </a:xfrm>
        </p:spPr>
        <p:txBody>
          <a:bodyPr>
            <a:normAutofit/>
          </a:bodyPr>
          <a:lstStyle/>
          <a:p>
            <a:pPr algn="ctr"/>
            <a:r>
              <a:rPr lang="tr-TR" b="1" dirty="0"/>
              <a:t>Ünlü otobiyografi yazarları :</a:t>
            </a:r>
            <a:endParaRPr lang="tr-TR" b="1"/>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İçerik Yer Tutucusu 2">
            <a:extLst>
              <a:ext uri="{FF2B5EF4-FFF2-40B4-BE49-F238E27FC236}">
                <a16:creationId xmlns:a16="http://schemas.microsoft.com/office/drawing/2014/main" id="{7AF7824E-7607-7E38-6B9A-1837DA7FC04E}"/>
              </a:ext>
            </a:extLst>
          </p:cNvPr>
          <p:cNvSpPr>
            <a:spLocks noGrp="1"/>
          </p:cNvSpPr>
          <p:nvPr>
            <p:ph idx="1"/>
          </p:nvPr>
        </p:nvSpPr>
        <p:spPr>
          <a:xfrm>
            <a:off x="6234868" y="1345827"/>
            <a:ext cx="5217173" cy="4351338"/>
          </a:xfrm>
        </p:spPr>
        <p:txBody>
          <a:bodyPr vert="horz" lIns="91440" tIns="45720" rIns="91440" bIns="45720" rtlCol="0">
            <a:normAutofit/>
          </a:bodyPr>
          <a:lstStyle/>
          <a:p>
            <a:pPr marL="0" indent="0">
              <a:lnSpc>
                <a:spcPct val="100000"/>
              </a:lnSpc>
            </a:pPr>
            <a:r>
              <a:rPr lang="tr-TR" sz="1800" b="1"/>
              <a:t>Kelebek, Henri </a:t>
            </a:r>
            <a:r>
              <a:rPr lang="tr-TR" sz="1800" b="1" err="1"/>
              <a:t>Charriere</a:t>
            </a:r>
            <a:r>
              <a:rPr lang="tr-TR" sz="1800" b="1"/>
              <a:t>:</a:t>
            </a:r>
            <a:endParaRPr lang="tr-TR" sz="1800"/>
          </a:p>
          <a:p>
            <a:pPr>
              <a:lnSpc>
                <a:spcPct val="100000"/>
              </a:lnSpc>
            </a:pPr>
            <a:r>
              <a:rPr lang="tr-TR" sz="1800">
                <a:ea typeface="+mn-lt"/>
                <a:cs typeface="+mn-lt"/>
              </a:rPr>
              <a:t>Henri </a:t>
            </a:r>
            <a:r>
              <a:rPr lang="tr-TR" sz="1800" err="1">
                <a:ea typeface="+mn-lt"/>
                <a:cs typeface="+mn-lt"/>
              </a:rPr>
              <a:t>Charriere</a:t>
            </a:r>
            <a:r>
              <a:rPr lang="tr-TR" sz="1800">
                <a:ea typeface="+mn-lt"/>
                <a:cs typeface="+mn-lt"/>
              </a:rPr>
              <a:t>, Kelebek isimli otobiyografik eserinde, hiç işlemediği bir suçtan müebbet kürek mahkumu olduktan sonra yaşadığı zorlukları, kaçma girişimlerini ve özgürlük mücadelesini anlatıyor.</a:t>
            </a:r>
            <a:endParaRPr lang="tr-TR" sz="1800"/>
          </a:p>
          <a:p>
            <a:pPr>
              <a:lnSpc>
                <a:spcPct val="100000"/>
              </a:lnSpc>
            </a:pPr>
            <a:r>
              <a:rPr lang="tr-TR" sz="1800">
                <a:ea typeface="+mn-lt"/>
                <a:cs typeface="+mn-lt"/>
              </a:rPr>
              <a:t>Uzun yıllar başta Fransa olmak üzere pek çok ülkede en çok satan kitaplar listesinde yer alan Kelebek, dünyanın en fazla okunan otobiyografik eserlerinden de biri.</a:t>
            </a:r>
            <a:endParaRPr lang="tr-TR" sz="1800"/>
          </a:p>
          <a:p>
            <a:pPr>
              <a:lnSpc>
                <a:spcPct val="100000"/>
              </a:lnSpc>
            </a:pPr>
            <a:r>
              <a:rPr lang="tr-TR" sz="1800">
                <a:ea typeface="+mn-lt"/>
                <a:cs typeface="+mn-lt"/>
              </a:rPr>
              <a:t>Kelebek, 1973 yılında Franklin J. </a:t>
            </a:r>
            <a:r>
              <a:rPr lang="tr-TR" sz="1800" err="1">
                <a:ea typeface="+mn-lt"/>
                <a:cs typeface="+mn-lt"/>
              </a:rPr>
              <a:t>Schaffner</a:t>
            </a:r>
            <a:r>
              <a:rPr lang="tr-TR" sz="1800">
                <a:ea typeface="+mn-lt"/>
                <a:cs typeface="+mn-lt"/>
              </a:rPr>
              <a:t> tarafından aynı isimle sinemaya uyarlanmıştır.</a:t>
            </a:r>
            <a:endParaRPr lang="tr-TR" sz="1800"/>
          </a:p>
          <a:p>
            <a:pPr>
              <a:lnSpc>
                <a:spcPct val="100000"/>
              </a:lnSpc>
            </a:pPr>
            <a:endParaRPr lang="tr-TR" sz="1800"/>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32672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Başlık 1">
            <a:extLst>
              <a:ext uri="{FF2B5EF4-FFF2-40B4-BE49-F238E27FC236}">
                <a16:creationId xmlns:a16="http://schemas.microsoft.com/office/drawing/2014/main" id="{0FD4F517-C4B9-841D-29A0-B2C2305A6EDE}"/>
              </a:ext>
            </a:extLst>
          </p:cNvPr>
          <p:cNvSpPr>
            <a:spLocks noGrp="1"/>
          </p:cNvSpPr>
          <p:nvPr>
            <p:ph type="title"/>
          </p:nvPr>
        </p:nvSpPr>
        <p:spPr>
          <a:xfrm>
            <a:off x="1102368" y="3306515"/>
            <a:ext cx="3826286" cy="3215373"/>
          </a:xfrm>
        </p:spPr>
        <p:txBody>
          <a:bodyPr>
            <a:normAutofit/>
          </a:bodyPr>
          <a:lstStyle/>
          <a:p>
            <a:pPr algn="ctr"/>
            <a:r>
              <a:rPr lang="tr-TR" b="1" dirty="0"/>
              <a:t>Ünlü Türk otobiyografi yazarları :</a:t>
            </a:r>
            <a:endParaRPr lang="tr-TR" b="1"/>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İçerik Yer Tutucusu 2">
            <a:extLst>
              <a:ext uri="{FF2B5EF4-FFF2-40B4-BE49-F238E27FC236}">
                <a16:creationId xmlns:a16="http://schemas.microsoft.com/office/drawing/2014/main" id="{1E4DA5F0-F02E-C34C-1469-53337205C764}"/>
              </a:ext>
            </a:extLst>
          </p:cNvPr>
          <p:cNvSpPr>
            <a:spLocks noGrp="1"/>
          </p:cNvSpPr>
          <p:nvPr>
            <p:ph idx="1"/>
          </p:nvPr>
        </p:nvSpPr>
        <p:spPr>
          <a:xfrm>
            <a:off x="5211448" y="706508"/>
            <a:ext cx="5217173" cy="4351338"/>
          </a:xfrm>
        </p:spPr>
        <p:txBody>
          <a:bodyPr vert="horz" lIns="91440" tIns="45720" rIns="91440" bIns="45720" rtlCol="0" anchor="t">
            <a:normAutofit/>
          </a:bodyPr>
          <a:lstStyle/>
          <a:p>
            <a:pPr>
              <a:lnSpc>
                <a:spcPct val="100000"/>
              </a:lnSpc>
            </a:pPr>
            <a:r>
              <a:rPr lang="tr-TR" sz="1800" b="1" dirty="0">
                <a:ea typeface="+mn-lt"/>
                <a:cs typeface="+mn-lt"/>
              </a:rPr>
              <a:t>Bir Dinozorun Anıları/ Mina Urgan:                  </a:t>
            </a:r>
            <a:r>
              <a:rPr lang="tr-TR" sz="1800" dirty="0">
                <a:ea typeface="+mn-lt"/>
                <a:cs typeface="+mn-lt"/>
              </a:rPr>
              <a:t>1 Mayıs 1915 İstanbul doğumlu yazar. Mina Urgan’ın </a:t>
            </a:r>
            <a:r>
              <a:rPr lang="tr-TR" sz="1800" b="1" dirty="0">
                <a:ea typeface="+mn-lt"/>
                <a:cs typeface="+mn-lt"/>
              </a:rPr>
              <a:t>otobiyografik</a:t>
            </a:r>
            <a:r>
              <a:rPr lang="tr-TR" sz="1800" dirty="0">
                <a:ea typeface="+mn-lt"/>
                <a:cs typeface="+mn-lt"/>
              </a:rPr>
              <a:t> eseri olan kitapta, yazarın hayatı boyunca yaşadığı anılar, tanıştığı isimler ve başından geçenler anlatılıyor. İlk kez 1998 yılında yayınlanan kitap, yazarı daha önce tanımayanlar için bir dönüm noktası değerinde. Kitabın dili son derece sade ve naif. Aynı zamanda her şeyi açık bir şekilde anlatacak kadar da cesur. Hiç sıkılmadan ve gülümseyerek okuyacağınız, bir </a:t>
            </a:r>
            <a:r>
              <a:rPr lang="tr-TR" sz="1800" b="1" dirty="0">
                <a:ea typeface="+mn-lt"/>
                <a:cs typeface="+mn-lt"/>
              </a:rPr>
              <a:t>anı kitabı</a:t>
            </a:r>
            <a:r>
              <a:rPr lang="tr-TR" sz="1800" dirty="0">
                <a:ea typeface="+mn-lt"/>
                <a:cs typeface="+mn-lt"/>
              </a:rPr>
              <a:t> diyebiliriz.</a:t>
            </a:r>
            <a:endParaRPr lang="tr-TR" sz="1800" dirty="0"/>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27210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tx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20"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tx1"/>
          </a:solidFill>
        </p:grpSpPr>
        <p:sp>
          <p:nvSpPr>
            <p:cNvPr id="21" name="Freeform: Shape 20">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Başlık 1">
            <a:extLst>
              <a:ext uri="{FF2B5EF4-FFF2-40B4-BE49-F238E27FC236}">
                <a16:creationId xmlns:a16="http://schemas.microsoft.com/office/drawing/2014/main" id="{4CD2E4A5-2E5F-8010-B54E-AB9D5E897304}"/>
              </a:ext>
            </a:extLst>
          </p:cNvPr>
          <p:cNvSpPr>
            <a:spLocks noGrp="1"/>
          </p:cNvSpPr>
          <p:nvPr>
            <p:ph type="title"/>
          </p:nvPr>
        </p:nvSpPr>
        <p:spPr>
          <a:xfrm>
            <a:off x="838200" y="1391619"/>
            <a:ext cx="4974771" cy="4042196"/>
          </a:xfrm>
        </p:spPr>
        <p:txBody>
          <a:bodyPr>
            <a:normAutofit/>
          </a:bodyPr>
          <a:lstStyle/>
          <a:p>
            <a:pPr algn="ctr"/>
            <a:r>
              <a:rPr lang="tr-TR" b="1" dirty="0"/>
              <a:t>Otobiyografi örneği:</a:t>
            </a:r>
            <a:endParaRPr lang="tr-TR" b="1"/>
          </a:p>
        </p:txBody>
      </p:sp>
      <p:sp>
        <p:nvSpPr>
          <p:cNvPr id="35"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İçerik Yer Tutucusu 2">
            <a:extLst>
              <a:ext uri="{FF2B5EF4-FFF2-40B4-BE49-F238E27FC236}">
                <a16:creationId xmlns:a16="http://schemas.microsoft.com/office/drawing/2014/main" id="{84444768-8F12-271C-3998-D53767156469}"/>
              </a:ext>
            </a:extLst>
          </p:cNvPr>
          <p:cNvSpPr>
            <a:spLocks noGrp="1"/>
          </p:cNvSpPr>
          <p:nvPr>
            <p:ph idx="1"/>
          </p:nvPr>
        </p:nvSpPr>
        <p:spPr>
          <a:xfrm>
            <a:off x="6477270" y="1130846"/>
            <a:ext cx="4974771" cy="4351338"/>
          </a:xfrm>
        </p:spPr>
        <p:txBody>
          <a:bodyPr vert="horz" lIns="91440" tIns="45720" rIns="91440" bIns="45720" rtlCol="0">
            <a:normAutofit/>
          </a:bodyPr>
          <a:lstStyle/>
          <a:p>
            <a:pPr marL="0" indent="0">
              <a:lnSpc>
                <a:spcPct val="100000"/>
              </a:lnSpc>
            </a:pPr>
            <a:r>
              <a:rPr lang="tr-TR" sz="1500">
                <a:ea typeface="+mn-lt"/>
                <a:cs typeface="+mn-lt"/>
              </a:rPr>
              <a:t>Adım Mustafa Coşkun. 16 Mayıs 2003 yılında, İstanbul’da dünyaya geldim. Annemin ve babamın üçüncü çocuğu olarak doğmama rağmen 3 yaşında iken büyük ablamı trafik kazasında kaybettik. Kardeşimin vefatını kaldıramayan annem ondan 3 yıl sonra vefat etti.</a:t>
            </a:r>
            <a:endParaRPr lang="tr-TR" sz="1500"/>
          </a:p>
          <a:p>
            <a:pPr>
              <a:lnSpc>
                <a:spcPct val="100000"/>
              </a:lnSpc>
            </a:pPr>
            <a:r>
              <a:rPr lang="tr-TR" sz="1500">
                <a:ea typeface="+mn-lt"/>
                <a:cs typeface="+mn-lt"/>
              </a:rPr>
              <a:t>İlk ve orta öğrenimimi İstanbul’da tamamladım. Bu süreçte babam ikinci evliliğini yaptığı için lise eğitimimi, Ankara’da tamamlamaya karar verdim. Şu an 12. sınıftayım. Derslerim oldukça iyi. Hedefim üniversite sınavından iyi bir puan alarak, tıp fakültesini kazanmak. Bu hedef doğrultusunda çalışmaya devam ediyorum ve hekim olacağım yılları sabırsızlıkla bekliyorum.</a:t>
            </a:r>
            <a:endParaRPr lang="tr-TR" sz="1500"/>
          </a:p>
          <a:p>
            <a:pPr>
              <a:lnSpc>
                <a:spcPct val="100000"/>
              </a:lnSpc>
            </a:pPr>
            <a:endParaRPr lang="tr-TR" sz="1500"/>
          </a:p>
        </p:txBody>
      </p:sp>
    </p:spTree>
    <p:extLst>
      <p:ext uri="{BB962C8B-B14F-4D97-AF65-F5344CB8AC3E}">
        <p14:creationId xmlns:p14="http://schemas.microsoft.com/office/powerpoint/2010/main" val="283116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39C043-48E4-167D-4258-8151442046BC}"/>
              </a:ext>
            </a:extLst>
          </p:cNvPr>
          <p:cNvSpPr>
            <a:spLocks noGrp="1"/>
          </p:cNvSpPr>
          <p:nvPr>
            <p:ph type="title"/>
          </p:nvPr>
        </p:nvSpPr>
        <p:spPr/>
        <p:txBody>
          <a:bodyPr/>
          <a:lstStyle/>
          <a:p>
            <a:r>
              <a:rPr lang="tr-TR" b="1" dirty="0"/>
              <a:t>Kaynakça :</a:t>
            </a:r>
          </a:p>
        </p:txBody>
      </p:sp>
      <p:sp>
        <p:nvSpPr>
          <p:cNvPr id="3" name="İçerik Yer Tutucusu 2">
            <a:extLst>
              <a:ext uri="{FF2B5EF4-FFF2-40B4-BE49-F238E27FC236}">
                <a16:creationId xmlns:a16="http://schemas.microsoft.com/office/drawing/2014/main" id="{900509DF-47C5-EE9E-97DF-7ECA7D624350}"/>
              </a:ext>
            </a:extLst>
          </p:cNvPr>
          <p:cNvSpPr>
            <a:spLocks noGrp="1"/>
          </p:cNvSpPr>
          <p:nvPr>
            <p:ph idx="1"/>
          </p:nvPr>
        </p:nvSpPr>
        <p:spPr/>
        <p:txBody>
          <a:bodyPr vert="horz" lIns="91440" tIns="45720" rIns="91440" bIns="45720" rtlCol="0" anchor="t">
            <a:normAutofit/>
          </a:bodyPr>
          <a:lstStyle/>
          <a:p>
            <a:pPr marL="0" indent="0">
              <a:buNone/>
            </a:pPr>
            <a:r>
              <a:rPr lang="tr-TR" dirty="0">
                <a:ea typeface="+mn-lt"/>
                <a:cs typeface="+mn-lt"/>
                <a:hlinkClick r:id="rId2"/>
              </a:rPr>
              <a:t>https://www.bkmkitap.com/zulfu-livaneli-8147</a:t>
            </a:r>
            <a:endParaRPr lang="tr-TR">
              <a:ea typeface="+mn-lt"/>
              <a:cs typeface="+mn-lt"/>
              <a:hlinkClick r:id="rId2"/>
            </a:endParaRPr>
          </a:p>
          <a:p>
            <a:pPr marL="0" indent="0">
              <a:buNone/>
            </a:pPr>
            <a:r>
              <a:rPr lang="tr-TR" dirty="0">
                <a:ea typeface="+mn-lt"/>
                <a:cs typeface="+mn-lt"/>
                <a:hlinkClick r:id="rId3"/>
              </a:rPr>
              <a:t>https://tr.wikipedia.org/wiki/Nikola_Tesla</a:t>
            </a:r>
            <a:endParaRPr lang="tr-TR">
              <a:ea typeface="+mn-lt"/>
              <a:cs typeface="+mn-lt"/>
              <a:hlinkClick r:id="rId3"/>
            </a:endParaRPr>
          </a:p>
          <a:p>
            <a:pPr marL="0" indent="0">
              <a:buNone/>
            </a:pPr>
            <a:r>
              <a:rPr lang="tr-TR" dirty="0">
                <a:ea typeface="+mn-lt"/>
                <a:cs typeface="+mn-lt"/>
                <a:hlinkClick r:id="rId4"/>
              </a:rPr>
              <a:t>https://paratic.com/en-iyi-biyografi-otobiyografi-kitaplari/</a:t>
            </a:r>
            <a:endParaRPr lang="tr-TR">
              <a:ea typeface="+mn-lt"/>
              <a:cs typeface="+mn-lt"/>
              <a:hlinkClick r:id="rId4"/>
            </a:endParaRPr>
          </a:p>
          <a:p>
            <a:pPr marL="0" indent="0">
              <a:buNone/>
            </a:pPr>
            <a:r>
              <a:rPr lang="tr-TR" dirty="0">
                <a:ea typeface="+mn-lt"/>
                <a:cs typeface="+mn-lt"/>
                <a:hlinkClick r:id="rId5"/>
              </a:rPr>
              <a:t>https://help724.com/otobiyografi</a:t>
            </a:r>
            <a:endParaRPr lang="tr-TR">
              <a:ea typeface="+mn-lt"/>
              <a:cs typeface="+mn-lt"/>
              <a:hlinkClick r:id="rId5"/>
            </a:endParaRPr>
          </a:p>
          <a:p>
            <a:pPr marL="0" indent="0">
              <a:buNone/>
            </a:pPr>
            <a:r>
              <a:rPr lang="tr-TR" dirty="0">
                <a:ea typeface="+mn-lt"/>
                <a:cs typeface="+mn-lt"/>
                <a:hlinkClick r:id="rId6"/>
              </a:rPr>
              <a:t>https://www.kitapyurdu.com/yazar/walter-isaacson/56556.html</a:t>
            </a:r>
          </a:p>
          <a:p>
            <a:pPr marL="0" indent="0">
              <a:buNone/>
            </a:pPr>
            <a:r>
              <a:rPr lang="tr-TR" dirty="0">
                <a:ea typeface="+mn-lt"/>
                <a:cs typeface="+mn-lt"/>
                <a:hlinkClick r:id="rId7"/>
              </a:rPr>
              <a:t>https://www.kitapyurdu.com/yazar/rauda-jamis/5955.html</a:t>
            </a:r>
            <a:endParaRPr lang="tr-TR">
              <a:ea typeface="+mn-lt"/>
              <a:cs typeface="+mn-lt"/>
            </a:endParaRPr>
          </a:p>
          <a:p>
            <a:pPr marL="0" indent="0">
              <a:buNone/>
            </a:pPr>
            <a:endParaRPr lang="tr-TR" dirty="0"/>
          </a:p>
        </p:txBody>
      </p:sp>
    </p:spTree>
    <p:extLst>
      <p:ext uri="{BB962C8B-B14F-4D97-AF65-F5344CB8AC3E}">
        <p14:creationId xmlns:p14="http://schemas.microsoft.com/office/powerpoint/2010/main" val="3926054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1E55D-0543-1147-4234-4A5D0963EC62}"/>
              </a:ext>
            </a:extLst>
          </p:cNvPr>
          <p:cNvSpPr>
            <a:spLocks noGrp="1"/>
          </p:cNvSpPr>
          <p:nvPr>
            <p:ph type="title"/>
          </p:nvPr>
        </p:nvSpPr>
        <p:spPr/>
        <p:txBody>
          <a:bodyPr>
            <a:normAutofit/>
          </a:bodyPr>
          <a:lstStyle/>
          <a:p>
            <a:r>
              <a:rPr lang="tr-TR" sz="3600" b="1" dirty="0"/>
              <a:t>BİZİ DİNLEDİĞİNİZ İÇİN TEŞEKKÜRLER !</a:t>
            </a:r>
            <a:br>
              <a:rPr lang="tr-TR" sz="3600" b="1" dirty="0"/>
            </a:br>
            <a:endParaRPr lang="tr-TR" sz="3600" b="1" dirty="0"/>
          </a:p>
        </p:txBody>
      </p:sp>
      <p:sp>
        <p:nvSpPr>
          <p:cNvPr id="3" name="İçerik Yer Tutucusu 2">
            <a:extLst>
              <a:ext uri="{FF2B5EF4-FFF2-40B4-BE49-F238E27FC236}">
                <a16:creationId xmlns:a16="http://schemas.microsoft.com/office/drawing/2014/main" id="{D2F419FD-60DA-EF13-73FB-C390E4B6AAB4}"/>
              </a:ext>
            </a:extLst>
          </p:cNvPr>
          <p:cNvSpPr>
            <a:spLocks noGrp="1"/>
          </p:cNvSpPr>
          <p:nvPr>
            <p:ph idx="1"/>
          </p:nvPr>
        </p:nvSpPr>
        <p:spPr/>
        <p:txBody>
          <a:bodyPr vert="horz" lIns="91440" tIns="45720" rIns="91440" bIns="45720" rtlCol="0" anchor="t">
            <a:normAutofit/>
          </a:bodyPr>
          <a:lstStyle/>
          <a:p>
            <a:r>
              <a:rPr lang="tr-TR" b="1" dirty="0"/>
              <a:t>Koray Erdoğan</a:t>
            </a:r>
          </a:p>
          <a:p>
            <a:r>
              <a:rPr lang="tr-TR" b="1" dirty="0"/>
              <a:t>Oğuzhan Karataş</a:t>
            </a:r>
          </a:p>
        </p:txBody>
      </p:sp>
    </p:spTree>
    <p:extLst>
      <p:ext uri="{BB962C8B-B14F-4D97-AF65-F5344CB8AC3E}">
        <p14:creationId xmlns:p14="http://schemas.microsoft.com/office/powerpoint/2010/main" val="100074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BD040-9F91-4F59-1176-31CFCF164353}"/>
              </a:ext>
            </a:extLst>
          </p:cNvPr>
          <p:cNvSpPr>
            <a:spLocks noGrp="1"/>
          </p:cNvSpPr>
          <p:nvPr>
            <p:ph type="title"/>
          </p:nvPr>
        </p:nvSpPr>
        <p:spPr/>
        <p:txBody>
          <a:bodyPr>
            <a:normAutofit/>
          </a:bodyPr>
          <a:lstStyle/>
          <a:p>
            <a:r>
              <a:rPr lang="tr-TR" sz="3600" b="1" dirty="0"/>
              <a:t>Biyografi nedir ? Ayırt edici özelliği nedir ?</a:t>
            </a:r>
          </a:p>
        </p:txBody>
      </p:sp>
      <p:sp>
        <p:nvSpPr>
          <p:cNvPr id="3" name="İçerik Yer Tutucusu 2">
            <a:extLst>
              <a:ext uri="{FF2B5EF4-FFF2-40B4-BE49-F238E27FC236}">
                <a16:creationId xmlns:a16="http://schemas.microsoft.com/office/drawing/2014/main" id="{32ADB552-6B4B-6BD3-F0D3-04802FF81FAC}"/>
              </a:ext>
            </a:extLst>
          </p:cNvPr>
          <p:cNvSpPr>
            <a:spLocks noGrp="1"/>
          </p:cNvSpPr>
          <p:nvPr>
            <p:ph idx="1"/>
          </p:nvPr>
        </p:nvSpPr>
        <p:spPr/>
        <p:txBody>
          <a:bodyPr vert="horz" lIns="91440" tIns="45720" rIns="91440" bIns="45720" rtlCol="0" anchor="t">
            <a:normAutofit lnSpcReduction="10000"/>
          </a:bodyPr>
          <a:lstStyle/>
          <a:p>
            <a:pPr marL="0" indent="0"/>
            <a:r>
              <a:rPr lang="tr-TR" b="1" dirty="0">
                <a:ea typeface="+mn-lt"/>
                <a:cs typeface="+mn-lt"/>
              </a:rPr>
              <a:t>Biyografi</a:t>
            </a:r>
            <a:r>
              <a:rPr lang="tr-TR" dirty="0">
                <a:ea typeface="+mn-lt"/>
                <a:cs typeface="+mn-lt"/>
              </a:rPr>
              <a:t> ya da </a:t>
            </a:r>
            <a:r>
              <a:rPr lang="tr-TR" b="1" dirty="0">
                <a:ea typeface="+mn-lt"/>
                <a:cs typeface="+mn-lt"/>
              </a:rPr>
              <a:t>yaşam öyküsü</a:t>
            </a:r>
            <a:r>
              <a:rPr lang="tr-TR" dirty="0">
                <a:ea typeface="+mn-lt"/>
                <a:cs typeface="+mn-lt"/>
              </a:rPr>
              <a:t>, bir kişinin yaşamını ayrıntılı bir biçimde açıklayan bir edebiyat türüdür. Kişi kendi hayatını anlatıyorsa buna </a:t>
            </a:r>
            <a:r>
              <a:rPr lang="tr-TR" b="1" dirty="0">
                <a:solidFill>
                  <a:schemeClr val="accent5">
                    <a:lumMod val="75000"/>
                  </a:schemeClr>
                </a:solidFill>
                <a:ea typeface="+mn-lt"/>
                <a:cs typeface="+mn-lt"/>
              </a:rPr>
              <a:t>otobiyografi</a:t>
            </a:r>
            <a:r>
              <a:rPr lang="tr-TR" dirty="0">
                <a:ea typeface="+mn-lt"/>
                <a:cs typeface="+mn-lt"/>
              </a:rPr>
              <a:t> </a:t>
            </a:r>
            <a:r>
              <a:rPr lang="tr-TR" dirty="0" err="1">
                <a:ea typeface="+mn-lt"/>
                <a:cs typeface="+mn-lt"/>
              </a:rPr>
              <a:t>denir.Biyografiler</a:t>
            </a:r>
            <a:r>
              <a:rPr lang="tr-TR" dirty="0">
                <a:ea typeface="+mn-lt"/>
                <a:cs typeface="+mn-lt"/>
              </a:rPr>
              <a:t> eğitim, iş, ilişkiler ve ölüm gibi temel olaylardan daha fazlasını içerir. Bir biyografi, bir konunun yaşam öyküsünü sunar, deneyimle ilgili samimi ayrıntılar da dahil olmak üzere yaşamlarının çeşitli yönlerini vurgular ve öznenin kişiliğinin bir analizini içerir.</a:t>
            </a:r>
            <a:endParaRPr lang="tr-TR" baseline="30000" dirty="0"/>
          </a:p>
          <a:p>
            <a:r>
              <a:rPr lang="tr-TR" dirty="0">
                <a:ea typeface="+mn-lt"/>
                <a:cs typeface="+mn-lt"/>
              </a:rPr>
              <a:t>Biyografik eserler genellikle </a:t>
            </a:r>
            <a:r>
              <a:rPr lang="tr-TR" b="1" dirty="0">
                <a:solidFill>
                  <a:schemeClr val="accent5">
                    <a:lumMod val="75000"/>
                  </a:schemeClr>
                </a:solidFill>
                <a:ea typeface="+mn-lt"/>
                <a:cs typeface="+mn-lt"/>
              </a:rPr>
              <a:t>kurgusal değildir</a:t>
            </a:r>
            <a:r>
              <a:rPr lang="tr-TR" dirty="0">
                <a:ea typeface="+mn-lt"/>
                <a:cs typeface="+mn-lt"/>
              </a:rPr>
              <a:t>, ancak kurgu bir kişinin hayatını betimlemek için de kullanılabilir.</a:t>
            </a:r>
            <a:endParaRPr lang="tr-TR" dirty="0"/>
          </a:p>
          <a:p>
            <a:endParaRPr lang="tr-TR" dirty="0"/>
          </a:p>
        </p:txBody>
      </p:sp>
    </p:spTree>
    <p:extLst>
      <p:ext uri="{BB962C8B-B14F-4D97-AF65-F5344CB8AC3E}">
        <p14:creationId xmlns:p14="http://schemas.microsoft.com/office/powerpoint/2010/main" val="3869750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4"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9597E38-3DBB-94CD-43FF-4D0F13D39BD2}"/>
              </a:ext>
            </a:extLst>
          </p:cNvPr>
          <p:cNvSpPr>
            <a:spLocks noGrp="1"/>
          </p:cNvSpPr>
          <p:nvPr>
            <p:ph type="title"/>
          </p:nvPr>
        </p:nvSpPr>
        <p:spPr>
          <a:xfrm>
            <a:off x="1102367" y="1264801"/>
            <a:ext cx="4114571" cy="4296387"/>
          </a:xfrm>
        </p:spPr>
        <p:txBody>
          <a:bodyPr>
            <a:normAutofit/>
          </a:bodyPr>
          <a:lstStyle/>
          <a:p>
            <a:pPr algn="ctr"/>
            <a:r>
              <a:rPr lang="tr-TR" b="1" dirty="0"/>
              <a:t>Ünlü Biyografi yazarları ve Eserleri:</a:t>
            </a:r>
            <a:endParaRPr lang="tr-TR" b="1"/>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İçerik Yer Tutucusu 2">
            <a:extLst>
              <a:ext uri="{FF2B5EF4-FFF2-40B4-BE49-F238E27FC236}">
                <a16:creationId xmlns:a16="http://schemas.microsoft.com/office/drawing/2014/main" id="{2CC97416-D840-A4E3-33EC-087CF6B2F839}"/>
              </a:ext>
            </a:extLst>
          </p:cNvPr>
          <p:cNvSpPr>
            <a:spLocks noGrp="1"/>
          </p:cNvSpPr>
          <p:nvPr>
            <p:ph idx="1"/>
          </p:nvPr>
        </p:nvSpPr>
        <p:spPr>
          <a:xfrm>
            <a:off x="6234868" y="1345827"/>
            <a:ext cx="5217173" cy="4351338"/>
          </a:xfrm>
        </p:spPr>
        <p:txBody>
          <a:bodyPr vert="horz" lIns="91440" tIns="45720" rIns="91440" bIns="45720" rtlCol="0" anchor="t">
            <a:normAutofit/>
          </a:bodyPr>
          <a:lstStyle/>
          <a:p>
            <a:pPr marL="457200" indent="-457200">
              <a:lnSpc>
                <a:spcPct val="100000"/>
              </a:lnSpc>
            </a:pPr>
            <a:r>
              <a:rPr lang="tr-TR" sz="2000" b="1" dirty="0"/>
              <a:t>Walter </a:t>
            </a:r>
            <a:r>
              <a:rPr lang="tr-TR" sz="2000" b="1" dirty="0" err="1"/>
              <a:t>Isaacson</a:t>
            </a:r>
            <a:r>
              <a:rPr lang="tr-TR" sz="2000" b="1" dirty="0"/>
              <a:t>:</a:t>
            </a:r>
            <a:r>
              <a:rPr lang="tr-TR" sz="2000" b="1" dirty="0">
                <a:ea typeface="+mn-lt"/>
                <a:cs typeface="+mn-lt"/>
              </a:rPr>
              <a:t> </a:t>
            </a:r>
            <a:r>
              <a:rPr lang="en-US" sz="2000" dirty="0">
                <a:ea typeface="+mn-lt"/>
                <a:cs typeface="+mn-lt"/>
              </a:rPr>
              <a:t> </a:t>
            </a:r>
            <a:r>
              <a:rPr lang="en-US" sz="2000" dirty="0" err="1">
                <a:ea typeface="+mn-lt"/>
                <a:cs typeface="+mn-lt"/>
              </a:rPr>
              <a:t>Amerikalı</a:t>
            </a:r>
            <a:r>
              <a:rPr lang="en-US" sz="2000" dirty="0">
                <a:ea typeface="+mn-lt"/>
                <a:cs typeface="+mn-lt"/>
              </a:rPr>
              <a:t> </a:t>
            </a:r>
            <a:r>
              <a:rPr lang="en-US" sz="2000" dirty="0" err="1">
                <a:ea typeface="+mn-lt"/>
                <a:cs typeface="+mn-lt"/>
              </a:rPr>
              <a:t>gazeteci</a:t>
            </a:r>
            <a:r>
              <a:rPr lang="en-US" sz="2000" dirty="0">
                <a:ea typeface="+mn-lt"/>
                <a:cs typeface="+mn-lt"/>
              </a:rPr>
              <a:t> </a:t>
            </a:r>
            <a:r>
              <a:rPr lang="en-US" sz="2000" dirty="0" err="1">
                <a:ea typeface="+mn-lt"/>
                <a:cs typeface="+mn-lt"/>
              </a:rPr>
              <a:t>ve</a:t>
            </a:r>
            <a:r>
              <a:rPr lang="en-US" sz="2000" dirty="0">
                <a:ea typeface="+mn-lt"/>
                <a:cs typeface="+mn-lt"/>
              </a:rPr>
              <a:t> </a:t>
            </a:r>
            <a:r>
              <a:rPr lang="en-US" sz="2000" dirty="0" err="1">
                <a:ea typeface="+mn-lt"/>
                <a:cs typeface="+mn-lt"/>
              </a:rPr>
              <a:t>biyografi</a:t>
            </a:r>
            <a:r>
              <a:rPr lang="en-US" sz="2000" dirty="0">
                <a:ea typeface="+mn-lt"/>
                <a:cs typeface="+mn-lt"/>
              </a:rPr>
              <a:t> </a:t>
            </a:r>
            <a:r>
              <a:rPr lang="en-US" sz="2000" dirty="0" err="1">
                <a:ea typeface="+mn-lt"/>
                <a:cs typeface="+mn-lt"/>
              </a:rPr>
              <a:t>yazarıdır</a:t>
            </a:r>
            <a:r>
              <a:rPr lang="en-US" sz="2000" dirty="0">
                <a:ea typeface="+mn-lt"/>
                <a:cs typeface="+mn-lt"/>
              </a:rPr>
              <a:t>. Albert Einstein, Benjamin Franklin, Steve Jobs </a:t>
            </a:r>
            <a:r>
              <a:rPr lang="en-US" sz="2000" dirty="0" err="1">
                <a:ea typeface="+mn-lt"/>
                <a:cs typeface="+mn-lt"/>
              </a:rPr>
              <a:t>ve</a:t>
            </a:r>
            <a:r>
              <a:rPr lang="en-US" sz="2000" dirty="0">
                <a:ea typeface="+mn-lt"/>
                <a:cs typeface="+mn-lt"/>
              </a:rPr>
              <a:t> Leonardo da Vinci </a:t>
            </a:r>
            <a:r>
              <a:rPr lang="en-US" sz="2000" dirty="0" err="1">
                <a:ea typeface="+mn-lt"/>
                <a:cs typeface="+mn-lt"/>
              </a:rPr>
              <a:t>biyografilerini</a:t>
            </a:r>
            <a:r>
              <a:rPr lang="en-US" sz="2000" dirty="0">
                <a:ea typeface="+mn-lt"/>
                <a:cs typeface="+mn-lt"/>
              </a:rPr>
              <a:t> </a:t>
            </a:r>
            <a:r>
              <a:rPr lang="en-US" sz="2000" dirty="0" err="1">
                <a:ea typeface="+mn-lt"/>
                <a:cs typeface="+mn-lt"/>
              </a:rPr>
              <a:t>kaleme</a:t>
            </a:r>
            <a:r>
              <a:rPr lang="en-US" sz="2000" dirty="0">
                <a:ea typeface="+mn-lt"/>
                <a:cs typeface="+mn-lt"/>
              </a:rPr>
              <a:t> </a:t>
            </a:r>
            <a:r>
              <a:rPr lang="en-US" sz="2000" dirty="0" err="1">
                <a:ea typeface="+mn-lt"/>
                <a:cs typeface="+mn-lt"/>
              </a:rPr>
              <a:t>almıştır</a:t>
            </a:r>
            <a:r>
              <a:rPr lang="en-US" sz="2000" dirty="0">
                <a:ea typeface="+mn-lt"/>
                <a:cs typeface="+mn-lt"/>
              </a:rPr>
              <a:t>. Steve </a:t>
            </a:r>
            <a:r>
              <a:rPr lang="en-US" sz="2000" dirty="0" err="1">
                <a:ea typeface="+mn-lt"/>
                <a:cs typeface="+mn-lt"/>
              </a:rPr>
              <a:t>Jobs'un</a:t>
            </a:r>
            <a:r>
              <a:rPr lang="en-US" sz="2000" dirty="0">
                <a:ea typeface="+mn-lt"/>
                <a:cs typeface="+mn-lt"/>
              </a:rPr>
              <a:t> </a:t>
            </a:r>
            <a:r>
              <a:rPr lang="en-US" sz="2000" dirty="0" err="1">
                <a:ea typeface="+mn-lt"/>
                <a:cs typeface="+mn-lt"/>
              </a:rPr>
              <a:t>şahsi</a:t>
            </a:r>
            <a:r>
              <a:rPr lang="en-US" sz="2000" dirty="0">
                <a:ea typeface="+mn-lt"/>
                <a:cs typeface="+mn-lt"/>
              </a:rPr>
              <a:t> </a:t>
            </a:r>
            <a:r>
              <a:rPr lang="en-US" sz="2000" dirty="0" err="1">
                <a:ea typeface="+mn-lt"/>
                <a:cs typeface="+mn-lt"/>
              </a:rPr>
              <a:t>isteğiyle</a:t>
            </a:r>
            <a:r>
              <a:rPr lang="en-US" sz="2000" dirty="0">
                <a:ea typeface="+mn-lt"/>
                <a:cs typeface="+mn-lt"/>
              </a:rPr>
              <a:t> </a:t>
            </a:r>
            <a:r>
              <a:rPr lang="en-US" sz="2000" dirty="0" err="1">
                <a:ea typeface="+mn-lt"/>
                <a:cs typeface="+mn-lt"/>
              </a:rPr>
              <a:t>kaleme</a:t>
            </a:r>
            <a:r>
              <a:rPr lang="en-US" sz="2000" dirty="0">
                <a:ea typeface="+mn-lt"/>
                <a:cs typeface="+mn-lt"/>
              </a:rPr>
              <a:t> </a:t>
            </a:r>
            <a:r>
              <a:rPr lang="en-US" sz="2000" dirty="0" err="1">
                <a:ea typeface="+mn-lt"/>
                <a:cs typeface="+mn-lt"/>
              </a:rPr>
              <a:t>aldığı</a:t>
            </a:r>
            <a:r>
              <a:rPr lang="en-US" sz="2000" dirty="0">
                <a:ea typeface="+mn-lt"/>
                <a:cs typeface="+mn-lt"/>
              </a:rPr>
              <a:t> </a:t>
            </a:r>
            <a:r>
              <a:rPr lang="en-US" sz="2000" dirty="0" err="1">
                <a:ea typeface="+mn-lt"/>
                <a:cs typeface="+mn-lt"/>
              </a:rPr>
              <a:t>biyografi</a:t>
            </a:r>
            <a:r>
              <a:rPr lang="en-US" sz="2000" dirty="0">
                <a:ea typeface="+mn-lt"/>
                <a:cs typeface="+mn-lt"/>
              </a:rPr>
              <a:t>,</a:t>
            </a:r>
            <a:r>
              <a:rPr lang="tr-TR" sz="2000" b="1" dirty="0">
                <a:ea typeface="+mn-lt"/>
                <a:cs typeface="+mn-lt"/>
              </a:rPr>
              <a:t> </a:t>
            </a:r>
            <a:r>
              <a:rPr lang="tr-TR" sz="2000" dirty="0">
                <a:ea typeface="+mn-lt"/>
                <a:cs typeface="+mn-lt"/>
              </a:rPr>
              <a:t>2015 tarihli aynı adlı film için kaynak olmuştur.</a:t>
            </a:r>
            <a:r>
              <a:rPr lang="tr-TR" sz="2000" b="1" dirty="0">
                <a:ea typeface="+mn-lt"/>
                <a:cs typeface="+mn-lt"/>
              </a:rPr>
              <a:t>                                                       Einstein yaşamı ve evreni, Leonardo da vinci, </a:t>
            </a:r>
            <a:r>
              <a:rPr lang="tr-TR" sz="2000" b="1" dirty="0" err="1">
                <a:ea typeface="+mn-lt"/>
                <a:cs typeface="+mn-lt"/>
              </a:rPr>
              <a:t>steve</a:t>
            </a:r>
            <a:r>
              <a:rPr lang="tr-TR" sz="2000" b="1" dirty="0">
                <a:ea typeface="+mn-lt"/>
                <a:cs typeface="+mn-lt"/>
              </a:rPr>
              <a:t> </a:t>
            </a:r>
            <a:r>
              <a:rPr lang="tr-TR" sz="2000" b="1" dirty="0" err="1">
                <a:ea typeface="+mn-lt"/>
                <a:cs typeface="+mn-lt"/>
              </a:rPr>
              <a:t>jobs</a:t>
            </a:r>
            <a:r>
              <a:rPr lang="tr-TR" sz="2000" b="1" dirty="0">
                <a:ea typeface="+mn-lt"/>
                <a:cs typeface="+mn-lt"/>
              </a:rPr>
              <a:t>.</a:t>
            </a:r>
            <a:endParaRPr lang="tr-TR" sz="2000" dirty="0"/>
          </a:p>
          <a:p>
            <a:pPr marL="0" indent="0">
              <a:lnSpc>
                <a:spcPct val="100000"/>
              </a:lnSpc>
              <a:buNone/>
            </a:pPr>
            <a:r>
              <a:rPr lang="en-US" sz="2000" dirty="0"/>
              <a:t>     </a:t>
            </a:r>
            <a:br>
              <a:rPr lang="en-US" sz="2000" dirty="0"/>
            </a:br>
            <a:endParaRPr lang="en-US" sz="2000" b="1"/>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97631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Oval 13">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FDDCFB8-A41E-5493-E9A1-0D023B895DF5}"/>
              </a:ext>
            </a:extLst>
          </p:cNvPr>
          <p:cNvSpPr>
            <a:spLocks noGrp="1"/>
          </p:cNvSpPr>
          <p:nvPr>
            <p:ph type="title"/>
          </p:nvPr>
        </p:nvSpPr>
        <p:spPr>
          <a:xfrm>
            <a:off x="1102368" y="1877492"/>
            <a:ext cx="4030132" cy="3215373"/>
          </a:xfrm>
        </p:spPr>
        <p:txBody>
          <a:bodyPr>
            <a:normAutofit/>
          </a:bodyPr>
          <a:lstStyle/>
          <a:p>
            <a:pPr algn="ctr"/>
            <a:r>
              <a:rPr lang="tr-TR" b="1" dirty="0"/>
              <a:t>Ünlü biyografi yazarları ve Eserleri:</a:t>
            </a:r>
            <a:endParaRPr lang="tr-TR" b="1"/>
          </a:p>
        </p:txBody>
      </p:sp>
      <p:grpSp>
        <p:nvGrpSpPr>
          <p:cNvPr id="16" name="Group 15">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7" name="Freeform: Shape 16">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İçerik Yer Tutucusu 2">
            <a:extLst>
              <a:ext uri="{FF2B5EF4-FFF2-40B4-BE49-F238E27FC236}">
                <a16:creationId xmlns:a16="http://schemas.microsoft.com/office/drawing/2014/main" id="{5254CBEF-E6E4-4BC8-736F-A241A1893650}"/>
              </a:ext>
            </a:extLst>
          </p:cNvPr>
          <p:cNvSpPr>
            <a:spLocks noGrp="1"/>
          </p:cNvSpPr>
          <p:nvPr>
            <p:ph idx="1"/>
          </p:nvPr>
        </p:nvSpPr>
        <p:spPr>
          <a:xfrm>
            <a:off x="6234868" y="1130846"/>
            <a:ext cx="5217173" cy="4351338"/>
          </a:xfrm>
        </p:spPr>
        <p:txBody>
          <a:bodyPr vert="horz" lIns="91440" tIns="45720" rIns="91440" bIns="45720" rtlCol="0">
            <a:normAutofit/>
          </a:bodyPr>
          <a:lstStyle/>
          <a:p>
            <a:r>
              <a:rPr lang="tr-TR" b="1" dirty="0" err="1"/>
              <a:t>Rauda</a:t>
            </a:r>
            <a:r>
              <a:rPr lang="tr-TR" b="1" dirty="0"/>
              <a:t> </a:t>
            </a:r>
            <a:r>
              <a:rPr lang="tr-TR" b="1" dirty="0" err="1"/>
              <a:t>Jamis</a:t>
            </a:r>
            <a:r>
              <a:rPr lang="tr-TR" b="1" dirty="0"/>
              <a:t> :</a:t>
            </a:r>
            <a:r>
              <a:rPr lang="tr-TR" dirty="0"/>
              <a:t> Meksika kökenli, Fransa </a:t>
            </a:r>
            <a:r>
              <a:rPr lang="tr-TR" dirty="0" err="1"/>
              <a:t>paris</a:t>
            </a:r>
            <a:r>
              <a:rPr lang="tr-TR" dirty="0"/>
              <a:t> 1955 doğumlu başarılı bir biyografi yazarıdır. Meksikalı ünlü ressam </a:t>
            </a:r>
            <a:r>
              <a:rPr lang="tr-TR" dirty="0" err="1"/>
              <a:t>Frida</a:t>
            </a:r>
            <a:r>
              <a:rPr lang="tr-TR" dirty="0"/>
              <a:t> </a:t>
            </a:r>
            <a:r>
              <a:rPr lang="tr-TR" dirty="0" err="1"/>
              <a:t>Kahlo'nun</a:t>
            </a:r>
            <a:r>
              <a:rPr lang="tr-TR" dirty="0"/>
              <a:t> biyografisini yazmıştır.</a:t>
            </a:r>
          </a:p>
          <a:p>
            <a:r>
              <a:rPr lang="tr-TR" b="1" dirty="0"/>
              <a:t>Aşk ve acı / </a:t>
            </a:r>
            <a:r>
              <a:rPr lang="tr-TR" b="1" dirty="0" err="1"/>
              <a:t>Frida</a:t>
            </a:r>
            <a:r>
              <a:rPr lang="tr-TR" b="1" dirty="0"/>
              <a:t> </a:t>
            </a:r>
            <a:r>
              <a:rPr lang="tr-TR" b="1" dirty="0" err="1"/>
              <a:t>Kahlo</a:t>
            </a:r>
          </a:p>
        </p:txBody>
      </p:sp>
      <p:grpSp>
        <p:nvGrpSpPr>
          <p:cNvPr id="28"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81034" y="5750136"/>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450430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1" name="Freeform: Shape 1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4" name="Rectangle 13">
            <a:extLst>
              <a:ext uri="{FF2B5EF4-FFF2-40B4-BE49-F238E27FC236}">
                <a16:creationId xmlns:a16="http://schemas.microsoft.com/office/drawing/2014/main" id="{E0E9B1DB-5C91-41C9-8C0D-C2CD3D570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2224B8-FCE1-4A12-84A7-B674B2B9E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542" y="1264801"/>
            <a:ext cx="4892216" cy="451175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41E366A2-885B-4E10-A479-4A650E4C6E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59" y="1173124"/>
            <a:ext cx="4892216" cy="451175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A2B5C65-C3F1-1B65-0869-851B1F62A091}"/>
              </a:ext>
            </a:extLst>
          </p:cNvPr>
          <p:cNvSpPr>
            <a:spLocks noGrp="1"/>
          </p:cNvSpPr>
          <p:nvPr>
            <p:ph type="title"/>
          </p:nvPr>
        </p:nvSpPr>
        <p:spPr>
          <a:xfrm>
            <a:off x="1102367" y="1264801"/>
            <a:ext cx="4114571" cy="4296387"/>
          </a:xfrm>
        </p:spPr>
        <p:txBody>
          <a:bodyPr>
            <a:normAutofit/>
          </a:bodyPr>
          <a:lstStyle/>
          <a:p>
            <a:pPr algn="ctr"/>
            <a:r>
              <a:rPr lang="tr-TR" b="1" dirty="0"/>
              <a:t>Ünlü Türk biyografi yazarları:</a:t>
            </a:r>
            <a:endParaRPr lang="tr-TR" b="1"/>
          </a:p>
        </p:txBody>
      </p:sp>
      <p:sp>
        <p:nvSpPr>
          <p:cNvPr id="2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İçerik Yer Tutucusu 2">
            <a:extLst>
              <a:ext uri="{FF2B5EF4-FFF2-40B4-BE49-F238E27FC236}">
                <a16:creationId xmlns:a16="http://schemas.microsoft.com/office/drawing/2014/main" id="{D693CA27-1076-6FA6-EFAE-9155F300B4F7}"/>
              </a:ext>
            </a:extLst>
          </p:cNvPr>
          <p:cNvSpPr>
            <a:spLocks noGrp="1"/>
          </p:cNvSpPr>
          <p:nvPr>
            <p:ph idx="1"/>
          </p:nvPr>
        </p:nvSpPr>
        <p:spPr>
          <a:xfrm>
            <a:off x="6234868" y="1345827"/>
            <a:ext cx="5217173" cy="4351338"/>
          </a:xfrm>
        </p:spPr>
        <p:txBody>
          <a:bodyPr vert="horz" lIns="91440" tIns="45720" rIns="91440" bIns="45720" rtlCol="0">
            <a:normAutofit/>
          </a:bodyPr>
          <a:lstStyle/>
          <a:p>
            <a:r>
              <a:rPr lang="tr-TR" b="1" dirty="0"/>
              <a:t>Ayşe </a:t>
            </a:r>
            <a:r>
              <a:rPr lang="tr-TR" b="1" dirty="0" err="1"/>
              <a:t>Kulin</a:t>
            </a:r>
            <a:r>
              <a:rPr lang="tr-TR" b="1" dirty="0"/>
              <a:t> : </a:t>
            </a:r>
            <a:r>
              <a:rPr lang="tr-TR" dirty="0"/>
              <a:t>1941 İstanbul doğumlu</a:t>
            </a:r>
            <a:r>
              <a:rPr lang="tr-TR" b="1" dirty="0"/>
              <a:t> </a:t>
            </a:r>
            <a:r>
              <a:rPr lang="tr-TR" dirty="0">
                <a:ea typeface="+mn-lt"/>
                <a:cs typeface="+mn-lt"/>
              </a:rPr>
              <a:t>Türk yazar ve gazeteci. Kaleme aldığı biyografik eserleri ve romanlarıyla çok okunan yazarlardan biri olmuştur.</a:t>
            </a:r>
          </a:p>
          <a:p>
            <a:r>
              <a:rPr lang="tr-TR" b="1" dirty="0" err="1"/>
              <a:t>Türkan,Füreya</a:t>
            </a:r>
          </a:p>
        </p:txBody>
      </p:sp>
      <p:grpSp>
        <p:nvGrpSpPr>
          <p:cNvPr id="28"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9" name="Freeform: Shape 28">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878961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2" name="Freeform: Shape 11">
            <a:extLst>
              <a:ext uri="{FF2B5EF4-FFF2-40B4-BE49-F238E27FC236}">
                <a16:creationId xmlns:a16="http://schemas.microsoft.com/office/drawing/2014/main" id="{31CE7A08-2184-4B99-ABC0-B40CD1D3F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Başlık 1">
            <a:extLst>
              <a:ext uri="{FF2B5EF4-FFF2-40B4-BE49-F238E27FC236}">
                <a16:creationId xmlns:a16="http://schemas.microsoft.com/office/drawing/2014/main" id="{9EE219E4-9866-031B-0135-59BA4A0E365B}"/>
              </a:ext>
            </a:extLst>
          </p:cNvPr>
          <p:cNvSpPr>
            <a:spLocks noGrp="1"/>
          </p:cNvSpPr>
          <p:nvPr>
            <p:ph type="title"/>
          </p:nvPr>
        </p:nvSpPr>
        <p:spPr>
          <a:xfrm>
            <a:off x="1102368" y="3306515"/>
            <a:ext cx="3826286" cy="3215373"/>
          </a:xfrm>
        </p:spPr>
        <p:txBody>
          <a:bodyPr>
            <a:normAutofit/>
          </a:bodyPr>
          <a:lstStyle/>
          <a:p>
            <a:pPr algn="ctr"/>
            <a:r>
              <a:rPr lang="tr-TR" b="1" dirty="0"/>
              <a:t>Ünlü Türk biyografi yazarları:</a:t>
            </a:r>
            <a:endParaRPr lang="tr-TR" b="1"/>
          </a:p>
        </p:txBody>
      </p:sp>
      <p:sp>
        <p:nvSpPr>
          <p:cNvPr id="14" name="Freeform: Shape 1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8" name="Freeform: Shape 17">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2552FC29-9118-466F-940E-80C84EFDF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00654" y="4275786"/>
            <a:ext cx="2691346" cy="2582214"/>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İçerik Yer Tutucusu 2">
            <a:extLst>
              <a:ext uri="{FF2B5EF4-FFF2-40B4-BE49-F238E27FC236}">
                <a16:creationId xmlns:a16="http://schemas.microsoft.com/office/drawing/2014/main" id="{4CB551CB-A0EE-176B-33D6-BE399126C6D8}"/>
              </a:ext>
            </a:extLst>
          </p:cNvPr>
          <p:cNvSpPr>
            <a:spLocks noGrp="1"/>
          </p:cNvSpPr>
          <p:nvPr>
            <p:ph idx="1"/>
          </p:nvPr>
        </p:nvSpPr>
        <p:spPr>
          <a:xfrm>
            <a:off x="5211448" y="706508"/>
            <a:ext cx="5217173" cy="4351338"/>
          </a:xfrm>
        </p:spPr>
        <p:txBody>
          <a:bodyPr vert="horz" lIns="91440" tIns="45720" rIns="91440" bIns="45720" rtlCol="0">
            <a:normAutofit/>
          </a:bodyPr>
          <a:lstStyle/>
          <a:p>
            <a:r>
              <a:rPr lang="tr-TR" b="1" dirty="0">
                <a:ea typeface="+mn-lt"/>
                <a:cs typeface="+mn-lt"/>
              </a:rPr>
              <a:t>Ömer Zülfü Livaneli :</a:t>
            </a:r>
            <a:r>
              <a:rPr lang="tr-TR" dirty="0">
                <a:ea typeface="+mn-lt"/>
                <a:cs typeface="+mn-lt"/>
              </a:rPr>
              <a:t> 20 haziran 1946 ılgın, Konya doğumlu</a:t>
            </a:r>
            <a:r>
              <a:rPr lang="tr-TR" b="1" dirty="0">
                <a:ea typeface="+mn-lt"/>
                <a:cs typeface="+mn-lt"/>
              </a:rPr>
              <a:t> </a:t>
            </a:r>
            <a:r>
              <a:rPr lang="tr-TR" dirty="0">
                <a:ea typeface="+mn-lt"/>
                <a:cs typeface="+mn-lt"/>
              </a:rPr>
              <a:t>Türk müzisyen, senarist, politikacı, yazar ve film yönetmenidir.</a:t>
            </a:r>
          </a:p>
          <a:p>
            <a:r>
              <a:rPr lang="tr-TR" b="1" dirty="0"/>
              <a:t>Gözüyle Kartal avlayan Yaşar Kemal.</a:t>
            </a:r>
          </a:p>
        </p:txBody>
      </p:sp>
      <p:grpSp>
        <p:nvGrpSpPr>
          <p:cNvPr id="22"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395719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tx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3"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5"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tx1"/>
          </a:solidFill>
        </p:grpSpPr>
        <p:sp>
          <p:nvSpPr>
            <p:cNvPr id="21" name="Freeform: Shape 20">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9" name="Freeform: Shape 21">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Başlık 1">
            <a:extLst>
              <a:ext uri="{FF2B5EF4-FFF2-40B4-BE49-F238E27FC236}">
                <a16:creationId xmlns:a16="http://schemas.microsoft.com/office/drawing/2014/main" id="{DD2B990F-D029-999A-7DC2-074B9CB8F35D}"/>
              </a:ext>
            </a:extLst>
          </p:cNvPr>
          <p:cNvSpPr>
            <a:spLocks noGrp="1"/>
          </p:cNvSpPr>
          <p:nvPr>
            <p:ph type="title"/>
          </p:nvPr>
        </p:nvSpPr>
        <p:spPr>
          <a:xfrm>
            <a:off x="838200" y="1391619"/>
            <a:ext cx="4974771" cy="4042196"/>
          </a:xfrm>
        </p:spPr>
        <p:txBody>
          <a:bodyPr>
            <a:normAutofit/>
          </a:bodyPr>
          <a:lstStyle/>
          <a:p>
            <a:pPr algn="ctr"/>
            <a:r>
              <a:rPr lang="tr-TR" b="1" dirty="0"/>
              <a:t>Biyografi örneği : NİCOLA TESLA</a:t>
            </a:r>
            <a:endParaRPr lang="tr-TR" b="1"/>
          </a:p>
        </p:txBody>
      </p:sp>
      <p:sp>
        <p:nvSpPr>
          <p:cNvPr id="35"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7"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 name="İçerik Yer Tutucusu 2">
            <a:extLst>
              <a:ext uri="{FF2B5EF4-FFF2-40B4-BE49-F238E27FC236}">
                <a16:creationId xmlns:a16="http://schemas.microsoft.com/office/drawing/2014/main" id="{E3E04A1B-1497-B9A4-36B3-BA1A92CA6AD3}"/>
              </a:ext>
            </a:extLst>
          </p:cNvPr>
          <p:cNvSpPr>
            <a:spLocks noGrp="1"/>
          </p:cNvSpPr>
          <p:nvPr>
            <p:ph idx="1"/>
          </p:nvPr>
        </p:nvSpPr>
        <p:spPr>
          <a:xfrm>
            <a:off x="6477270" y="1130846"/>
            <a:ext cx="4974771" cy="4351338"/>
          </a:xfrm>
        </p:spPr>
        <p:txBody>
          <a:bodyPr vert="horz" lIns="91440" tIns="45720" rIns="91440" bIns="45720" rtlCol="0">
            <a:normAutofit/>
          </a:bodyPr>
          <a:lstStyle/>
          <a:p>
            <a:pPr>
              <a:lnSpc>
                <a:spcPct val="100000"/>
              </a:lnSpc>
              <a:buNone/>
            </a:pPr>
            <a:r>
              <a:rPr lang="tr-TR" sz="1300" b="1">
                <a:ea typeface="+mn-lt"/>
                <a:cs typeface="+mn-lt"/>
              </a:rPr>
              <a:t>Nikola Tesla</a:t>
            </a:r>
            <a:r>
              <a:rPr lang="tr-TR" sz="1300">
                <a:ea typeface="+mn-lt"/>
                <a:cs typeface="+mn-lt"/>
              </a:rPr>
              <a:t>  Temmuz 1856 - 7 Ocak 1943), </a:t>
            </a:r>
            <a:r>
              <a:rPr lang="tr-TR" sz="1300">
                <a:ea typeface="+mn-lt"/>
                <a:cs typeface="+mn-lt"/>
                <a:hlinkClick r:id="rId2"/>
              </a:rPr>
              <a:t>Sırp</a:t>
            </a:r>
            <a:r>
              <a:rPr lang="tr-TR" sz="1300">
                <a:ea typeface="+mn-lt"/>
                <a:cs typeface="+mn-lt"/>
              </a:rPr>
              <a:t>–</a:t>
            </a:r>
            <a:r>
              <a:rPr lang="tr-TR" sz="1300">
                <a:ea typeface="+mn-lt"/>
                <a:cs typeface="+mn-lt"/>
                <a:hlinkClick r:id="rId3"/>
              </a:rPr>
              <a:t>Amerikalı</a:t>
            </a:r>
            <a:r>
              <a:rPr lang="tr-TR" sz="1300">
                <a:ea typeface="+mn-lt"/>
                <a:cs typeface="+mn-lt"/>
              </a:rPr>
              <a:t> </a:t>
            </a:r>
            <a:r>
              <a:rPr lang="tr-TR" sz="1300">
                <a:ea typeface="+mn-lt"/>
                <a:cs typeface="+mn-lt"/>
                <a:hlinkClick r:id="rId4"/>
              </a:rPr>
              <a:t>mucit</a:t>
            </a:r>
            <a:r>
              <a:rPr lang="tr-TR" sz="1300">
                <a:ea typeface="+mn-lt"/>
                <a:cs typeface="+mn-lt"/>
              </a:rPr>
              <a:t>, </a:t>
            </a:r>
            <a:r>
              <a:rPr lang="tr-TR" sz="1300">
                <a:ea typeface="+mn-lt"/>
                <a:cs typeface="+mn-lt"/>
                <a:hlinkClick r:id="rId5"/>
              </a:rPr>
              <a:t>elektrik mühendisi</a:t>
            </a:r>
            <a:r>
              <a:rPr lang="tr-TR" sz="1300">
                <a:ea typeface="+mn-lt"/>
                <a:cs typeface="+mn-lt"/>
              </a:rPr>
              <a:t>, </a:t>
            </a:r>
            <a:r>
              <a:rPr lang="tr-TR" sz="1300">
                <a:ea typeface="+mn-lt"/>
                <a:cs typeface="+mn-lt"/>
                <a:hlinkClick r:id="rId6"/>
              </a:rPr>
              <a:t>makine mühendisi</a:t>
            </a:r>
            <a:r>
              <a:rPr lang="tr-TR" sz="1300">
                <a:ea typeface="+mn-lt"/>
                <a:cs typeface="+mn-lt"/>
              </a:rPr>
              <a:t> ve fütüristti. Günümüzde en çok </a:t>
            </a:r>
            <a:r>
              <a:rPr lang="tr-TR" sz="1300">
                <a:ea typeface="+mn-lt"/>
                <a:cs typeface="+mn-lt"/>
                <a:hlinkClick r:id="rId7"/>
              </a:rPr>
              <a:t>alternatif akım</a:t>
            </a:r>
            <a:r>
              <a:rPr lang="tr-TR" sz="1300">
                <a:ea typeface="+mn-lt"/>
                <a:cs typeface="+mn-lt"/>
              </a:rPr>
              <a:t> (AC) elektrik kaynağı sistemine ve Küre mühendisliğe verdiği katkılarla tanınmaktadır.</a:t>
            </a:r>
            <a:endParaRPr lang="tr-TR" sz="1300" baseline="30000"/>
          </a:p>
          <a:p>
            <a:pPr>
              <a:lnSpc>
                <a:spcPct val="100000"/>
              </a:lnSpc>
              <a:buNone/>
            </a:pPr>
            <a:r>
              <a:rPr lang="tr-TR" sz="1300">
                <a:ea typeface="+mn-lt"/>
                <a:cs typeface="+mn-lt"/>
                <a:hlinkClick r:id="rId8"/>
              </a:rPr>
              <a:t>Avusturya İmparatorluğu</a:t>
            </a:r>
            <a:r>
              <a:rPr lang="tr-TR" sz="1300">
                <a:ea typeface="+mn-lt"/>
                <a:cs typeface="+mn-lt"/>
              </a:rPr>
              <a:t>'</a:t>
            </a:r>
            <a:r>
              <a:rPr lang="tr-TR" sz="1300" err="1">
                <a:ea typeface="+mn-lt"/>
                <a:cs typeface="+mn-lt"/>
              </a:rPr>
              <a:t>nda</a:t>
            </a:r>
            <a:r>
              <a:rPr lang="tr-TR" sz="1300">
                <a:ea typeface="+mn-lt"/>
                <a:cs typeface="+mn-lt"/>
              </a:rPr>
              <a:t> doğup büyüyen Tesla, 1870'lerde mühendislik ve fizik alanında ileri bir eğitim aldı ve 1880'lerin başında </a:t>
            </a:r>
            <a:r>
              <a:rPr lang="tr-TR" sz="1300">
                <a:ea typeface="+mn-lt"/>
                <a:cs typeface="+mn-lt"/>
                <a:hlinkClick r:id="rId9"/>
              </a:rPr>
              <a:t>telefonculukta</a:t>
            </a:r>
            <a:r>
              <a:rPr lang="tr-TR" sz="1300">
                <a:ea typeface="+mn-lt"/>
                <a:cs typeface="+mn-lt"/>
              </a:rPr>
              <a:t> ve </a:t>
            </a:r>
            <a:r>
              <a:rPr lang="tr-TR" sz="1300" err="1">
                <a:ea typeface="+mn-lt"/>
                <a:cs typeface="+mn-lt"/>
              </a:rPr>
              <a:t>Continental</a:t>
            </a:r>
            <a:r>
              <a:rPr lang="tr-TR" sz="1300">
                <a:ea typeface="+mn-lt"/>
                <a:cs typeface="+mn-lt"/>
              </a:rPr>
              <a:t> Edison'da yeni elektrik enerjisi endüstrisinde çalışırken uygulamalı deneyim kazandı. 1884 yılında vatandaşı olacağı Amerika Birleşik Devletleri'ne göç etti. New York'ta kısa bir süre kendi yoluna koyulmadan önce Edison Machine </a:t>
            </a:r>
            <a:r>
              <a:rPr lang="tr-TR" sz="1300" err="1">
                <a:ea typeface="+mn-lt"/>
                <a:cs typeface="+mn-lt"/>
              </a:rPr>
              <a:t>Works'te</a:t>
            </a:r>
            <a:r>
              <a:rPr lang="tr-TR" sz="1300">
                <a:ea typeface="+mn-lt"/>
                <a:cs typeface="+mn-lt"/>
              </a:rPr>
              <a:t> çalıştı. Ortaklarının fikirlerini finanse etmeleri ve pazarlamaları için Tesla, New York'ta çeşitli elektrikli ve mekanik cihazlar geliştirmek için laboratuvarlar ve şirketler kurdu. Kendisinin </a:t>
            </a:r>
            <a:r>
              <a:rPr lang="tr-TR" sz="1300">
                <a:ea typeface="+mn-lt"/>
                <a:cs typeface="+mn-lt"/>
                <a:hlinkClick r:id="rId7"/>
              </a:rPr>
              <a:t>alternatif akım</a:t>
            </a:r>
            <a:r>
              <a:rPr lang="tr-TR" sz="1300">
                <a:ea typeface="+mn-lt"/>
                <a:cs typeface="+mn-lt"/>
              </a:rPr>
              <a:t> (AC) </a:t>
            </a:r>
            <a:r>
              <a:rPr lang="tr-TR" sz="1300">
                <a:ea typeface="+mn-lt"/>
                <a:cs typeface="+mn-lt"/>
                <a:hlinkClick r:id="rId10"/>
              </a:rPr>
              <a:t>indüksiyon motor</a:t>
            </a:r>
            <a:r>
              <a:rPr lang="tr-TR" sz="1300">
                <a:ea typeface="+mn-lt"/>
                <a:cs typeface="+mn-lt"/>
              </a:rPr>
              <a:t> ve 1888'de </a:t>
            </a:r>
            <a:r>
              <a:rPr lang="tr-TR" sz="1300">
                <a:ea typeface="+mn-lt"/>
                <a:cs typeface="+mn-lt"/>
                <a:hlinkClick r:id="rId11"/>
              </a:rPr>
              <a:t>Westinghouse Electric</a:t>
            </a:r>
            <a:r>
              <a:rPr lang="tr-TR" sz="1300">
                <a:ea typeface="+mn-lt"/>
                <a:cs typeface="+mn-lt"/>
              </a:rPr>
              <a:t> tarafından lisanslanan ilgili </a:t>
            </a:r>
            <a:r>
              <a:rPr lang="tr-TR" sz="1300">
                <a:ea typeface="+mn-lt"/>
                <a:cs typeface="+mn-lt"/>
                <a:hlinkClick r:id="rId12"/>
              </a:rPr>
              <a:t>çok fazlı</a:t>
            </a:r>
            <a:r>
              <a:rPr lang="tr-TR" sz="1300">
                <a:ea typeface="+mn-lt"/>
                <a:cs typeface="+mn-lt"/>
              </a:rPr>
              <a:t> AC patentleri kendisine önemli miktarda para kazandırdı ve şirketin pazarlayacağı çok fazlı sistemin temel taşı oldu...</a:t>
            </a:r>
            <a:endParaRPr lang="tr-TR" sz="1300"/>
          </a:p>
          <a:p>
            <a:pPr marL="0" indent="0">
              <a:lnSpc>
                <a:spcPct val="100000"/>
              </a:lnSpc>
              <a:buNone/>
            </a:pPr>
            <a:endParaRPr lang="tr-TR" sz="1300"/>
          </a:p>
        </p:txBody>
      </p:sp>
    </p:spTree>
    <p:extLst>
      <p:ext uri="{BB962C8B-B14F-4D97-AF65-F5344CB8AC3E}">
        <p14:creationId xmlns:p14="http://schemas.microsoft.com/office/powerpoint/2010/main" val="4195231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37CB55-3777-F764-6318-FF6215775A0E}"/>
              </a:ext>
            </a:extLst>
          </p:cNvPr>
          <p:cNvSpPr>
            <a:spLocks noGrp="1"/>
          </p:cNvSpPr>
          <p:nvPr>
            <p:ph type="title"/>
          </p:nvPr>
        </p:nvSpPr>
        <p:spPr/>
        <p:txBody>
          <a:bodyPr/>
          <a:lstStyle/>
          <a:p>
            <a:r>
              <a:rPr lang="tr-TR" b="1" dirty="0"/>
              <a:t>Otobiyografi nedir ?</a:t>
            </a:r>
          </a:p>
        </p:txBody>
      </p:sp>
      <p:sp>
        <p:nvSpPr>
          <p:cNvPr id="3" name="İçerik Yer Tutucusu 2">
            <a:extLst>
              <a:ext uri="{FF2B5EF4-FFF2-40B4-BE49-F238E27FC236}">
                <a16:creationId xmlns:a16="http://schemas.microsoft.com/office/drawing/2014/main" id="{5116CD9B-F859-DE0C-DFF1-3E7F985B95FF}"/>
              </a:ext>
            </a:extLst>
          </p:cNvPr>
          <p:cNvSpPr>
            <a:spLocks noGrp="1"/>
          </p:cNvSpPr>
          <p:nvPr>
            <p:ph idx="1"/>
          </p:nvPr>
        </p:nvSpPr>
        <p:spPr/>
        <p:txBody>
          <a:bodyPr vert="horz" lIns="91440" tIns="45720" rIns="91440" bIns="45720" rtlCol="0" anchor="t">
            <a:normAutofit/>
          </a:bodyPr>
          <a:lstStyle/>
          <a:p>
            <a:r>
              <a:rPr lang="tr-TR" dirty="0">
                <a:ea typeface="+mn-lt"/>
                <a:cs typeface="+mn-lt"/>
              </a:rPr>
              <a:t>Otobiyografi ya da </a:t>
            </a:r>
            <a:r>
              <a:rPr lang="tr-TR" dirty="0">
                <a:solidFill>
                  <a:schemeClr val="accent4"/>
                </a:solidFill>
                <a:ea typeface="+mn-lt"/>
                <a:cs typeface="+mn-lt"/>
              </a:rPr>
              <a:t>öz yaşam öyküsü</a:t>
            </a:r>
            <a:r>
              <a:rPr lang="tr-TR" dirty="0">
                <a:ea typeface="+mn-lt"/>
                <a:cs typeface="+mn-lt"/>
              </a:rPr>
              <a:t>, yazarın kendi yaşam öyküsünü anlattığı edebiyat türüdür. Kaynak olarak kişi </a:t>
            </a:r>
            <a:r>
              <a:rPr lang="tr-TR" dirty="0">
                <a:solidFill>
                  <a:schemeClr val="accent4"/>
                </a:solidFill>
                <a:ea typeface="+mn-lt"/>
                <a:cs typeface="+mn-lt"/>
              </a:rPr>
              <a:t>kendini</a:t>
            </a:r>
            <a:r>
              <a:rPr lang="tr-TR" dirty="0">
                <a:ea typeface="+mn-lt"/>
                <a:cs typeface="+mn-lt"/>
              </a:rPr>
              <a:t> ve </a:t>
            </a:r>
            <a:r>
              <a:rPr lang="tr-TR" dirty="0">
                <a:solidFill>
                  <a:schemeClr val="accent4"/>
                </a:solidFill>
                <a:ea typeface="+mn-lt"/>
                <a:cs typeface="+mn-lt"/>
              </a:rPr>
              <a:t>aile büyüklerinden </a:t>
            </a:r>
            <a:r>
              <a:rPr lang="tr-TR" dirty="0">
                <a:ea typeface="+mn-lt"/>
                <a:cs typeface="+mn-lt"/>
              </a:rPr>
              <a:t>aldığı bilgileri kullanır. Yazarın kendinden söz ederken</a:t>
            </a:r>
            <a:r>
              <a:rPr lang="tr-TR" dirty="0">
                <a:solidFill>
                  <a:schemeClr val="accent4"/>
                </a:solidFill>
                <a:ea typeface="+mn-lt"/>
                <a:cs typeface="+mn-lt"/>
              </a:rPr>
              <a:t> nesnel olması </a:t>
            </a:r>
            <a:r>
              <a:rPr lang="tr-TR" dirty="0">
                <a:ea typeface="+mn-lt"/>
                <a:cs typeface="+mn-lt"/>
              </a:rPr>
              <a:t>zor olduğundan otobiyografi yazmak güçtür.</a:t>
            </a:r>
            <a:endParaRPr lang="tr-TR" dirty="0"/>
          </a:p>
        </p:txBody>
      </p:sp>
    </p:spTree>
    <p:extLst>
      <p:ext uri="{BB962C8B-B14F-4D97-AF65-F5344CB8AC3E}">
        <p14:creationId xmlns:p14="http://schemas.microsoft.com/office/powerpoint/2010/main" val="2457568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5FDB539-D3F5-23E4-211C-EA2D8BE3332F}"/>
              </a:ext>
            </a:extLst>
          </p:cNvPr>
          <p:cNvSpPr>
            <a:spLocks noGrp="1"/>
          </p:cNvSpPr>
          <p:nvPr>
            <p:ph type="title"/>
          </p:nvPr>
        </p:nvSpPr>
        <p:spPr>
          <a:xfrm>
            <a:off x="838200" y="1748452"/>
            <a:ext cx="4974771" cy="3587786"/>
          </a:xfrm>
        </p:spPr>
        <p:txBody>
          <a:bodyPr>
            <a:normAutofit/>
          </a:bodyPr>
          <a:lstStyle/>
          <a:p>
            <a:pPr algn="ctr"/>
            <a:r>
              <a:rPr lang="tr-TR" b="1" dirty="0"/>
              <a:t>Ünlü otobiyografi yazarları :</a:t>
            </a:r>
            <a:endParaRPr lang="tr-TR" b="1"/>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İçerik Yer Tutucusu 2">
            <a:extLst>
              <a:ext uri="{FF2B5EF4-FFF2-40B4-BE49-F238E27FC236}">
                <a16:creationId xmlns:a16="http://schemas.microsoft.com/office/drawing/2014/main" id="{ECADA71A-9373-74EA-EDC5-69F5A3DD568E}"/>
              </a:ext>
            </a:extLst>
          </p:cNvPr>
          <p:cNvSpPr>
            <a:spLocks noGrp="1"/>
          </p:cNvSpPr>
          <p:nvPr>
            <p:ph idx="1"/>
          </p:nvPr>
        </p:nvSpPr>
        <p:spPr>
          <a:xfrm>
            <a:off x="6477270" y="1130846"/>
            <a:ext cx="4974771" cy="4351338"/>
          </a:xfrm>
        </p:spPr>
        <p:txBody>
          <a:bodyPr vert="horz" lIns="91440" tIns="45720" rIns="91440" bIns="45720" rtlCol="0">
            <a:normAutofit/>
          </a:bodyPr>
          <a:lstStyle/>
          <a:p>
            <a:pPr marL="0" indent="0">
              <a:lnSpc>
                <a:spcPct val="100000"/>
              </a:lnSpc>
              <a:buNone/>
            </a:pPr>
            <a:r>
              <a:rPr lang="tr-TR" sz="1800" b="1"/>
              <a:t> </a:t>
            </a:r>
            <a:r>
              <a:rPr lang="tr-TR" sz="1800" b="1" err="1"/>
              <a:t>Christy</a:t>
            </a:r>
            <a:r>
              <a:rPr lang="tr-TR" sz="1800" b="1"/>
              <a:t> Brown/Sol Ayağım:</a:t>
            </a:r>
            <a:endParaRPr lang="tr-TR" sz="1800">
              <a:ea typeface="+mn-lt"/>
              <a:cs typeface="+mn-lt"/>
            </a:endParaRPr>
          </a:p>
          <a:p>
            <a:pPr marL="0" indent="0">
              <a:lnSpc>
                <a:spcPct val="100000"/>
              </a:lnSpc>
              <a:buNone/>
            </a:pPr>
            <a:r>
              <a:rPr lang="tr-TR" sz="1800">
                <a:ea typeface="+mn-lt"/>
                <a:cs typeface="+mn-lt"/>
              </a:rPr>
              <a:t>Doğuştan beyin felci geçirmiş olan Brown, doktorların fazla yaşamayacağını öngörmesine rağmen hayata tutunmayı başarmış ve yalnızca sol ayağını kullanarak mucizeler yaratmış biri. </a:t>
            </a:r>
            <a:endParaRPr lang="tr-TR" sz="1800"/>
          </a:p>
          <a:p>
            <a:pPr>
              <a:lnSpc>
                <a:spcPct val="100000"/>
              </a:lnSpc>
              <a:buNone/>
            </a:pPr>
            <a:r>
              <a:rPr lang="tr-TR" sz="1800">
                <a:ea typeface="+mn-lt"/>
                <a:cs typeface="+mn-lt"/>
              </a:rPr>
              <a:t>Sol Ayağım, hem hayata bakışınızı değiştirebilecek hem de gündelik hayattaki problemleri yeniden düşünmenizi sağlayacak güçte bir otobiyografik eser.</a:t>
            </a:r>
            <a:endParaRPr lang="tr-TR" sz="1800"/>
          </a:p>
          <a:p>
            <a:pPr>
              <a:lnSpc>
                <a:spcPct val="100000"/>
              </a:lnSpc>
              <a:buNone/>
            </a:pPr>
            <a:r>
              <a:rPr lang="tr-TR" sz="1800">
                <a:ea typeface="+mn-lt"/>
                <a:cs typeface="+mn-lt"/>
              </a:rPr>
              <a:t>Sol Ayağım, 1989 yılında Jim Sheridan tarafından beyazperdeye de uyarlanmıştır.</a:t>
            </a:r>
            <a:endParaRPr lang="tr-TR" sz="1800"/>
          </a:p>
          <a:p>
            <a:pPr>
              <a:lnSpc>
                <a:spcPct val="100000"/>
              </a:lnSpc>
              <a:buNone/>
            </a:pPr>
            <a:endParaRPr lang="tr-TR" sz="1800" b="1"/>
          </a:p>
          <a:p>
            <a:pPr marL="0" indent="0">
              <a:lnSpc>
                <a:spcPct val="100000"/>
              </a:lnSpc>
              <a:buNone/>
            </a:pPr>
            <a:endParaRPr lang="tr-TR" sz="1800" b="1"/>
          </a:p>
        </p:txBody>
      </p:sp>
    </p:spTree>
    <p:extLst>
      <p:ext uri="{BB962C8B-B14F-4D97-AF65-F5344CB8AC3E}">
        <p14:creationId xmlns:p14="http://schemas.microsoft.com/office/powerpoint/2010/main" val="2614904513"/>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14</Slides>
  <Notes>0</Notes>
  <HiddenSlides>0</HiddenSlides>
  <MMClips>0</MMClips>
  <ScaleCrop>false</ScaleCrop>
  <HeadingPairs>
    <vt:vector size="4" baseType="variant">
      <vt:variant>
        <vt:lpstr>Tema</vt:lpstr>
      </vt:variant>
      <vt:variant>
        <vt:i4>1</vt:i4>
      </vt:variant>
      <vt:variant>
        <vt:lpstr>Slayt Başlıkları</vt:lpstr>
      </vt:variant>
      <vt:variant>
        <vt:i4>14</vt:i4>
      </vt:variant>
    </vt:vector>
  </HeadingPairs>
  <TitlesOfParts>
    <vt:vector size="15" baseType="lpstr">
      <vt:lpstr>FunkyShapesVTI</vt:lpstr>
      <vt:lpstr>Yazarlık ve yazma becerileri</vt:lpstr>
      <vt:lpstr>Biyografi nedir ? Ayırt edici özelliği nedir ?</vt:lpstr>
      <vt:lpstr>Ünlü Biyografi yazarları ve Eserleri:</vt:lpstr>
      <vt:lpstr>Ünlü biyografi yazarları ve Eserleri:</vt:lpstr>
      <vt:lpstr>Ünlü Türk biyografi yazarları:</vt:lpstr>
      <vt:lpstr>Ünlü Türk biyografi yazarları:</vt:lpstr>
      <vt:lpstr>Biyografi örneği : NİCOLA TESLA</vt:lpstr>
      <vt:lpstr>Otobiyografi nedir ?</vt:lpstr>
      <vt:lpstr>Ünlü otobiyografi yazarları :</vt:lpstr>
      <vt:lpstr>Ünlü otobiyografi yazarları :</vt:lpstr>
      <vt:lpstr>Ünlü Türk otobiyografi yazarları :</vt:lpstr>
      <vt:lpstr>Otobiyografi örneği:</vt:lpstr>
      <vt:lpstr>Kaynakça :</vt:lpstr>
      <vt:lpstr>BİZİ DİNLEDİĞİNİZ İÇİN TEŞEKKÜRLER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
  <cp:revision>308</cp:revision>
  <dcterms:created xsi:type="dcterms:W3CDTF">2022-12-28T15:48:01Z</dcterms:created>
  <dcterms:modified xsi:type="dcterms:W3CDTF">2022-12-28T17:04:15Z</dcterms:modified>
</cp:coreProperties>
</file>