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6" r:id="rId9"/>
    <p:sldId id="274" r:id="rId10"/>
    <p:sldId id="275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6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9144000" cy="5143500" type="screen16x9"/>
  <p:notesSz cx="6858000" cy="9144000"/>
  <p:embeddedFontLst>
    <p:embeddedFont>
      <p:font typeface="IBM Plex Sans" panose="020B060402020202020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BM Plex Sans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284C9A-DBE5-4AAC-959F-7ABE8C4E4DB2}">
  <a:tblStyle styleId="{E2284C9A-DBE5-4AAC-959F-7ABE8C4E4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53" autoAdjust="0"/>
  </p:normalViewPr>
  <p:slideViewPr>
    <p:cSldViewPr snapToGrid="0">
      <p:cViewPr varScale="1">
        <p:scale>
          <a:sx n="92" d="100"/>
          <a:sy n="92" d="100"/>
        </p:scale>
        <p:origin x="1344" y="90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7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6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0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8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8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60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11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20b0949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f20b0949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52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ec4f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173ec4f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3ec4f4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173ec4f4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20b09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0f20b09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22a1185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0922a1185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20b0949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f20b0949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3ec4f41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173ec4f41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3ec4f41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1173ec4f4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22a11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8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2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97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2.jpg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12.jpg"/><Relationship Id="rId7" Type="http://schemas.openxmlformats.org/officeDocument/2006/relationships/image" Target="../media/image2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21.tmp"/><Relationship Id="rId7" Type="http://schemas.openxmlformats.org/officeDocument/2006/relationships/image" Target="../media/image2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5.tmp"/><Relationship Id="rId4" Type="http://schemas.openxmlformats.org/officeDocument/2006/relationships/image" Target="../media/image22.tmp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6C328E-6E9F-4966-86BD-453B2A7E3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119"/>
          <a:stretch/>
        </p:blipFill>
        <p:spPr>
          <a:xfrm>
            <a:off x="1716110" y="3244636"/>
            <a:ext cx="5039428" cy="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B5F097-51D6-41D5-9787-54F461B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7" y="816669"/>
            <a:ext cx="3985521" cy="1128767"/>
          </a:xfrm>
          <a:prstGeom prst="rect">
            <a:avLst/>
          </a:prstGeom>
        </p:spPr>
      </p:pic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50" r="-1630" b="44023"/>
          <a:stretch/>
        </p:blipFill>
        <p:spPr>
          <a:xfrm>
            <a:off x="6268940" y="217973"/>
            <a:ext cx="2243048" cy="201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C96A8-B490-4806-A874-7B8B0374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994"/>
          <a:stretch/>
        </p:blipFill>
        <p:spPr>
          <a:xfrm>
            <a:off x="868497" y="2690326"/>
            <a:ext cx="5507296" cy="9278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E795B2-76A2-49E7-9F6C-072D3E4B8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119"/>
          <a:stretch/>
        </p:blipFill>
        <p:spPr>
          <a:xfrm>
            <a:off x="868497" y="3836134"/>
            <a:ext cx="5548054" cy="809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6743698" y="280662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9EDFA-1E54-41F3-9F53-C52CA0FBC5A2}"/>
              </a:ext>
            </a:extLst>
          </p:cNvPr>
          <p:cNvSpPr txBox="1"/>
          <p:nvPr/>
        </p:nvSpPr>
        <p:spPr>
          <a:xfrm>
            <a:off x="6771897" y="39189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574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44023"/>
          <a:stretch/>
        </p:blipFill>
        <p:spPr>
          <a:xfrm>
            <a:off x="4773706" y="217973"/>
            <a:ext cx="3738282" cy="201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3958718" y="281659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68D9E4-482C-43EF-AEF8-C72014A8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58547"/>
            <a:ext cx="2686425" cy="1476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6" r="76085" b="24435"/>
          <a:stretch/>
        </p:blipFill>
        <p:spPr>
          <a:xfrm>
            <a:off x="2369792" y="2863979"/>
            <a:ext cx="1485660" cy="5847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671" r="76784" b="26616"/>
          <a:stretch/>
        </p:blipFill>
        <p:spPr>
          <a:xfrm>
            <a:off x="2369791" y="3821720"/>
            <a:ext cx="1458041" cy="584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3958718" y="382171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AD872E-5893-428F-9EA1-6FA09BCB26D3}"/>
              </a:ext>
            </a:extLst>
          </p:cNvPr>
          <p:cNvSpPr/>
          <p:nvPr/>
        </p:nvSpPr>
        <p:spPr>
          <a:xfrm>
            <a:off x="777239" y="1575636"/>
            <a:ext cx="147945" cy="759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B150A-8EB6-4C6C-8497-758D078181D3}"/>
              </a:ext>
            </a:extLst>
          </p:cNvPr>
          <p:cNvSpPr txBox="1"/>
          <p:nvPr/>
        </p:nvSpPr>
        <p:spPr>
          <a:xfrm>
            <a:off x="6848875" y="281799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FCB539-7786-44ED-84D7-C7874F818E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715" r="76324" b="21295"/>
          <a:stretch/>
        </p:blipFill>
        <p:spPr>
          <a:xfrm>
            <a:off x="5151143" y="2863980"/>
            <a:ext cx="1591865" cy="4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8430"/>
          <a:stretch/>
        </p:blipFill>
        <p:spPr>
          <a:xfrm>
            <a:off x="5927713" y="217973"/>
            <a:ext cx="2339788" cy="22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3815766" y="31209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56" r="70003" b="20162"/>
          <a:stretch/>
        </p:blipFill>
        <p:spPr>
          <a:xfrm>
            <a:off x="2006501" y="3059132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15" r="70003" b="23232"/>
          <a:stretch/>
        </p:blipFill>
        <p:spPr>
          <a:xfrm>
            <a:off x="2006500" y="4143654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3815766" y="414365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581B3D-F01A-470C-A53A-1D4F31ADCCF0}"/>
              </a:ext>
            </a:extLst>
          </p:cNvPr>
          <p:cNvSpPr/>
          <p:nvPr/>
        </p:nvSpPr>
        <p:spPr>
          <a:xfrm>
            <a:off x="7097607" y="1370382"/>
            <a:ext cx="916518" cy="96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67037-C072-41AA-B560-F01E72A2D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05" y="700373"/>
            <a:ext cx="2686425" cy="2200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052" y="3059132"/>
            <a:ext cx="1416241" cy="726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6647868" y="312095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EBE92E-8B32-49A2-A034-C99DD2877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5052" y="4143653"/>
            <a:ext cx="1441539" cy="58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BBCC5D-8A40-487E-BDBB-EEAF548DDF2B}"/>
              </a:ext>
            </a:extLst>
          </p:cNvPr>
          <p:cNvSpPr txBox="1"/>
          <p:nvPr/>
        </p:nvSpPr>
        <p:spPr>
          <a:xfrm>
            <a:off x="6649731" y="4143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C82145-E7BF-4151-803A-CF7D4D7CEE1C}"/>
              </a:ext>
            </a:extLst>
          </p:cNvPr>
          <p:cNvSpPr/>
          <p:nvPr/>
        </p:nvSpPr>
        <p:spPr>
          <a:xfrm>
            <a:off x="971191" y="2180757"/>
            <a:ext cx="148949" cy="721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8430"/>
          <a:stretch/>
        </p:blipFill>
        <p:spPr>
          <a:xfrm>
            <a:off x="5927713" y="217973"/>
            <a:ext cx="2339788" cy="22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5907909" y="31209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56" r="70003" b="20162"/>
          <a:stretch/>
        </p:blipFill>
        <p:spPr>
          <a:xfrm>
            <a:off x="4098644" y="3059132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15" r="70003" b="23232"/>
          <a:stretch/>
        </p:blipFill>
        <p:spPr>
          <a:xfrm>
            <a:off x="4098643" y="4143654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5907909" y="414365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817" y="3059132"/>
            <a:ext cx="1416241" cy="726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8220633" y="312095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0D683-5ED0-4679-B6C2-C42AF4AF4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816" y="4117723"/>
            <a:ext cx="1416241" cy="734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4607F8-DF3F-418A-8F38-439E7C567916}"/>
              </a:ext>
            </a:extLst>
          </p:cNvPr>
          <p:cNvSpPr txBox="1"/>
          <p:nvPr/>
        </p:nvSpPr>
        <p:spPr>
          <a:xfrm>
            <a:off x="8211592" y="4143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449243-4DDF-410B-9182-3DAA17447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42" y="700373"/>
            <a:ext cx="2735115" cy="3075752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B8D94B-58E3-4D9F-BCE0-C17E8817F04D}"/>
              </a:ext>
            </a:extLst>
          </p:cNvPr>
          <p:cNvSpPr/>
          <p:nvPr/>
        </p:nvSpPr>
        <p:spPr>
          <a:xfrm>
            <a:off x="959942" y="2994627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8446111" y="76219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56" r="70003" b="20162"/>
          <a:stretch/>
        </p:blipFill>
        <p:spPr>
          <a:xfrm>
            <a:off x="5726808" y="700373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15" r="70003" b="23232"/>
          <a:stretch/>
        </p:blipFill>
        <p:spPr>
          <a:xfrm>
            <a:off x="5726808" y="1517172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8496194" y="151717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07" y="2292927"/>
            <a:ext cx="1210526" cy="621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8496194" y="233526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0D683-5ED0-4679-B6C2-C42AF4AF4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807" y="2984736"/>
            <a:ext cx="1157186" cy="6000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4607F8-DF3F-418A-8F38-439E7C567916}"/>
              </a:ext>
            </a:extLst>
          </p:cNvPr>
          <p:cNvSpPr txBox="1"/>
          <p:nvPr/>
        </p:nvSpPr>
        <p:spPr>
          <a:xfrm>
            <a:off x="8496500" y="298473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B8D94B-58E3-4D9F-BCE0-C17E8817F04D}"/>
              </a:ext>
            </a:extLst>
          </p:cNvPr>
          <p:cNvSpPr/>
          <p:nvPr/>
        </p:nvSpPr>
        <p:spPr>
          <a:xfrm>
            <a:off x="3262579" y="2984700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23593C-F4A7-4865-8E0C-E845807B8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93" y="700373"/>
            <a:ext cx="5353797" cy="36676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11075C-B92F-4878-8A0F-56333ED0C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808" y="3734785"/>
            <a:ext cx="2724530" cy="523948"/>
          </a:xfrm>
          <a:prstGeom prst="rect">
            <a:avLst/>
          </a:prstGeom>
        </p:spPr>
      </p:pic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1833" r="-1630" b="8430"/>
          <a:stretch/>
        </p:blipFill>
        <p:spPr>
          <a:xfrm>
            <a:off x="3332568" y="894282"/>
            <a:ext cx="2100571" cy="189650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4C9B07-C402-4AD2-96CD-477727606141}"/>
              </a:ext>
            </a:extLst>
          </p:cNvPr>
          <p:cNvSpPr txBox="1"/>
          <p:nvPr/>
        </p:nvSpPr>
        <p:spPr>
          <a:xfrm>
            <a:off x="8496500" y="36857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52F260-B0A3-4584-9296-4458A66182F5}"/>
              </a:ext>
            </a:extLst>
          </p:cNvPr>
          <p:cNvSpPr/>
          <p:nvPr/>
        </p:nvSpPr>
        <p:spPr>
          <a:xfrm>
            <a:off x="470011" y="3569511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DC3D82-DEE9-4C10-BD33-B8C2335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82" y="482400"/>
            <a:ext cx="6039798" cy="45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1179C-DEC1-47B8-BFD4-1DA8ACB44DDB}"/>
              </a:ext>
            </a:extLst>
          </p:cNvPr>
          <p:cNvSpPr txBox="1"/>
          <p:nvPr/>
        </p:nvSpPr>
        <p:spPr>
          <a:xfrm>
            <a:off x="1183821" y="393500"/>
            <a:ext cx="457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//Напишите программу, которая принимает на вход координаты точки (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Y),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причём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≠ 0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≠ 0 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выдаёт номер четверти плоскости, в которой находится эта точка.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 Начало программы 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InitCoordinatesByUser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Вызов метода с передачей параметров по ссылке (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ref)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PrintQuarterByCoords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  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Вызов метода с передачей параметров по значению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 Конец программы 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-------------------------Определение методов 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------------------------------------------------------------------------------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Определяем функцию, выполняющую ввод значений координат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InitCoordinatesByUser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X: 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Y: 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 ввода данных! {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-----------------------------------------------------------------------------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Определяем функцию, принимающую два аргумента (координаты точки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выводящую в консоль номер четверти плоскости, в которой находится эта точка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PrintQuarterByCoords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Ошибка! Точка попадает на оси координат!"</a:t>
            </a:r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 Конец определения методов 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012E6-BECF-4234-A661-D1DFF6A1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4" y="834007"/>
            <a:ext cx="8901311" cy="29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352DF3-C6D7-444B-9C31-C544BEEF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4" y="482400"/>
            <a:ext cx="7859725" cy="45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10: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трёхзначное число и на выходе показывает вторую цифру этого числа.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13: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выводит третью цифру заданного числа или сообщает, что третьей цифры нет.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15: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цифру, обозначающую день недели, и проверяет, является ли этот день выходным.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</a:t>
            </a: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семинара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ECA1C-8CBC-4EB3-A543-98204325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6" y="724912"/>
            <a:ext cx="7931180" cy="40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81987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18: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по заданному номеру четверти, показывает диапазон возможных координат точек в этой четверти (x и y).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850" y="2867113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5678113" y="3410388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81987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18: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по заданному номеру четверти, показывает диапазон возможных координат точек в этой четверти (x и y).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850" y="2867113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5678113" y="3410388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06075" y="496025"/>
            <a:ext cx="74049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21: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двух точек и находит расстояние между ними в 2D пространстве.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(3,6); B (2,1) -&gt; 5,09 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(7,-5); B (1,-1) -&gt; 7,21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506075" y="496025"/>
            <a:ext cx="66120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21: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двух точек и находит расстояние между ними в 2D пространстве.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(3,6); B (2,1) -&gt; 5,09 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(7,-5); B (1,-1) -&gt; 7,21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квадратов чисел от 1 до 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5 -&gt; 1, 4, 9, 16, 25.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2 -&gt; 1,4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квадратов чисел от 1 до 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5 -&gt; 1, 4, 9, 16, 25.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2 -&gt; 1,4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2" name="Google Shape;192;p30"/>
          <p:cNvGraphicFramePr/>
          <p:nvPr>
            <p:extLst>
              <p:ext uri="{D42A27DB-BD31-4B8C-83A1-F6EECF244321}">
                <p14:modId xmlns:p14="http://schemas.microsoft.com/office/powerpoint/2010/main" val="2220364236"/>
              </p:ext>
            </p:extLst>
          </p:nvPr>
        </p:nvGraphicFramePr>
        <p:xfrm>
          <a:off x="539750" y="628725"/>
          <a:ext cx="7937550" cy="3306155"/>
        </p:xfrm>
        <a:graphic>
          <a:graphicData uri="http://schemas.openxmlformats.org/drawingml/2006/table">
            <a:tbl>
              <a:tblPr>
                <a:noFill/>
                <a:tableStyleId>{E2284C9A-DBE5-4AAC-959F-7ABE8C4E4DB2}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 dirty="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пятизначное число и проверяет, является ли оно палиндромом.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14212 -&gt; нет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23432 -&gt; да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12821 -&gt; да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21: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координаты двух точек и находит расстояние между ними в 3D пространстве.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(3,6,8); B (2,1,-7), -&gt; 15.84</a:t>
                      </a:r>
                      <a:endParaRPr sz="13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(7,-5, 0); B (1,-1,9) -&gt; 11.53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23: 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число (N) и выдаёт таблицу кубов чисел от 1 до N</a:t>
                      </a:r>
                      <a:r>
                        <a:rPr lang="ru-RU" sz="1500" dirty="0" smtClean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3 -&gt; 1, 8, 27 </a:t>
                      </a:r>
                      <a:b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1, 8, 27, 64, 125</a:t>
                      </a:r>
                      <a:endParaRPr sz="15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8" name="Google Shape;198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3.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интерном”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Демонстрация решения задачи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40225" y="628692"/>
            <a:ext cx="8136600" cy="2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17. </a:t>
            </a:r>
            <a:r>
              <a:rPr lang="ru-RU" sz="23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точки (X и Y), причём X ≠ 0 и Y ≠ 0 и выдаёт номер четверти плоскости, в которой находится эта точка.</a:t>
            </a:r>
            <a:endParaRPr sz="23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l="1630" r="-1630"/>
          <a:stretch/>
        </p:blipFill>
        <p:spPr>
          <a:xfrm>
            <a:off x="3299138" y="2333300"/>
            <a:ext cx="2904527" cy="28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6FE83-B7DE-40F4-8C3F-E3A5E8240357}"/>
              </a:ext>
            </a:extLst>
          </p:cNvPr>
          <p:cNvSpPr txBox="1"/>
          <p:nvPr/>
        </p:nvSpPr>
        <p:spPr>
          <a:xfrm>
            <a:off x="539700" y="700373"/>
            <a:ext cx="625288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//Напишите программу, которая принимает на вход координаты точки (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Y),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причём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≠ 0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≠ 0 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выдаёт номер четверти плоскости, в которой находится эта точка.</a:t>
            </a:r>
            <a:endParaRPr lang="ru-R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Ошибка! Точка попадает на оси координат!"</a:t>
            </a:r>
            <a:r>
              <a:rPr lang="ru-R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5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AC42F-1138-44AA-85A8-CA91FCD5FE2F}"/>
              </a:ext>
            </a:extLst>
          </p:cNvPr>
          <p:cNvSpPr txBox="1"/>
          <p:nvPr/>
        </p:nvSpPr>
        <p:spPr>
          <a:xfrm>
            <a:off x="4403265" y="1994060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Какие у данного кода недостатки?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99280A-6D7C-44D2-8049-ADE456323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"/>
          <a:stretch/>
        </p:blipFill>
        <p:spPr>
          <a:xfrm>
            <a:off x="81005" y="3067190"/>
            <a:ext cx="8960581" cy="1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BBCF1-BCB2-4738-A882-C1D293F4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34"/>
          <a:stretch/>
        </p:blipFill>
        <p:spPr>
          <a:xfrm>
            <a:off x="539999" y="2977222"/>
            <a:ext cx="7598427" cy="1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3969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777</Words>
  <Application>Microsoft Office PowerPoint</Application>
  <PresentationFormat>Экран (16:9)</PresentationFormat>
  <Paragraphs>199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IBM Plex Sans</vt:lpstr>
      <vt:lpstr>Consolas</vt:lpstr>
      <vt:lpstr>IBM Plex Sans SemiBold</vt:lpstr>
      <vt:lpstr>Arial</vt:lpstr>
      <vt:lpstr>Макет шаблона GB</vt:lpstr>
      <vt:lpstr>Знакомство с языками программирования</vt:lpstr>
      <vt:lpstr>Задача 10: Напишите программу, которая принимает на вход трёхзначное число и на выходе показывает вторую цифру этого числа. Задача 13: Напишите программу, которая выводит третью цифру заданного числа или сообщает, что третьей цифры нет. Задача 15: Напишите программу, которая принимает на вход цифру, обозначающую день недели, и проверяет, является ли этот день выходным.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(с методами)  </vt:lpstr>
      <vt:lpstr>Демонстрация решения (с методами)  </vt:lpstr>
      <vt:lpstr>Демонстрация решения (с методами)  </vt:lpstr>
      <vt:lpstr>Демонстрация решения (с методами)  </vt:lpstr>
      <vt:lpstr>Решение в группах задач:  Задача 18: Напишите программу, которая по заданному номеру четверти, показывает диапазон возможных координат точек в этой четверти (x и y).   </vt:lpstr>
      <vt:lpstr>Общее обсуждение решения:  Задача 18: Напишите программу, которая по заданному номеру четверти, показывает диапазон возможных координат точек в этой четверти (x и y).   </vt:lpstr>
      <vt:lpstr>Ваши вопросы?  Перерыв</vt:lpstr>
      <vt:lpstr>Решение в группах задач:  Задача 21: Напишите программу, которая принимает на вход координаты двух точек и находит расстояние между ними в 2D пространстве. A (3,6); B (2,1) -&gt; 5,09  A (7,-5); B (1,-1) -&gt; 7,21       </vt:lpstr>
      <vt:lpstr>Общее обсуждение решения:  Задача 21: Напишите программу, которая принимает на вход координаты двух точек и находит расстояние между ними в 2D пространстве. A (3,6); B (2,1) -&gt; 5,09  A (7,-5); B (1,-1) -&gt; 7,21       </vt:lpstr>
      <vt:lpstr>Решение в группах задач:  Задача 22: Напишите программу, которая принимает на вход число (N) и выдаёт таблицу квадратов чисел от 1 до N. 5 -&gt; 1, 4, 9, 16, 25. 2 -&gt; 1,4    </vt:lpstr>
      <vt:lpstr>Общее обсуждение решения:  Задача 22: Напишите программу, которая принимает на вход число (N) и выдаёт таблицу квадратов чисел от 1 до N. 5 -&gt; 1, 4, 9, 16, 25. 2 -&gt; 1,4    </vt:lpstr>
      <vt:lpstr>Ваши вопросы?</vt:lpstr>
      <vt:lpstr>  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Владимир Литвинов</cp:lastModifiedBy>
  <cp:revision>56</cp:revision>
  <dcterms:modified xsi:type="dcterms:W3CDTF">2023-03-01T19:03:03Z</dcterms:modified>
</cp:coreProperties>
</file>