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IBM Plex Sans"/>
      <p:regular r:id="rId23"/>
      <p:bold r:id="rId24"/>
      <p:italic r:id="rId25"/>
      <p:boldItalic r:id="rId26"/>
    </p:embeddedFont>
    <p:embeddedFont>
      <p:font typeface="IBM Plex Sans SemiBol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5C5160-507F-42FC-BE06-0BEB6AC2AC99}">
  <a:tblStyle styleId="{F55C5160-507F-42FC-BE06-0BEB6AC2AC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97" orient="horz"/>
        <p:guide pos="29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IBMPlexSans-bold.fntdata"/><Relationship Id="rId23" Type="http://schemas.openxmlformats.org/officeDocument/2006/relationships/font" Target="fonts/IBMPlex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IBMPlexSans-boldItalic.fntdata"/><Relationship Id="rId25" Type="http://schemas.openxmlformats.org/officeDocument/2006/relationships/font" Target="fonts/IBMPlexSans-italic.fntdata"/><Relationship Id="rId28" Type="http://schemas.openxmlformats.org/officeDocument/2006/relationships/font" Target="fonts/IBMPlexSansSemiBold-bold.fntdata"/><Relationship Id="rId27" Type="http://schemas.openxmlformats.org/officeDocument/2006/relationships/font" Target="fonts/IBMPlexSansSemiBo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BMPlexSansSemiBol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IBMPlexSansSemiBol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ksergey.ru/timer/?t=300" TargetMode="External"/><Relationship Id="rId3" Type="http://schemas.openxmlformats.org/officeDocument/2006/relationships/hyperlink" Target="https://onlinetimer.ru/#!/timer/2022-01-14T13:30:46.171Z/2022-01-14T13:30:46.171Z/forward/0/2/100/t/run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7461e92d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17461e92d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f1a57698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0f1a57698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f0097873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0f0097873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81ba7d4ae_0_5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081ba7d4ae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74966c8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1174966c8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f07d28de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f07d28de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</a:t>
            </a:r>
            <a:r>
              <a:rPr lang="ru-RU"/>
              <a:t>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f1a5769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10f1a5769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f20b0949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0f20b094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22a118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0922a118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f20b0949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10f20b0949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f0097873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0f0097873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7461e92d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17461e92d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2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2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f0097873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0f0097873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">
  <p:cSld name="1_Title slide 5_2_1_4_1_1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6" type="subTitle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7" type="subTitle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8" type="subTitle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9" type="subTitle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3" type="subTitle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2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10 Отбивка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b="0" i="0" sz="1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3" type="subTitle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Знакомство с языками программирования</a:t>
            </a:r>
            <a:endParaRPr/>
          </a:p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8.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92500" y="505450"/>
            <a:ext cx="82017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200">
                <a:latin typeface="IBM Plex Sans"/>
                <a:ea typeface="IBM Plex Sans"/>
                <a:cs typeface="IBM Plex Sans"/>
                <a:sym typeface="IBM Plex Sans"/>
              </a:rPr>
              <a:t>Задача 59: </a:t>
            </a:r>
            <a:r>
              <a:rPr lang="ru-RU" sz="2200">
                <a:latin typeface="IBM Plex Sans"/>
                <a:ea typeface="IBM Plex Sans"/>
                <a:cs typeface="IBM Plex Sans"/>
                <a:sym typeface="IBM Plex Sans"/>
              </a:rPr>
              <a:t>Задайте</a:t>
            </a:r>
            <a:r>
              <a:rPr lang="ru-R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200">
                <a:latin typeface="IBM Plex Sans"/>
                <a:ea typeface="IBM Plex Sans"/>
                <a:cs typeface="IBM Plex Sans"/>
                <a:sym typeface="IBM Plex Sans"/>
              </a:rPr>
              <a:t>двумерный массив из целых чисел. Напишите программу, которая удалит строку и столбец, на пересечении которых расположен наименьший элемент массива.</a:t>
            </a:r>
            <a:endParaRPr sz="2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Например, задан массив: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1 4 7 2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5 9 2 3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8 4 2 4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5 2 6 7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Наименьший элемент - 1, на выходе получим 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следующий массив: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9 4 2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2 2 6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3 4 7</a:t>
            </a:r>
            <a:endParaRPr sz="14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950" y="3087450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/>
          <p:nvPr/>
        </p:nvSpPr>
        <p:spPr>
          <a:xfrm>
            <a:off x="6168125" y="3560422"/>
            <a:ext cx="1427100" cy="51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25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492500" y="505450"/>
            <a:ext cx="74127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Дополнительная задача</a:t>
            </a:r>
            <a:r>
              <a:rPr lang="ru-RU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61: </a:t>
            </a:r>
            <a:r>
              <a:rPr lang="ru-RU" sz="2200">
                <a:latin typeface="IBM Plex Sans"/>
                <a:ea typeface="IBM Plex Sans"/>
                <a:cs typeface="IBM Plex Sans"/>
                <a:sym typeface="IBM Plex Sans"/>
              </a:rPr>
              <a:t>Вывести первые N строк треугольника Паскаля. Сделать вывод в виде равнобедренного треугольника</a:t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950" y="3087450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/>
          <p:nvPr/>
        </p:nvSpPr>
        <p:spPr>
          <a:xfrm>
            <a:off x="6168125" y="3560422"/>
            <a:ext cx="1427100" cy="51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25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92500" y="566525"/>
            <a:ext cx="76773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57: 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Составить частотный словарь элементов двумерного массива. Частотный словарь содержит информацию о том, сколько раз встречается элемент входных данных.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59: 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</a:t>
            </a:r>
            <a:r>
              <a:rPr lang="ru-RU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двумерный массив из целых чисел. Напишите программу, которая удалит строку и столбец, на пересечении которых расположен наименьший элемент массива.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61: 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Вывести первые N строк треугольника Паскаля. Сделать вывод в виде равнобедренного треугольника</a:t>
            </a:r>
            <a:endParaRPr sz="21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4391" y="3194675"/>
            <a:ext cx="1714158" cy="17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/>
          <p:nvPr/>
        </p:nvSpPr>
        <p:spPr>
          <a:xfrm>
            <a:off x="6297850" y="3640978"/>
            <a:ext cx="1346700" cy="483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 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539750" y="70095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54:</a:t>
            </a:r>
            <a:r>
              <a:rPr b="1" lang="ru-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массив. Напишите программу, которая упорядочит по убыванию элементы каждой строки двумерного массива.</a:t>
            </a:r>
            <a:endParaRPr b="1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56:</a:t>
            </a:r>
            <a:r>
              <a:rPr lang="ru-RU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прямоугольный двумерный массив. Напишите программу, которая будет находить строку с наименьшей суммой элементов.</a:t>
            </a:r>
            <a:endParaRPr sz="1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58: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Задайте две матрицы. Напишите программу, которая будет находить произведение двух матриц.</a:t>
            </a:r>
            <a:endParaRPr b="1"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60: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Сформируйте трёхмерный массив из неповторяющихся двузначных чисел. Напишите программу, которая будет построчно выводить массив, добавляя индексы каждого элемента.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62:</a:t>
            </a:r>
            <a:r>
              <a:rPr lang="ru-RU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Заполните спирально массив 4 на 4.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650" y="3916847"/>
            <a:ext cx="1242525" cy="10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192" name="Google Shape;192;p30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93" name="Google Shape;193;p3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8. </a:t>
            </a:r>
            <a:r>
              <a:rPr lang="ru-RU">
                <a:solidFill>
                  <a:schemeClr val="dk1"/>
                </a:solidFill>
              </a:rPr>
              <a:t>Знакомство с языками программирования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p30"/>
          <p:cNvSpPr txBox="1"/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539750" y="84650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900">
                <a:latin typeface="IBM Plex Sans"/>
                <a:ea typeface="IBM Plex Sans"/>
                <a:cs typeface="IBM Plex Sans"/>
                <a:sym typeface="IBM Plex Sans"/>
              </a:rPr>
              <a:t>Задача 47. </a:t>
            </a:r>
            <a:r>
              <a:rPr lang="ru-RU" sz="1900"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 размером m×n, заполненный случайными вещественными числами.</a:t>
            </a:r>
            <a:endParaRPr sz="1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900">
                <a:latin typeface="IBM Plex Sans"/>
                <a:ea typeface="IBM Plex Sans"/>
                <a:cs typeface="IBM Plex Sans"/>
                <a:sym typeface="IBM Plex Sans"/>
              </a:rPr>
              <a:t>Задача 50. </a:t>
            </a:r>
            <a:r>
              <a:rPr lang="ru-RU" sz="19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на вход принимает позиции элемента в двумерном массиве, и возвращает значение этого элемента или же указание, что такого элемента нет.</a:t>
            </a:r>
            <a:endParaRPr sz="1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900">
                <a:latin typeface="IBM Plex Sans"/>
                <a:ea typeface="IBM Plex Sans"/>
                <a:cs typeface="IBM Plex Sans"/>
                <a:sym typeface="IBM Plex Sans"/>
              </a:rPr>
              <a:t>Задача 52: </a:t>
            </a:r>
            <a:r>
              <a:rPr lang="ru-RU" sz="1900"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 из целых чисел. Найдите среднее арифметическое элементов в каждом столбце.</a:t>
            </a:r>
            <a:endParaRPr sz="1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2" type="subTitle"/>
          </p:nvPr>
        </p:nvSpPr>
        <p:spPr>
          <a:xfrm>
            <a:off x="1258700" y="1735675"/>
            <a:ext cx="52944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400">
                <a:solidFill>
                  <a:schemeClr val="dk2"/>
                </a:solidFill>
              </a:rPr>
              <a:t>В прошлый раз  -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лидом”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539975" y="1743463"/>
            <a:ext cx="540000" cy="5400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40000" y="2901000"/>
            <a:ext cx="540000" cy="540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40000" y="405855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0" i="0" sz="1200" u="none" cap="none" strike="noStrik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15" name="Google Shape;115;p19"/>
          <p:cNvCxnSpPr>
            <a:stCxn id="112" idx="4"/>
            <a:endCxn id="113" idx="0"/>
          </p:cNvCxnSpPr>
          <p:nvPr/>
        </p:nvCxnSpPr>
        <p:spPr>
          <a:xfrm>
            <a:off x="809975" y="2283463"/>
            <a:ext cx="0" cy="61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9"/>
          <p:cNvCxnSpPr>
            <a:stCxn id="113" idx="4"/>
            <a:endCxn id="114" idx="0"/>
          </p:cNvCxnSpPr>
          <p:nvPr/>
        </p:nvCxnSpPr>
        <p:spPr>
          <a:xfrm>
            <a:off x="810000" y="3441000"/>
            <a:ext cx="0" cy="617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9"/>
          <p:cNvSpPr txBox="1"/>
          <p:nvPr>
            <p:ph idx="3" type="subTitle"/>
          </p:nvPr>
        </p:nvSpPr>
        <p:spPr>
          <a:xfrm>
            <a:off x="1258700" y="2901000"/>
            <a:ext cx="444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400">
                <a:solidFill>
                  <a:schemeClr val="dk1"/>
                </a:solidFill>
              </a:rPr>
              <a:t>Сегодня -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1"/>
                </a:solidFill>
              </a:rPr>
              <a:t>Задачи из блока “Двумерные массивы”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8" name="Google Shape;118;p19"/>
          <p:cNvSpPr txBox="1"/>
          <p:nvPr>
            <p:ph idx="4" type="subTitle"/>
          </p:nvPr>
        </p:nvSpPr>
        <p:spPr>
          <a:xfrm>
            <a:off x="1258700" y="4128900"/>
            <a:ext cx="4507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из блока “Рекурсия”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Семинары блока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“Знакомство с языками программирования”</a:t>
            </a:r>
            <a:endParaRPr/>
          </a:p>
        </p:txBody>
      </p:sp>
      <p:cxnSp>
        <p:nvCxnSpPr>
          <p:cNvPr id="120" name="Google Shape;120;p19"/>
          <p:cNvCxnSpPr/>
          <p:nvPr/>
        </p:nvCxnSpPr>
        <p:spPr>
          <a:xfrm flipH="1">
            <a:off x="806700" y="4598550"/>
            <a:ext cx="3300" cy="555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Формат работы</a:t>
            </a:r>
            <a:endParaRPr/>
          </a:p>
        </p:txBody>
      </p:sp>
      <p:sp>
        <p:nvSpPr>
          <p:cNvPr id="126" name="Google Shape;126;p20"/>
          <p:cNvSpPr txBox="1"/>
          <p:nvPr>
            <p:ph idx="2" type="subTitle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Вопросы, обсуждение домашнего задания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Работа в сессионных залах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➔"/>
            </a:pPr>
            <a:r>
              <a:rPr lang="ru-RU" sz="1800"/>
              <a:t>Обсуждение программы (решения задачи) в общем зале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492500" y="566525"/>
            <a:ext cx="7677300" cy="3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Решение задач в группах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53: </a:t>
            </a:r>
            <a:r>
              <a:rPr lang="ru-RU" sz="2000"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массив. Напишите программу, которая поменяет местами первую и последнюю строку массива.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55: </a:t>
            </a:r>
            <a:r>
              <a:rPr lang="ru-RU" sz="2000"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массив. Напишите программу, которая заменяет строки на столбцы. В случае, если это невозможно, программа должна вывести сообщение для пользователя.</a:t>
            </a:r>
            <a:endParaRPr sz="2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0872" y="3274750"/>
            <a:ext cx="1637678" cy="171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/>
          <p:nvPr/>
        </p:nvSpPr>
        <p:spPr>
          <a:xfrm>
            <a:off x="6394700" y="3701136"/>
            <a:ext cx="1286400" cy="462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15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92500" y="566525"/>
            <a:ext cx="76773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53: </a:t>
            </a: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массив. Напишите программу, которая поменяет местами первую и последнюю строку массива.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55: </a:t>
            </a: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массив. Напишите программу, которая заменяет строки на столбцы. В случае, если это невозможно, программа должна вывести сообщение для пользователя.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7650" y="3105250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>
          <a:xfrm>
            <a:off x="6303825" y="3578222"/>
            <a:ext cx="1427100" cy="512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15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92500" y="505450"/>
            <a:ext cx="82017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200">
                <a:latin typeface="IBM Plex Sans"/>
                <a:ea typeface="IBM Plex Sans"/>
                <a:cs typeface="IBM Plex Sans"/>
                <a:sym typeface="IBM Plex Sans"/>
              </a:rPr>
              <a:t>Задача 57: </a:t>
            </a:r>
            <a:r>
              <a:rPr lang="ru-RU" sz="2200">
                <a:latin typeface="IBM Plex Sans"/>
                <a:ea typeface="IBM Plex Sans"/>
                <a:cs typeface="IBM Plex Sans"/>
                <a:sym typeface="IBM Plex Sans"/>
              </a:rPr>
              <a:t>Составить частотный словарь элементов двумерного массива. Частотный словарь содержит информацию о том, сколько раз встречается элемент входных данных.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950" y="3087450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/>
          <p:nvPr/>
        </p:nvSpPr>
        <p:spPr>
          <a:xfrm>
            <a:off x="6168125" y="3560422"/>
            <a:ext cx="1427100" cy="51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25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153" name="Google Shape;153;p24"/>
          <p:cNvGraphicFramePr/>
          <p:nvPr/>
        </p:nvGraphicFramePr>
        <p:xfrm>
          <a:off x="2286000" y="25352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{F55C5160-507F-42FC-BE06-0BEB6AC2AC99}</a:tableStyleId>
              </a:tblPr>
              <a:tblGrid>
                <a:gridCol w="1411600"/>
                <a:gridCol w="1607675"/>
              </a:tblGrid>
              <a:tr h="337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Набор данных</a:t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Частотный массив</a:t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82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{ 1, 9, 9, 0, 2, 8, 0, 9 }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 встречается 2 раза 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 встречается 1 раз 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 встречается 1 раз 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8 встречается 1 раз 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9 встречается 3 раза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870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1, 2, 3 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4, 6, 1 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2, 1, 6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 встречается 3 раза 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 встречается 2 раз 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 встречается 1 раз 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 встречается 1 раз 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6 встречается 2 раза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