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6" r:id="rId9"/>
    <p:sldId id="274" r:id="rId10"/>
    <p:sldId id="275" r:id="rId11"/>
    <p:sldId id="277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8" r:id="rId20"/>
    <p:sldId id="286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</p:sldIdLst>
  <p:sldSz cx="9144000" cy="5143500" type="screen16x9"/>
  <p:notesSz cx="6858000" cy="9144000"/>
  <p:embeddedFontLst>
    <p:embeddedFont>
      <p:font typeface="IBM Plex Sans SemiBold" panose="020B060402020202020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IBM Plex Sans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284C9A-DBE5-4AAC-959F-7ABE8C4E4DB2}">
  <a:tblStyle styleId="{E2284C9A-DBE5-4AAC-959F-7ABE8C4E4D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62" autoAdjust="0"/>
  </p:normalViewPr>
  <p:slideViewPr>
    <p:cSldViewPr snapToGrid="0">
      <p:cViewPr>
        <p:scale>
          <a:sx n="300" d="100"/>
          <a:sy n="300" d="100"/>
        </p:scale>
        <p:origin x="-1344" y="-1326"/>
      </p:cViewPr>
      <p:guideLst>
        <p:guide orient="horz" pos="159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ksergey.ru/timer/?t=300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377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663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706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382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889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860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888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13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70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11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f20b09494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g10f20b09494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52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73ec4f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173ec4f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73ec4f41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173ec4f41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4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f20b0949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0f20b09494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22a11858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0922a11858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f20b09494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0f20b09494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73ec4f41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173ec4f41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81ba7d4a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081ba7d4ae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73ec4f41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1173ec4f41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f20b094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0f20b094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f07d28de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f07d28dee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22a118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22a118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f20b0949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10f20b0949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387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425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97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">
  <p:cSld name="1_Title slide 5_2_1_4_1_1_1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5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6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7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8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9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3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23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mp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tmp"/><Relationship Id="rId3" Type="http://schemas.openxmlformats.org/officeDocument/2006/relationships/image" Target="../media/image12.jpg"/><Relationship Id="rId7" Type="http://schemas.openxmlformats.org/officeDocument/2006/relationships/image" Target="../media/image25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mp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tmp"/><Relationship Id="rId3" Type="http://schemas.openxmlformats.org/officeDocument/2006/relationships/image" Target="../media/image12.jpg"/><Relationship Id="rId7" Type="http://schemas.openxmlformats.org/officeDocument/2006/relationships/image" Target="../media/image2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tmp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tmp"/><Relationship Id="rId3" Type="http://schemas.openxmlformats.org/officeDocument/2006/relationships/image" Target="../media/image21.tmp"/><Relationship Id="rId7" Type="http://schemas.openxmlformats.org/officeDocument/2006/relationships/image" Target="../media/image29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tmp"/><Relationship Id="rId5" Type="http://schemas.openxmlformats.org/officeDocument/2006/relationships/image" Target="../media/image25.tmp"/><Relationship Id="rId4" Type="http://schemas.openxmlformats.org/officeDocument/2006/relationships/image" Target="../media/image22.tmp"/><Relationship Id="rId9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3.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40000" y="217973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0F0AAC-5E09-486C-A6FD-6DE9DBE9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678645"/>
            <a:ext cx="7611537" cy="210531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16C328E-6E9F-4966-86BD-453B2A7E34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119"/>
          <a:stretch/>
        </p:blipFill>
        <p:spPr>
          <a:xfrm>
            <a:off x="1716110" y="3244636"/>
            <a:ext cx="5039428" cy="7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7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40000" y="217973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B5F097-51D6-41D5-9787-54F461BC6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97" y="816669"/>
            <a:ext cx="3985521" cy="1128767"/>
          </a:xfrm>
          <a:prstGeom prst="rect">
            <a:avLst/>
          </a:prstGeom>
        </p:spPr>
      </p:pic>
      <p:pic>
        <p:nvPicPr>
          <p:cNvPr id="7" name="Google Shape;133;p21">
            <a:extLst>
              <a:ext uri="{FF2B5EF4-FFF2-40B4-BE49-F238E27FC236}">
                <a16:creationId xmlns:a16="http://schemas.microsoft.com/office/drawing/2014/main" id="{45F12C07-7B1D-48DE-9190-4DB9B2BEFB1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750" r="-1630" b="44023"/>
          <a:stretch/>
        </p:blipFill>
        <p:spPr>
          <a:xfrm>
            <a:off x="6268940" y="217973"/>
            <a:ext cx="2243048" cy="2012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6C96A8-B490-4806-A874-7B8B0374AC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6994"/>
          <a:stretch/>
        </p:blipFill>
        <p:spPr>
          <a:xfrm>
            <a:off x="868497" y="2690326"/>
            <a:ext cx="5507296" cy="9278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1E795B2-76A2-49E7-9F6C-072D3E4B87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2119"/>
          <a:stretch/>
        </p:blipFill>
        <p:spPr>
          <a:xfrm>
            <a:off x="868497" y="3836134"/>
            <a:ext cx="5548054" cy="8090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981E44-2F7C-4613-BA50-BECE0BF0B7FE}"/>
              </a:ext>
            </a:extLst>
          </p:cNvPr>
          <p:cNvSpPr txBox="1"/>
          <p:nvPr/>
        </p:nvSpPr>
        <p:spPr>
          <a:xfrm>
            <a:off x="6743698" y="280662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C9EDFA-1E54-41F3-9F53-C52CA0FBC5A2}"/>
              </a:ext>
            </a:extLst>
          </p:cNvPr>
          <p:cNvSpPr txBox="1"/>
          <p:nvPr/>
        </p:nvSpPr>
        <p:spPr>
          <a:xfrm>
            <a:off x="6771897" y="3918928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5742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40000" y="217973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" name="Google Shape;133;p21">
            <a:extLst>
              <a:ext uri="{FF2B5EF4-FFF2-40B4-BE49-F238E27FC236}">
                <a16:creationId xmlns:a16="http://schemas.microsoft.com/office/drawing/2014/main" id="{45F12C07-7B1D-48DE-9190-4DB9B2BEFB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33" r="-1630" b="44023"/>
          <a:stretch/>
        </p:blipFill>
        <p:spPr>
          <a:xfrm>
            <a:off x="4773706" y="217973"/>
            <a:ext cx="3738282" cy="20122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981E44-2F7C-4613-BA50-BECE0BF0B7FE}"/>
              </a:ext>
            </a:extLst>
          </p:cNvPr>
          <p:cNvSpPr txBox="1"/>
          <p:nvPr/>
        </p:nvSpPr>
        <p:spPr>
          <a:xfrm>
            <a:off x="3958718" y="281659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68D9E4-482C-43EF-AEF8-C72014A80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858547"/>
            <a:ext cx="2686425" cy="14765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D32EBE-D528-45B2-BF2E-C6B743C4FE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266" r="76085" b="24435"/>
          <a:stretch/>
        </p:blipFill>
        <p:spPr>
          <a:xfrm>
            <a:off x="2369792" y="2863979"/>
            <a:ext cx="1485660" cy="5847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10FB6F2-88C2-41D3-A89B-96D2FF37E0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4671" r="76784" b="26616"/>
          <a:stretch/>
        </p:blipFill>
        <p:spPr>
          <a:xfrm>
            <a:off x="2369791" y="3821720"/>
            <a:ext cx="1458041" cy="584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651058-CB6B-457F-ADC3-5D06182A8823}"/>
              </a:ext>
            </a:extLst>
          </p:cNvPr>
          <p:cNvSpPr txBox="1"/>
          <p:nvPr/>
        </p:nvSpPr>
        <p:spPr>
          <a:xfrm>
            <a:off x="3958718" y="3821719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AD872E-5893-428F-9EA1-6FA09BCB26D3}"/>
              </a:ext>
            </a:extLst>
          </p:cNvPr>
          <p:cNvSpPr/>
          <p:nvPr/>
        </p:nvSpPr>
        <p:spPr>
          <a:xfrm>
            <a:off x="777239" y="1575636"/>
            <a:ext cx="147945" cy="7594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AB150A-8EB6-4C6C-8497-758D078181D3}"/>
              </a:ext>
            </a:extLst>
          </p:cNvPr>
          <p:cNvSpPr txBox="1"/>
          <p:nvPr/>
        </p:nvSpPr>
        <p:spPr>
          <a:xfrm>
            <a:off x="6848875" y="281799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5FCB539-7786-44ED-84D7-C7874F818E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9715" r="76324" b="21295"/>
          <a:stretch/>
        </p:blipFill>
        <p:spPr>
          <a:xfrm>
            <a:off x="5151143" y="2863980"/>
            <a:ext cx="1591865" cy="49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3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40000" y="217973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" name="Google Shape;133;p21">
            <a:extLst>
              <a:ext uri="{FF2B5EF4-FFF2-40B4-BE49-F238E27FC236}">
                <a16:creationId xmlns:a16="http://schemas.microsoft.com/office/drawing/2014/main" id="{45F12C07-7B1D-48DE-9190-4DB9B2BEFB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33" r="-1630" b="8430"/>
          <a:stretch/>
        </p:blipFill>
        <p:spPr>
          <a:xfrm>
            <a:off x="5927713" y="217973"/>
            <a:ext cx="2339788" cy="220922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981E44-2F7C-4613-BA50-BECE0BF0B7FE}"/>
              </a:ext>
            </a:extLst>
          </p:cNvPr>
          <p:cNvSpPr txBox="1"/>
          <p:nvPr/>
        </p:nvSpPr>
        <p:spPr>
          <a:xfrm>
            <a:off x="3815766" y="312095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D32EBE-D528-45B2-BF2E-C6B743C4FE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856" r="70003" b="20162"/>
          <a:stretch/>
        </p:blipFill>
        <p:spPr>
          <a:xfrm>
            <a:off x="2006501" y="3059132"/>
            <a:ext cx="1717057" cy="7084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10FB6F2-88C2-41D3-A89B-96D2FF37E0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315" r="70003" b="23232"/>
          <a:stretch/>
        </p:blipFill>
        <p:spPr>
          <a:xfrm>
            <a:off x="2006500" y="4143654"/>
            <a:ext cx="1717057" cy="7084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651058-CB6B-457F-ADC3-5D06182A8823}"/>
              </a:ext>
            </a:extLst>
          </p:cNvPr>
          <p:cNvSpPr txBox="1"/>
          <p:nvPr/>
        </p:nvSpPr>
        <p:spPr>
          <a:xfrm>
            <a:off x="3815766" y="4143654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A581B3D-F01A-470C-A53A-1D4F31ADCCF0}"/>
              </a:ext>
            </a:extLst>
          </p:cNvPr>
          <p:cNvSpPr/>
          <p:nvPr/>
        </p:nvSpPr>
        <p:spPr>
          <a:xfrm>
            <a:off x="7097607" y="1370382"/>
            <a:ext cx="916518" cy="96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FFFF00"/>
              </a:highligh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567037-C072-41AA-B560-F01E72A2D6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005" y="700373"/>
            <a:ext cx="2686425" cy="22005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EDC08D-6FD4-4EBF-BC67-9F2579049F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5052" y="3059132"/>
            <a:ext cx="1416241" cy="7269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444BF3-2703-40C7-A845-645969553F14}"/>
              </a:ext>
            </a:extLst>
          </p:cNvPr>
          <p:cNvSpPr txBox="1"/>
          <p:nvPr/>
        </p:nvSpPr>
        <p:spPr>
          <a:xfrm>
            <a:off x="6647868" y="312095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7EBE92E-8B32-49A2-A034-C99DD2877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5052" y="4143653"/>
            <a:ext cx="1441539" cy="5847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BBCC5D-8A40-487E-BDBB-EEAF548DDF2B}"/>
              </a:ext>
            </a:extLst>
          </p:cNvPr>
          <p:cNvSpPr txBox="1"/>
          <p:nvPr/>
        </p:nvSpPr>
        <p:spPr>
          <a:xfrm>
            <a:off x="6649731" y="414365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7C82145-E7BF-4151-803A-CF7D4D7CEE1C}"/>
              </a:ext>
            </a:extLst>
          </p:cNvPr>
          <p:cNvSpPr/>
          <p:nvPr/>
        </p:nvSpPr>
        <p:spPr>
          <a:xfrm>
            <a:off x="971191" y="2180757"/>
            <a:ext cx="148949" cy="7210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72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4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40000" y="217973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" name="Google Shape;133;p21">
            <a:extLst>
              <a:ext uri="{FF2B5EF4-FFF2-40B4-BE49-F238E27FC236}">
                <a16:creationId xmlns:a16="http://schemas.microsoft.com/office/drawing/2014/main" id="{45F12C07-7B1D-48DE-9190-4DB9B2BEFB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33" r="-1630" b="8430"/>
          <a:stretch/>
        </p:blipFill>
        <p:spPr>
          <a:xfrm>
            <a:off x="5927713" y="217973"/>
            <a:ext cx="2339788" cy="220922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981E44-2F7C-4613-BA50-BECE0BF0B7FE}"/>
              </a:ext>
            </a:extLst>
          </p:cNvPr>
          <p:cNvSpPr txBox="1"/>
          <p:nvPr/>
        </p:nvSpPr>
        <p:spPr>
          <a:xfrm>
            <a:off x="5907909" y="312095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D32EBE-D528-45B2-BF2E-C6B743C4FE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856" r="70003" b="20162"/>
          <a:stretch/>
        </p:blipFill>
        <p:spPr>
          <a:xfrm>
            <a:off x="4098644" y="3059132"/>
            <a:ext cx="1717057" cy="7084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10FB6F2-88C2-41D3-A89B-96D2FF37E0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315" r="70003" b="23232"/>
          <a:stretch/>
        </p:blipFill>
        <p:spPr>
          <a:xfrm>
            <a:off x="4098643" y="4143654"/>
            <a:ext cx="1717057" cy="7084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651058-CB6B-457F-ADC3-5D06182A8823}"/>
              </a:ext>
            </a:extLst>
          </p:cNvPr>
          <p:cNvSpPr txBox="1"/>
          <p:nvPr/>
        </p:nvSpPr>
        <p:spPr>
          <a:xfrm>
            <a:off x="5907909" y="4143654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EDC08D-6FD4-4EBF-BC67-9F2579049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7817" y="3059132"/>
            <a:ext cx="1416241" cy="7269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444BF3-2703-40C7-A845-645969553F14}"/>
              </a:ext>
            </a:extLst>
          </p:cNvPr>
          <p:cNvSpPr txBox="1"/>
          <p:nvPr/>
        </p:nvSpPr>
        <p:spPr>
          <a:xfrm>
            <a:off x="8220633" y="312095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50D683-5ED0-4679-B6C2-C42AF4AF49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7816" y="4117723"/>
            <a:ext cx="1416241" cy="734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4607F8-DF3F-418A-8F38-439E7C567916}"/>
              </a:ext>
            </a:extLst>
          </p:cNvPr>
          <p:cNvSpPr txBox="1"/>
          <p:nvPr/>
        </p:nvSpPr>
        <p:spPr>
          <a:xfrm>
            <a:off x="8211592" y="414365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449243-4DDF-410B-9182-3DAA174478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442" y="700373"/>
            <a:ext cx="2735115" cy="3075752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1B8D94B-58E3-4D9F-BCE0-C17E8817F04D}"/>
              </a:ext>
            </a:extLst>
          </p:cNvPr>
          <p:cNvSpPr/>
          <p:nvPr/>
        </p:nvSpPr>
        <p:spPr>
          <a:xfrm>
            <a:off x="959942" y="2994627"/>
            <a:ext cx="139978" cy="7914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7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4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40000" y="217973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81E44-2F7C-4613-BA50-BECE0BF0B7FE}"/>
              </a:ext>
            </a:extLst>
          </p:cNvPr>
          <p:cNvSpPr txBox="1"/>
          <p:nvPr/>
        </p:nvSpPr>
        <p:spPr>
          <a:xfrm>
            <a:off x="8446111" y="76219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D32EBE-D528-45B2-BF2E-C6B743C4FE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856" r="70003" b="20162"/>
          <a:stretch/>
        </p:blipFill>
        <p:spPr>
          <a:xfrm>
            <a:off x="5726808" y="700373"/>
            <a:ext cx="1717057" cy="7084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10FB6F2-88C2-41D3-A89B-96D2FF37E0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315" r="70003" b="23232"/>
          <a:stretch/>
        </p:blipFill>
        <p:spPr>
          <a:xfrm>
            <a:off x="5726808" y="1517172"/>
            <a:ext cx="1717057" cy="7084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651058-CB6B-457F-ADC3-5D06182A8823}"/>
              </a:ext>
            </a:extLst>
          </p:cNvPr>
          <p:cNvSpPr txBox="1"/>
          <p:nvPr/>
        </p:nvSpPr>
        <p:spPr>
          <a:xfrm>
            <a:off x="8496194" y="151717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EDC08D-6FD4-4EBF-BC67-9F2579049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807" y="2292927"/>
            <a:ext cx="1210526" cy="6213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444BF3-2703-40C7-A845-645969553F14}"/>
              </a:ext>
            </a:extLst>
          </p:cNvPr>
          <p:cNvSpPr txBox="1"/>
          <p:nvPr/>
        </p:nvSpPr>
        <p:spPr>
          <a:xfrm>
            <a:off x="8496194" y="2335269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50D683-5ED0-4679-B6C2-C42AF4AF4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807" y="2984736"/>
            <a:ext cx="1157186" cy="6000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4607F8-DF3F-418A-8F38-439E7C567916}"/>
              </a:ext>
            </a:extLst>
          </p:cNvPr>
          <p:cNvSpPr txBox="1"/>
          <p:nvPr/>
        </p:nvSpPr>
        <p:spPr>
          <a:xfrm>
            <a:off x="8496500" y="298473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1B8D94B-58E3-4D9F-BCE0-C17E8817F04D}"/>
              </a:ext>
            </a:extLst>
          </p:cNvPr>
          <p:cNvSpPr/>
          <p:nvPr/>
        </p:nvSpPr>
        <p:spPr>
          <a:xfrm>
            <a:off x="3262579" y="2984700"/>
            <a:ext cx="139978" cy="7914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23593C-F4A7-4865-8E0C-E845807B80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693" y="700373"/>
            <a:ext cx="5353797" cy="366763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11075C-B92F-4878-8A0F-56333ED0CA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6808" y="3734785"/>
            <a:ext cx="2724530" cy="523948"/>
          </a:xfrm>
          <a:prstGeom prst="rect">
            <a:avLst/>
          </a:prstGeom>
        </p:spPr>
      </p:pic>
      <p:pic>
        <p:nvPicPr>
          <p:cNvPr id="7" name="Google Shape;133;p21">
            <a:extLst>
              <a:ext uri="{FF2B5EF4-FFF2-40B4-BE49-F238E27FC236}">
                <a16:creationId xmlns:a16="http://schemas.microsoft.com/office/drawing/2014/main" id="{45F12C07-7B1D-48DE-9190-4DB9B2BEFB19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l="1833" r="-1630" b="8430"/>
          <a:stretch/>
        </p:blipFill>
        <p:spPr>
          <a:xfrm>
            <a:off x="3332568" y="894282"/>
            <a:ext cx="2100571" cy="189650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54C9B07-C402-4AD2-96CD-477727606141}"/>
              </a:ext>
            </a:extLst>
          </p:cNvPr>
          <p:cNvSpPr txBox="1"/>
          <p:nvPr/>
        </p:nvSpPr>
        <p:spPr>
          <a:xfrm>
            <a:off x="8496500" y="368577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652F260-B0A3-4584-9296-4458A66182F5}"/>
              </a:ext>
            </a:extLst>
          </p:cNvPr>
          <p:cNvSpPr/>
          <p:nvPr/>
        </p:nvSpPr>
        <p:spPr>
          <a:xfrm>
            <a:off x="470011" y="3569511"/>
            <a:ext cx="139978" cy="7914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27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4" grpId="0"/>
      <p:bldP spid="18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39850" y="0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DC3D82-DEE9-4C10-BD33-B8C233555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082" y="482400"/>
            <a:ext cx="6039798" cy="453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85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39850" y="0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 (с методами)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1179C-DEC1-47B8-BFD4-1DA8ACB44DDB}"/>
              </a:ext>
            </a:extLst>
          </p:cNvPr>
          <p:cNvSpPr txBox="1"/>
          <p:nvPr/>
        </p:nvSpPr>
        <p:spPr>
          <a:xfrm>
            <a:off x="1059996" y="301425"/>
            <a:ext cx="4572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//Напишите программу, которая принимает на вход координаты точки (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 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Y), </a:t>
            </a:r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причём 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 ≠ 0 </a:t>
            </a:r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 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 ≠ 0 </a:t>
            </a:r>
            <a:endParaRPr lang="en-US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 выдаёт номер четверти плоскости, в которой находится эта точка.</a:t>
            </a:r>
            <a:endParaRPr lang="ru-RU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-------------------------- Начало программы ----------------------------------</a:t>
            </a:r>
            <a:endParaRPr lang="ru-RU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InitCoordinatesByUser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Вызов метода с передачей параметров по ссылке (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ref)</a:t>
            </a:r>
            <a:endParaRPr lang="en-US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PrintQuarterByCoords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      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Вызов метода с передачей параметров по значению</a:t>
            </a:r>
            <a:endParaRPr lang="ru-RU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-------------------------- Конец программы ----------------------------------</a:t>
            </a:r>
            <a:endParaRPr lang="ru-RU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-------------------------Определение методов ---------------------------------</a:t>
            </a:r>
            <a:endParaRPr lang="ru-RU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------------------------------------------------------------------------------</a:t>
            </a:r>
            <a:endParaRPr lang="ru-RU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Определяем функцию, выполняющую ввод значений координат</a:t>
            </a:r>
            <a:endParaRPr lang="ru-RU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InitCoordinatesByUser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Введите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X: "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??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Введите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Y: "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??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exc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lang="ru-RU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 ввода данных! {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exc</a:t>
            </a:r>
            <a:r>
              <a:rPr lang="en-US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-----------------------------------------------------------------------------</a:t>
            </a:r>
            <a:endParaRPr lang="en-US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Определяем функцию, принимающую два аргумента (координаты точки 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 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y)</a:t>
            </a:r>
            <a:endParaRPr lang="en-US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 выводящую в консоль номер четверти плоскости, в которой находится эта точка</a:t>
            </a:r>
            <a:endParaRPr lang="ru-RU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PrintQuarterByCoords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Ошибка! Точка попадает на оси координат!"</a:t>
            </a:r>
            <a: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---------------------- Конец определения методов ----------------------------</a:t>
            </a:r>
            <a:endParaRPr lang="ru-RU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ru-RU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61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39850" y="0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 (с методами)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F012E6-BECF-4234-A661-D1DFF6A1B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4" y="834007"/>
            <a:ext cx="8901311" cy="291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7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39850" y="0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 (с методами)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352DF3-C6D7-444B-9C31-C544BEEFE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4" y="482400"/>
            <a:ext cx="7859725" cy="458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2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1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10: </a:t>
            </a:r>
            <a:r>
              <a:rPr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трёхзначное число и на выходе показывает вторую цифру этого числа.</a:t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1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13: </a:t>
            </a:r>
            <a:r>
              <a:rPr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выводит третью цифру заданного числа или сообщает, что третьей цифры нет.</a:t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1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15: </a:t>
            </a:r>
            <a:r>
              <a:rPr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цифру, обозначающую день недели, и проверяет, является ли этот день выходным.</a:t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IBM Plex Sans SemiBold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 </a:t>
            </a: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 семинара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39850" y="0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 (с методами)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6ECA1C-8CBC-4EB3-A543-982043259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76" y="724912"/>
            <a:ext cx="7931180" cy="400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4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81987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latin typeface="IBM Plex Sans"/>
                <a:ea typeface="IBM Plex Sans"/>
                <a:cs typeface="IBM Plex Sans"/>
                <a:sym typeface="IBM Plex Sans"/>
              </a:rPr>
              <a:t>Задача 18: 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по заданному номеру четверти, показывает диапазон возможных координат точек в этой четверти (x и y).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9850" y="2867113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5678113" y="3410388"/>
            <a:ext cx="1716000" cy="588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81987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latin typeface="IBM Plex Sans"/>
                <a:ea typeface="IBM Plex Sans"/>
                <a:cs typeface="IBM Plex Sans"/>
                <a:sym typeface="IBM Plex Sans"/>
              </a:rPr>
              <a:t>Задача 18: 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по заданному номеру четверти, показывает диапазон возможных координат точек в этой четверти (x и y).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9850" y="2867113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/>
          <p:nvPr/>
        </p:nvSpPr>
        <p:spPr>
          <a:xfrm>
            <a:off x="5678113" y="3410388"/>
            <a:ext cx="1716000" cy="588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506075" y="496025"/>
            <a:ext cx="7404900" cy="23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b="1">
                <a:latin typeface="IBM Plex Sans"/>
                <a:ea typeface="IBM Plex Sans"/>
                <a:cs typeface="IBM Plex Sans"/>
                <a:sym typeface="IBM Plex Sans"/>
              </a:rPr>
              <a:t>Задача 21: </a:t>
            </a: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координаты двух точек и находит расстояние между ними в 2D пространстве.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A (3,6); B (2,1) -&gt; 5,09 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A (7,-5); B (1,-1) -&gt; 7,21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			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6100" y="2495725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/>
          <p:nvPr/>
        </p:nvSpPr>
        <p:spPr>
          <a:xfrm>
            <a:off x="5804363" y="3039000"/>
            <a:ext cx="1716000" cy="588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506075" y="496025"/>
            <a:ext cx="6612000" cy="23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21: </a:t>
            </a:r>
            <a:r>
              <a:rPr lang="ru-RU" sz="2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координаты двух точек и находит расстояние между ними в 2D пространстве.</a:t>
            </a:r>
            <a:endParaRPr sz="2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2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(3,6); B (2,1) -&gt; 5,09 </a:t>
            </a:r>
            <a:endParaRPr sz="2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2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(7,-5); B (1,-1) -&gt; 7,21</a:t>
            </a:r>
            <a:endParaRPr sz="2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			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6100" y="2495725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5804363" y="3039000"/>
            <a:ext cx="1716000" cy="588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75936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b="1">
                <a:latin typeface="IBM Plex Sans"/>
                <a:ea typeface="IBM Plex Sans"/>
                <a:cs typeface="IBM Plex Sans"/>
                <a:sym typeface="IBM Plex Sans"/>
              </a:rPr>
              <a:t>Задача 22: 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(N) и выдаёт таблицу квадратов чисел от 1 до N.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5 -&gt; 1, 4, 9, 16, 25.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2 -&gt; 1,4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025" y="2508338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/>
          <p:nvPr/>
        </p:nvSpPr>
        <p:spPr>
          <a:xfrm>
            <a:off x="5838288" y="3051613"/>
            <a:ext cx="1716000" cy="588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75936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b="1">
                <a:latin typeface="IBM Plex Sans"/>
                <a:ea typeface="IBM Plex Sans"/>
                <a:cs typeface="IBM Plex Sans"/>
                <a:sym typeface="IBM Plex Sans"/>
              </a:rPr>
              <a:t>Задача 22: 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(N) и выдаёт таблицу квадратов чисел от 1 до N.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5 -&gt; 1, 4, 9, 16, 25.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2 -&gt; 1,4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025" y="2508338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/>
          <p:nvPr/>
        </p:nvSpPr>
        <p:spPr>
          <a:xfrm>
            <a:off x="5838288" y="3051613"/>
            <a:ext cx="1716000" cy="588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IBM Plex Sans SemiBold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92" name="Google Shape;192;p30"/>
          <p:cNvGraphicFramePr/>
          <p:nvPr>
            <p:extLst>
              <p:ext uri="{D42A27DB-BD31-4B8C-83A1-F6EECF244321}">
                <p14:modId xmlns:p14="http://schemas.microsoft.com/office/powerpoint/2010/main" val="2220364236"/>
              </p:ext>
            </p:extLst>
          </p:nvPr>
        </p:nvGraphicFramePr>
        <p:xfrm>
          <a:off x="539750" y="628725"/>
          <a:ext cx="7937550" cy="3306155"/>
        </p:xfrm>
        <a:graphic>
          <a:graphicData uri="http://schemas.openxmlformats.org/drawingml/2006/table">
            <a:tbl>
              <a:tblPr>
                <a:noFill/>
                <a:tableStyleId>{E2284C9A-DBE5-4AAC-959F-7ABE8C4E4DB2}</a:tableStyleId>
              </a:tblPr>
              <a:tblGrid>
                <a:gridCol w="545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b="1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Задание</a:t>
                      </a:r>
                      <a:endParaRPr sz="1500" b="1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b="1" dirty="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Пример</a:t>
                      </a:r>
                      <a:endParaRPr sz="1500" b="1" dirty="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b="1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19: 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принимает на вход пятизначное число и проверяет, является ли оно палиндромом.</a:t>
                      </a:r>
                      <a:endParaRPr sz="1500" b="1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14212 -&gt; нет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23432 -&gt; да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12821 -&gt; да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7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b="1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21: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Напишите программу, которая принимает на вход координаты двух точек и находит расстояние между ними в 3D пространстве.</a:t>
                      </a:r>
                      <a:endParaRPr sz="1500" b="1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3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 (3,6,8); B (2,1,-7), -&gt; 15.84</a:t>
                      </a:r>
                      <a:endParaRPr sz="13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3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 (7,-5, 0); B (1,-1,9) -&gt; 11.53</a:t>
                      </a:r>
                      <a:endParaRPr sz="13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b="1" dirty="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23: </a:t>
                      </a:r>
                      <a:r>
                        <a:rPr lang="ru-RU" sz="1500" dirty="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принимает на вход число (N) и выдаёт таблицу кубов чисел от 1 до N</a:t>
                      </a:r>
                      <a:r>
                        <a:rPr lang="ru-RU" sz="1500" dirty="0" smtClean="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.</a:t>
                      </a:r>
                      <a:endParaRPr sz="1500" dirty="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dirty="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3 -&gt; 1, 8, 27 </a:t>
                      </a:r>
                      <a:br>
                        <a:rPr lang="ru-RU" sz="1500" dirty="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</a:br>
                      <a:r>
                        <a:rPr lang="ru-RU" sz="1500" dirty="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5 -&gt; 1, 8, 27, 64, 125</a:t>
                      </a:r>
                      <a:endParaRPr sz="15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198" name="Google Shape;198;p31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3. 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1258700" y="1735675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>
                <a:solidFill>
                  <a:schemeClr val="dk2"/>
                </a:solidFill>
              </a:rPr>
              <a:t>В прошлый раз  - 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интерном”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539975" y="1743463"/>
            <a:ext cx="540000" cy="5400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sz="12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40000" y="2901000"/>
            <a:ext cx="540000" cy="540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sz="12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200" b="0" i="0" u="none" strike="noStrike" cap="non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15" name="Google Shape;115;p19"/>
          <p:cNvCxnSpPr>
            <a:stCxn id="112" idx="4"/>
            <a:endCxn id="113" idx="0"/>
          </p:cNvCxnSpPr>
          <p:nvPr/>
        </p:nvCxnSpPr>
        <p:spPr>
          <a:xfrm>
            <a:off x="809975" y="2283463"/>
            <a:ext cx="0" cy="617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9"/>
          <p:cNvCxnSpPr>
            <a:stCxn id="113" idx="4"/>
            <a:endCxn id="114" idx="0"/>
          </p:cNvCxnSpPr>
          <p:nvPr/>
        </p:nvCxnSpPr>
        <p:spPr>
          <a:xfrm>
            <a:off x="810000" y="3441000"/>
            <a:ext cx="0" cy="617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1258700" y="2901000"/>
            <a:ext cx="44478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b="1">
                <a:solidFill>
                  <a:schemeClr val="dk1"/>
                </a:solidFill>
              </a:rPr>
              <a:t>Сегодня -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1"/>
                </a:solidFill>
              </a:rPr>
              <a:t>Задачи уровня: “Почувствуй себя джуном”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мидлом”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Семинары блока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120" name="Google Shape;120;p19"/>
          <p:cNvCxnSpPr/>
          <p:nvPr/>
        </p:nvCxnSpPr>
        <p:spPr>
          <a:xfrm flipH="1">
            <a:off x="806700" y="4598550"/>
            <a:ext cx="3300" cy="555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2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>
                <a:solidFill>
                  <a:schemeClr val="dk1"/>
                </a:solidFill>
              </a:rPr>
              <a:t>Демонстрация решения задачи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Работа в сессионных залах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40000" y="217973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540225" y="628692"/>
            <a:ext cx="8136600" cy="23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300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17. </a:t>
            </a:r>
            <a:r>
              <a:rPr lang="ru-RU" sz="23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координаты точки (X и Y), причём X ≠ 0 и Y ≠ 0 и выдаёт номер четверти плоскости, в которой находится эта точка.</a:t>
            </a:r>
            <a:endParaRPr sz="23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3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l="1630" r="-1630"/>
          <a:stretch/>
        </p:blipFill>
        <p:spPr>
          <a:xfrm>
            <a:off x="3299138" y="2333300"/>
            <a:ext cx="2904527" cy="28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40000" y="217973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6FE83-B7DE-40F4-8C3F-E3A5E8240357}"/>
              </a:ext>
            </a:extLst>
          </p:cNvPr>
          <p:cNvSpPr txBox="1"/>
          <p:nvPr/>
        </p:nvSpPr>
        <p:spPr>
          <a:xfrm>
            <a:off x="539700" y="700373"/>
            <a:ext cx="6252883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//Напишите программу, которая принимает на вход координаты точки (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ru-RU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 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Y), </a:t>
            </a:r>
            <a:r>
              <a:rPr lang="ru-RU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причём 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 ≠ 0 </a:t>
            </a:r>
            <a:r>
              <a:rPr lang="ru-RU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 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 ≠ 0 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 выдаёт номер четверти плоскости, в которой находится эта точка.</a:t>
            </a:r>
            <a:endParaRPr lang="ru-RU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Введите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X: 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Введите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Y: 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Ошибка! Точка попадает на оси координат!"</a:t>
            </a:r>
            <a:r>
              <a:rPr lang="ru-R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u-RU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753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40000" y="217973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0F0AAC-5E09-486C-A6FD-6DE9DBE9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678645"/>
            <a:ext cx="7611537" cy="21053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4AC42F-1138-44AA-85A8-CA91FCD5FE2F}"/>
              </a:ext>
            </a:extLst>
          </p:cNvPr>
          <p:cNvSpPr txBox="1"/>
          <p:nvPr/>
        </p:nvSpPr>
        <p:spPr>
          <a:xfrm>
            <a:off x="4403265" y="1994060"/>
            <a:ext cx="3292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Какие у данного кода недостатки?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699280A-6D7C-44D2-8049-ADE4563237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05"/>
          <a:stretch/>
        </p:blipFill>
        <p:spPr>
          <a:xfrm>
            <a:off x="81005" y="3067190"/>
            <a:ext cx="8960581" cy="11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2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40000" y="217973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Демонстрация решения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0F0AAC-5E09-486C-A6FD-6DE9DBE9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678645"/>
            <a:ext cx="7611537" cy="210531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3BBCF1-BCB2-4738-A882-C1D293F4C0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234"/>
          <a:stretch/>
        </p:blipFill>
        <p:spPr>
          <a:xfrm>
            <a:off x="539999" y="2977222"/>
            <a:ext cx="7598427" cy="130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23969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1279</Words>
  <Application>Microsoft Office PowerPoint</Application>
  <PresentationFormat>Экран (16:9)</PresentationFormat>
  <Paragraphs>199</Paragraphs>
  <Slides>31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IBM Plex Sans SemiBold</vt:lpstr>
      <vt:lpstr>Arial</vt:lpstr>
      <vt:lpstr>Consolas</vt:lpstr>
      <vt:lpstr>IBM Plex Sans</vt:lpstr>
      <vt:lpstr>Макет шаблона GB</vt:lpstr>
      <vt:lpstr>Знакомство с языками программирования</vt:lpstr>
      <vt:lpstr>Задача 10: Напишите программу, которая принимает на вход трёхзначное число и на выходе показывает вторую цифру этого числа. Задача 13: Напишите программу, которая выводит третью цифру заданного числа или сообщает, что третьей цифры нет. Задача 15: Напишите программу, которая принимает на вход цифру, обозначающую день недели, и проверяет, является ли этот день выходным. </vt:lpstr>
      <vt:lpstr>Ваши вопросы?</vt:lpstr>
      <vt:lpstr>Семинары блока  “Знакомство с языками программирования”</vt:lpstr>
      <vt:lpstr>Формат работы</vt:lpstr>
      <vt:lpstr>Демонстрация решения  </vt:lpstr>
      <vt:lpstr>Демонстрация решения  </vt:lpstr>
      <vt:lpstr>Демонстрация решения  </vt:lpstr>
      <vt:lpstr>Демонстрация решения  </vt:lpstr>
      <vt:lpstr>Демонстрация решения  </vt:lpstr>
      <vt:lpstr>Демонстрация решения  </vt:lpstr>
      <vt:lpstr>Демонстрация решения  </vt:lpstr>
      <vt:lpstr>Демонстрация решения  </vt:lpstr>
      <vt:lpstr>Демонстрация решения  </vt:lpstr>
      <vt:lpstr>Демонстрация решения  </vt:lpstr>
      <vt:lpstr>Демонстрация решения  </vt:lpstr>
      <vt:lpstr>Демонстрация решения (с методами)  </vt:lpstr>
      <vt:lpstr>Демонстрация решения (с методами)  </vt:lpstr>
      <vt:lpstr>Демонстрация решения (с методами)  </vt:lpstr>
      <vt:lpstr>Демонстрация решения (с методами)  </vt:lpstr>
      <vt:lpstr>Решение в группах задач:  Задача 18: Напишите программу, которая по заданному номеру четверти, показывает диапазон возможных координат точек в этой четверти (x и y).   </vt:lpstr>
      <vt:lpstr>Общее обсуждение решения:  Задача 18: Напишите программу, которая по заданному номеру четверти, показывает диапазон возможных координат точек в этой четверти (x и y).   </vt:lpstr>
      <vt:lpstr>Ваши вопросы?  Перерыв</vt:lpstr>
      <vt:lpstr>Решение в группах задач:  Задача 21: Напишите программу, которая принимает на вход координаты двух точек и находит расстояние между ними в 2D пространстве. A (3,6); B (2,1) -&gt; 5,09  A (7,-5); B (1,-1) -&gt; 7,21       </vt:lpstr>
      <vt:lpstr>Общее обсуждение решения:  Задача 21: Напишите программу, которая принимает на вход координаты двух точек и находит расстояние между ними в 2D пространстве. A (3,6); B (2,1) -&gt; 5,09  A (7,-5); B (1,-1) -&gt; 7,21       </vt:lpstr>
      <vt:lpstr>Решение в группах задач:  Задача 22: Напишите программу, которая принимает на вход число (N) и выдаёт таблицу квадратов чисел от 1 до N. 5 -&gt; 1, 4, 9, 16, 25. 2 -&gt; 1,4    </vt:lpstr>
      <vt:lpstr>Общее обсуждение решения:  Задача 22: Напишите программу, которая принимает на вход число (N) и выдаёт таблицу квадратов чисел от 1 до N. 5 -&gt; 1, 4, 9, 16, 25. 2 -&gt; 1,4    </vt:lpstr>
      <vt:lpstr>Ваши вопросы?</vt:lpstr>
      <vt:lpstr>  </vt:lpstr>
      <vt:lpstr>Рефлексия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языками программирования</dc:title>
  <cp:lastModifiedBy>Игорь Исупов</cp:lastModifiedBy>
  <cp:revision>58</cp:revision>
  <dcterms:modified xsi:type="dcterms:W3CDTF">2023-03-02T20:03:17Z</dcterms:modified>
</cp:coreProperties>
</file>