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3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5143500" cy="9144000"/>
  <p:embeddedFontLst>
    <p:embeddedFont>
      <p:font typeface="IBM Plex Sans" panose="020B0503050203000203" pitchFamily="34" charset="0"/>
      <p:regular r:id="rId21"/>
      <p:bold r:id="rId22"/>
      <p:italic r:id="rId23"/>
    </p:embeddedFont>
    <p:embeddedFont>
      <p:font typeface="IBM Plex Sans SemiBold" panose="020B0703050203000203" pitchFamily="34" charset="0"/>
      <p:bold r:id="rId24"/>
      <p:boldItalic r:id="rId25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A0F4F0-8C04-252D-285C-45FE7156EADF}">
  <a:tblStyle styleId="{AFA0F4F0-8C04-252D-285C-45FE7156EADF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9;g10922a11858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10;g10922a11858_0_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0;p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51;p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 tooltip="http://ksergey.ru/timer/?t=300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 tooltip="https://onlinetimer.ru/#!/timer/2022-01-14T13:30:46.171Z/2022-01-14T13:30:46.171Z/forward/0/2/100/t/run/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0;g10f07d28dee_0_22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181;g10f07d28dee_0_221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Титульник" userDrawn="1">
  <p:cSld name="TITLE_1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;p2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;p2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;p2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;p2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1;p2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 Отбивка" userDrawn="1">
  <p:cSld name="TITLE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5;p11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6;p11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7;p11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8;p11"/>
          <p:cNvSpPr>
            <a:spLocks noGrp="1"/>
          </p:cNvSpPr>
          <p:nvPr>
            <p:ph type="subTitle" idx="2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59;p11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" userDrawn="1">
  <p:cSld name="TITLE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1;p12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2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3;p12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64;p12"/>
          <p:cNvSpPr>
            <a:spLocks noGrp="1"/>
          </p:cNvSpPr>
          <p:nvPr>
            <p:ph type="subTitle" idx="2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65;p12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 (без графики)" userDrawn="1">
  <p:cSld name="TITLE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13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3"/>
          <p:cNvSpPr>
            <a:spLocks noGrp="1"/>
          </p:cNvSpPr>
          <p:nvPr>
            <p:ph type="subTitle" idx="2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3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 в два столбца" userDrawn="1">
  <p:cSld name="1_Title slide 5_2_1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3;p1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4"/>
          <p:cNvSpPr>
            <a:spLocks noGrp="1"/>
          </p:cNvSpPr>
          <p:nvPr>
            <p:ph type="subTitle" idx="2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5;p14"/>
          <p:cNvSpPr>
            <a:spLocks noGrp="1"/>
          </p:cNvSpPr>
          <p:nvPr>
            <p:ph type="subTitle" idx="3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7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" userDrawn="1">
  <p:cSld name="1_Title slide 5_2_1_4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15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79;p1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5"/>
          <p:cNvSpPr>
            <a:spLocks noGrp="1"/>
          </p:cNvSpPr>
          <p:nvPr>
            <p:ph type="subTitle" idx="2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15"/>
          <p:cNvSpPr>
            <a:spLocks noGrp="1"/>
          </p:cNvSpPr>
          <p:nvPr>
            <p:ph type="subTitle" idx="3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2;p15"/>
          <p:cNvSpPr>
            <a:spLocks noGrp="1"/>
          </p:cNvSpPr>
          <p:nvPr>
            <p:ph type="subTitle" idx="4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83;p15"/>
          <p:cNvSpPr>
            <a:spLocks noGrp="1"/>
          </p:cNvSpPr>
          <p:nvPr>
            <p:ph type="subTitle" idx="5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84;p15"/>
          <p:cNvSpPr>
            <a:spLocks noGrp="1"/>
          </p:cNvSpPr>
          <p:nvPr>
            <p:ph type="subTitle" idx="6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85;p15"/>
          <p:cNvSpPr>
            <a:spLocks noGrp="1"/>
          </p:cNvSpPr>
          <p:nvPr>
            <p:ph type="subTitle" idx="7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86;p15"/>
          <p:cNvSpPr>
            <a:spLocks noGrp="1"/>
          </p:cNvSpPr>
          <p:nvPr>
            <p:ph type="subTitle" idx="8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87;p15"/>
          <p:cNvSpPr>
            <a:spLocks noGrp="1"/>
          </p:cNvSpPr>
          <p:nvPr>
            <p:ph type="subTitle" idx="9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88;p15"/>
          <p:cNvSpPr>
            <a:spLocks noGrp="1"/>
          </p:cNvSpPr>
          <p:nvPr>
            <p:ph type="subTitle" idx="13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89;p1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" userDrawn="1">
  <p:cSld name="1_Title slide 5_2_1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;p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;p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;p3"/>
          <p:cNvSpPr>
            <a:spLocks noGrp="1"/>
          </p:cNvSpPr>
          <p:nvPr>
            <p:ph type="subTitle" idx="2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6;p3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 Отбивка" userDrawn="1">
  <p:cSld name="10 Отбивка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;p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;p4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;p4"/>
          <p:cNvSpPr>
            <a:spLocks noGrp="1"/>
          </p:cNvSpPr>
          <p:nvPr>
            <p:ph type="subTitle" idx="2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2;p4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 Отбивка" userDrawn="1">
  <p:cSld name="TITLE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;p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;p5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;p5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7;p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8;p5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онец презентации (благодарность)" userDrawn="1">
  <p:cSld name="CUSTOM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0;p6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;p6"/>
          <p:cNvSpPr>
            <a:spLocks/>
          </p:cNvSpPr>
          <p:nvPr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32;p6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Титульник" userDrawn="1">
  <p:cSld name="TITLE_1_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4;p7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6;p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37;p7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Слайд знакомства - инфа о преподавателе" userDrawn="1">
  <p:cSld name="1_Title slide 5_2_1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;p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0;p8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1;p8"/>
          <p:cNvSpPr>
            <a:spLocks noGrp="1"/>
          </p:cNvSpPr>
          <p:nvPr>
            <p:ph type="subTitle" idx="2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2;p8"/>
          <p:cNvSpPr>
            <a:spLocks noGrp="1"/>
          </p:cNvSpPr>
          <p:nvPr>
            <p:ph type="subTitle" idx="3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3;p8"/>
          <p:cNvSpPr>
            <a:spLocks noGrp="1"/>
          </p:cNvSpPr>
          <p:nvPr>
            <p:ph type="body" idx="4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9" name="Google Shape;44;p8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;p8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" userDrawn="1">
  <p:cSld name="1_Title slide 5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;p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48;p9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 Титульник" userDrawn="1">
  <p:cSld name="TITLE_1_2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0;p10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1;p1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2;p1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3;p10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4;p1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5" name="Google Shape;95;p1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/>
            </a:pPr>
            <a:r>
              <a:rPr lang="ru-RU"/>
              <a:t>Семинар 6.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7;p22"/>
          <p:cNvSpPr>
            <a:spLocks noGrp="1"/>
          </p:cNvSpPr>
          <p:nvPr>
            <p:ph type="title"/>
          </p:nvPr>
        </p:nvSpPr>
        <p:spPr bwMode="auto">
          <a:xfrm>
            <a:off x="492500" y="566525"/>
            <a:ext cx="8299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500"/>
              <a:t>Решение в группах задач:</a:t>
            </a:r>
            <a:endParaRPr sz="2500"/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>
                <a:latin typeface="IBM Plex Sans"/>
                <a:ea typeface="IBM Plex Sans"/>
                <a:cs typeface="IBM Plex Sans"/>
              </a:rPr>
              <a:t>Задача 40: </a:t>
            </a:r>
            <a:r>
              <a:rPr lang="ru-RU" sz="2000">
                <a:latin typeface="IBM Plex Sans"/>
                <a:ea typeface="IBM Plex Sans"/>
                <a:cs typeface="IBM Plex Sans"/>
              </a:rPr>
              <a:t>Напишите программу, которая принимает на вход три числа и проверяет, может ли существовать треугольник с сторонами такой длины.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914400" lvl="0" indent="457200" algn="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600" i="1">
                <a:latin typeface="IBM Plex Sans"/>
                <a:ea typeface="IBM Plex Sans"/>
                <a:cs typeface="IBM Plex Sans"/>
              </a:rPr>
              <a:t>Теорема о неравенстве треугольника: каждая сторона треугольника меньше суммы двух других сторон.</a:t>
            </a:r>
            <a:endParaRPr sz="1600" i="1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42: </a:t>
            </a:r>
            <a:r>
              <a:rPr lang="ru-RU" sz="2000">
                <a:latin typeface="IBM Plex Sans"/>
                <a:ea typeface="IBM Plex Sans"/>
                <a:cs typeface="IBM Plex Sans"/>
              </a:rPr>
              <a:t>Напишите программу, которая будет преобразовывать десятичное число в двоичное.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45 -&gt; 101101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3  -&gt; 11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2  -&gt; 10</a:t>
            </a:r>
            <a:endParaRPr sz="24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38;p22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940710" y="3354469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9;p22"/>
          <p:cNvSpPr/>
          <p:nvPr/>
        </p:nvSpPr>
        <p:spPr bwMode="auto">
          <a:xfrm>
            <a:off x="6497650" y="3787591"/>
            <a:ext cx="1306800" cy="469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7" name="Google Shape;140;p2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725825" y="2223926"/>
            <a:ext cx="494223" cy="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5;p23"/>
          <p:cNvSpPr>
            <a:spLocks noGrp="1"/>
          </p:cNvSpPr>
          <p:nvPr>
            <p:ph type="title"/>
          </p:nvPr>
        </p:nvSpPr>
        <p:spPr bwMode="auto">
          <a:xfrm>
            <a:off x="492500" y="566525"/>
            <a:ext cx="8299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2500"/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>
                <a:latin typeface="IBM Plex Sans"/>
                <a:ea typeface="IBM Plex Sans"/>
                <a:cs typeface="IBM Plex Sans"/>
              </a:rPr>
              <a:t>Задача 40: </a:t>
            </a:r>
            <a:r>
              <a:rPr lang="ru-RU" sz="2000">
                <a:latin typeface="IBM Plex Sans"/>
                <a:ea typeface="IBM Plex Sans"/>
                <a:cs typeface="IBM Plex Sans"/>
              </a:rPr>
              <a:t>Напишите программу, которая принимает на вход три числа и проверяет, может ли существовать треугольник с сторонами такой длины.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914400" lvl="0" indent="457200" algn="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600" i="1">
                <a:latin typeface="IBM Plex Sans"/>
                <a:ea typeface="IBM Plex Sans"/>
                <a:cs typeface="IBM Plex Sans"/>
              </a:rPr>
              <a:t>Теорема о неравенстве треугольника: каждая сторона треугольника меньше суммы двух других сторон.</a:t>
            </a:r>
            <a:endParaRPr sz="1600" i="1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42: </a:t>
            </a:r>
            <a:r>
              <a:rPr lang="ru-RU" sz="2000">
                <a:latin typeface="IBM Plex Sans"/>
                <a:ea typeface="IBM Plex Sans"/>
                <a:cs typeface="IBM Plex Sans"/>
              </a:rPr>
              <a:t>Напишите программу, которая будет преобразовывать десятичное число в двоичное.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45 -&gt; 101101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3  -&gt; 11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2  -&gt; 10</a:t>
            </a:r>
            <a:endParaRPr sz="24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46;p23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940710" y="3354469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7;p23"/>
          <p:cNvSpPr/>
          <p:nvPr/>
        </p:nvSpPr>
        <p:spPr bwMode="auto">
          <a:xfrm>
            <a:off x="6497650" y="3787591"/>
            <a:ext cx="1306800" cy="469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7" name="Google Shape;148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725825" y="2223926"/>
            <a:ext cx="494223" cy="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3;p2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8;p25"/>
          <p:cNvSpPr>
            <a:spLocks noGrp="1"/>
          </p:cNvSpPr>
          <p:nvPr>
            <p:ph type="title"/>
          </p:nvPr>
        </p:nvSpPr>
        <p:spPr bwMode="auto">
          <a:xfrm>
            <a:off x="492500" y="505450"/>
            <a:ext cx="7894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100" b="1">
                <a:latin typeface="IBM Plex Sans"/>
                <a:ea typeface="IBM Plex Sans"/>
                <a:cs typeface="IBM Plex Sans"/>
              </a:rPr>
              <a:t>Задача 44: </a:t>
            </a:r>
            <a:r>
              <a:rPr lang="ru-RU" sz="2100">
                <a:latin typeface="IBM Plex Sans"/>
                <a:ea typeface="IBM Plex Sans"/>
                <a:cs typeface="IBM Plex Sans"/>
              </a:rPr>
              <a:t>Не используя рекурсию, выведите первые N чисел Фибоначчи. Первые два числа Фибоначчи: 0 и 1.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5 -&gt; 0 1 1 2 3</a:t>
            </a:r>
            <a:endParaRPr sz="17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3 -&gt; 0 1 1</a:t>
            </a:r>
            <a:endParaRPr sz="17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7 -&gt; 0 1 1 2 3 5 8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i="1">
                <a:latin typeface="IBM Plex Sans"/>
                <a:ea typeface="IBM Plex Sans"/>
                <a:cs typeface="IBM Plex Sans"/>
              </a:rPr>
              <a:t> </a:t>
            </a: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45:</a:t>
            </a:r>
            <a:r>
              <a:rPr lang="ru-RU" sz="2100">
                <a:latin typeface="IBM Plex Sans"/>
                <a:ea typeface="IBM Plex Sans"/>
                <a:cs typeface="IBM Plex Sans"/>
              </a:rPr>
              <a:t> Напишите программу, которая будет создавать копию заданного массива с помощью поэлементного копирования.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59;p2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940710" y="3292168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0;p25"/>
          <p:cNvSpPr/>
          <p:nvPr/>
        </p:nvSpPr>
        <p:spPr bwMode="auto">
          <a:xfrm>
            <a:off x="6497650" y="3725291"/>
            <a:ext cx="1306800" cy="46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5;p26"/>
          <p:cNvSpPr>
            <a:spLocks noGrp="1"/>
          </p:cNvSpPr>
          <p:nvPr>
            <p:ph type="title"/>
          </p:nvPr>
        </p:nvSpPr>
        <p:spPr bwMode="auto">
          <a:xfrm>
            <a:off x="492500" y="505450"/>
            <a:ext cx="7894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/>
              <a:t>Общее обсуждение решения:</a:t>
            </a: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100" b="1">
                <a:latin typeface="IBM Plex Sans"/>
                <a:ea typeface="IBM Plex Sans"/>
                <a:cs typeface="IBM Plex Sans"/>
              </a:rPr>
              <a:t>Задача 44: </a:t>
            </a:r>
            <a:r>
              <a:rPr lang="ru-RU" sz="2100">
                <a:latin typeface="IBM Plex Sans"/>
                <a:ea typeface="IBM Plex Sans"/>
                <a:cs typeface="IBM Plex Sans"/>
              </a:rPr>
              <a:t>Не используя рекурсию, выведите первые N чисел Фибоначчи. Первые два числа Фибоначчи: 0 и 1.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5 -&gt; 0 1 1 2 3</a:t>
            </a:r>
            <a:endParaRPr sz="17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3 -&gt; 0 1 1</a:t>
            </a:r>
            <a:endParaRPr sz="17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7 -&gt; 0 1 1 2 3 5 8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i="1">
                <a:latin typeface="IBM Plex Sans"/>
                <a:ea typeface="IBM Plex Sans"/>
                <a:cs typeface="IBM Plex Sans"/>
              </a:rPr>
              <a:t> </a:t>
            </a: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45:</a:t>
            </a:r>
            <a:r>
              <a:rPr lang="ru-RU" sz="2100">
                <a:latin typeface="IBM Plex Sans"/>
                <a:ea typeface="IBM Plex Sans"/>
                <a:cs typeface="IBM Plex Sans"/>
              </a:rPr>
              <a:t> Напишите программу, которая будет создавать копию заданного массива с помощью поэлементного копирования.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66;p26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940710" y="3292168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7;p26"/>
          <p:cNvSpPr/>
          <p:nvPr/>
        </p:nvSpPr>
        <p:spPr bwMode="auto">
          <a:xfrm>
            <a:off x="6497650" y="3725291"/>
            <a:ext cx="1306800" cy="46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p2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7;p28"/>
          <p:cNvSpPr/>
          <p:nvPr/>
        </p:nvSpPr>
        <p:spPr bwMode="auto"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graphicFrame>
        <p:nvGraphicFramePr>
          <p:cNvPr id="5" name="Google Shape;178;p28"/>
          <p:cNvGraphicFramePr>
            <a:graphicFrameLocks/>
          </p:cNvGraphicFramePr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tableStyleId>{AFA0F4F0-8C04-252D-285C-45FE7156EADF}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Задание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Пример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  <a:defRPr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</a:rPr>
                        <a:t>Задача 41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: Пользователь вводит с клавиатуры M чисел. Посчитайте, сколько чисел больше 0 ввёл пользователь.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0, 7, 8, -2, -2 -&gt; 2</a:t>
                      </a:r>
                      <a:endParaRPr sz="1500">
                        <a:latin typeface="IBM Plex Sans"/>
                        <a:ea typeface="IBM Plex Sans"/>
                        <a:cs typeface="IBM Plex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-1, -7, 567, 89, 223-&gt; 3</a:t>
                      </a:r>
                      <a:endParaRPr sz="150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</a:rPr>
                        <a:t>Задача 43.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Напишите программу, которая найдёт точку пересечения двух прямых, заданных уравнениями y = k1 * x + b1, y = k2 * x + b2; значения b1, k1, b2 и k2 задаются пользователем.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b1 = 2, k1 = 5, b2 = 4, k2 = 9 -&gt; (-0,5; </a:t>
                      </a:r>
                      <a:r>
                        <a:rPr lang="ru-RU" sz="1500" b="0" i="0" u="none" strike="noStrike" cap="none" spc="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-0,5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)</a:t>
                      </a:r>
                      <a:endParaRPr sz="150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3;p29"/>
          <p:cNvSpPr>
            <a:spLocks/>
          </p:cNvSpPr>
          <p:nvPr/>
        </p:nvSpPr>
        <p:spPr bwMode="auto">
          <a:xfrm>
            <a:off x="54000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Был урок полезен вам?</a:t>
            </a:r>
            <a:endParaRPr sz="1200"/>
          </a:p>
        </p:txBody>
      </p:sp>
      <p:sp>
        <p:nvSpPr>
          <p:cNvPr id="5" name="Google Shape;184;p29"/>
          <p:cNvSpPr>
            <a:spLocks/>
          </p:cNvSpPr>
          <p:nvPr/>
        </p:nvSpPr>
        <p:spPr bwMode="auto">
          <a:xfrm>
            <a:off x="651180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" name="Google Shape;185;p2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solidFill>
                  <a:schemeClr val="dk1"/>
                </a:solidFill>
              </a:rPr>
              <a:t>Семинар 6.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" name="Google Shape;186;p29"/>
          <p:cNvSpPr>
            <a:spLocks noGrp="1"/>
          </p:cNvSpPr>
          <p:nvPr>
            <p:ph type="title"/>
          </p:nvPr>
        </p:nvSpPr>
        <p:spPr bwMode="auto"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187;p29"/>
          <p:cNvSpPr>
            <a:spLocks/>
          </p:cNvSpPr>
          <p:nvPr/>
        </p:nvSpPr>
        <p:spPr bwMode="auto">
          <a:xfrm>
            <a:off x="335525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9" name="Google Shape;188;p2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9;p2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0;p29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0;p17"/>
          <p:cNvSpPr>
            <a:spLocks noGrp="1"/>
          </p:cNvSpPr>
          <p:nvPr>
            <p:ph type="title"/>
          </p:nvPr>
        </p:nvSpPr>
        <p:spPr bwMode="auto"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5" name="Google Shape;101;p17"/>
          <p:cNvSpPr/>
          <p:nvPr/>
        </p:nvSpPr>
        <p:spPr bwMode="auto"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6" name="Google Shape;102;p17"/>
          <p:cNvSpPr>
            <a:spLocks/>
          </p:cNvSpPr>
          <p:nvPr/>
        </p:nvSpPr>
        <p:spPr bwMode="auto">
          <a:xfrm>
            <a:off x="374325" y="605225"/>
            <a:ext cx="84684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>
                <a:latin typeface="IBM Plex Sans"/>
                <a:ea typeface="IBM Plex Sans"/>
                <a:cs typeface="IBM Plex Sans"/>
              </a:rPr>
              <a:t>Задача 34:</a:t>
            </a:r>
            <a:r>
              <a:rPr lang="ru-RU" sz="1900">
                <a:latin typeface="IBM Plex Sans"/>
                <a:ea typeface="IBM Plex Sans"/>
                <a:cs typeface="IBM Plex Sans"/>
              </a:rPr>
              <a:t> Задайте массив заполненный случайными положительными трёхзначными числами. Напишите программу, которая покажет количество чётных чисел в массиве.</a:t>
            </a:r>
            <a:endParaRPr sz="190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>
                <a:latin typeface="IBM Plex Sans"/>
                <a:ea typeface="IBM Plex Sans"/>
                <a:cs typeface="IBM Plex Sans"/>
              </a:rPr>
              <a:t>Задача 37: </a:t>
            </a:r>
            <a:r>
              <a:rPr lang="ru-RU" sz="1900">
                <a:latin typeface="IBM Plex Sans"/>
                <a:ea typeface="IBM Plex Sans"/>
                <a:cs typeface="IBM Plex Sans"/>
              </a:rPr>
              <a:t>Задайте одномерный массив, заполненный случайными числами. Найдите сумму элементов, стоящих на нечётных позициях.</a:t>
            </a:r>
            <a:endParaRPr sz="190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>
                <a:latin typeface="IBM Plex Sans"/>
                <a:ea typeface="IBM Plex Sans"/>
                <a:cs typeface="IBM Plex Sans"/>
              </a:rPr>
              <a:t>Задача 38: </a:t>
            </a:r>
            <a:r>
              <a:rPr lang="ru-RU" sz="1900">
                <a:latin typeface="IBM Plex Sans"/>
                <a:ea typeface="IBM Plex Sans"/>
                <a:cs typeface="IBM Plex Sans"/>
              </a:rPr>
              <a:t>Задайте массив вещественных чисел. Найдите разницу между максимальным и минимальным элементов массива.</a:t>
            </a:r>
            <a:endParaRPr sz="190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900" b="1"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7;p18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2;p19"/>
          <p:cNvSpPr>
            <a:spLocks noGrp="1"/>
          </p:cNvSpPr>
          <p:nvPr>
            <p:ph type="subTitle" idx="2"/>
          </p:nvPr>
        </p:nvSpPr>
        <p:spPr bwMode="auto"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сеньором”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5" name="Google Shape;113;p19"/>
          <p:cNvSpPr/>
          <p:nvPr/>
        </p:nvSpPr>
        <p:spPr bwMode="auto"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6" name="Google Shape;114;p19"/>
          <p:cNvSpPr/>
          <p:nvPr/>
        </p:nvSpPr>
        <p:spPr bwMode="auto"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7" name="Google Shape;115;p19"/>
          <p:cNvSpPr/>
          <p:nvPr/>
        </p:nvSpPr>
        <p:spPr bwMode="auto"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</a:endParaRPr>
          </a:p>
        </p:txBody>
      </p:sp>
      <p:cxnSp>
        <p:nvCxnSpPr>
          <p:cNvPr id="8" name="Google Shape;116;p19"/>
          <p:cNvCxnSpPr>
            <a:cxnSpLocks/>
            <a:stCxn id="5" idx="4"/>
            <a:endCxn id="6" idx="0"/>
          </p:cNvCxnSpPr>
          <p:nvPr/>
        </p:nvCxnSpPr>
        <p:spPr bwMode="auto"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17;p19"/>
          <p:cNvCxnSpPr>
            <a:cxnSpLocks/>
            <a:stCxn id="6" idx="4"/>
            <a:endCxn id="7" idx="0"/>
          </p:cNvCxnSpPr>
          <p:nvPr/>
        </p:nvCxnSpPr>
        <p:spPr bwMode="auto"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18;p19"/>
          <p:cNvSpPr>
            <a:spLocks noGrp="1"/>
          </p:cNvSpPr>
          <p:nvPr>
            <p:ph type="subTitle" idx="3"/>
          </p:nvPr>
        </p:nvSpPr>
        <p:spPr bwMode="auto"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 b="1">
                <a:solidFill>
                  <a:schemeClr val="dk1"/>
                </a:solidFill>
              </a:rPr>
              <a:t>Сегодня -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себя лидом”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11" name="Google Shape;119;p19"/>
          <p:cNvSpPr>
            <a:spLocks noGrp="1"/>
          </p:cNvSpPr>
          <p:nvPr>
            <p:ph type="subTitle" idx="4"/>
          </p:nvPr>
        </p:nvSpPr>
        <p:spPr bwMode="auto"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Задачи из блока “Двумерные массивы”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12" name="Google Shape;120;p1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/>
              <a:t>Семинары блока 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3" name="Google Shape;121;p19"/>
          <p:cNvCxnSpPr>
            <a:cxnSpLocks/>
          </p:cNvCxnSpPr>
          <p:nvPr/>
        </p:nvCxnSpPr>
        <p:spPr bwMode="auto">
          <a:xfrm flipH="1">
            <a:off x="806700" y="4598550"/>
            <a:ext cx="3299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6;p2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5" name="Google Shape;127;p20"/>
          <p:cNvSpPr>
            <a:spLocks noGrp="1"/>
          </p:cNvSpPr>
          <p:nvPr>
            <p:ph type="subTitle" idx="2"/>
          </p:nvPr>
        </p:nvSpPr>
        <p:spPr bwMode="auto"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Демонстрация решения </a:t>
            </a:r>
            <a:endParaRPr sz="1800"/>
          </a:p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  <a:defRPr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2;p21"/>
          <p:cNvSpPr>
            <a:spLocks noGrp="1"/>
          </p:cNvSpPr>
          <p:nvPr>
            <p:ph type="title"/>
          </p:nvPr>
        </p:nvSpPr>
        <p:spPr bwMode="auto">
          <a:xfrm>
            <a:off x="492500" y="566525"/>
            <a:ext cx="82638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 b="1">
                <a:latin typeface="IBM Plex Sans"/>
                <a:ea typeface="IBM Plex Sans"/>
                <a:cs typeface="IBM Plex Sans"/>
              </a:rPr>
              <a:t>Задача 39:</a:t>
            </a:r>
            <a:r>
              <a:rPr lang="ru-RU" sz="2200">
                <a:latin typeface="IBM Plex Sans"/>
                <a:ea typeface="IBM Plex Sans"/>
                <a:cs typeface="IBM Plex Sans"/>
              </a:rPr>
              <a:t> Напишите программу, которая перевернёт одномерный массив (последний элемент будет на первом месте, а первый - на последнем и т.д.)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>
                <a:latin typeface="IBM Plex Sans"/>
                <a:ea typeface="IBM Plex Sans"/>
                <a:cs typeface="IBM Plex Sans"/>
              </a:rPr>
              <a:t>[1 2 3 4 5] -&gt; [5 4 3 2 1]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>
                <a:latin typeface="IBM Plex Sans"/>
                <a:ea typeface="IBM Plex Sans"/>
                <a:cs typeface="IBM Plex Sans"/>
              </a:rPr>
              <a:t>[6 7 3 6] -&gt; [6 3 7 6]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  <a:defRPr/>
            </a:pP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23C113-B5ED-48D6-9CE4-A7C01CD3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83518"/>
            <a:ext cx="668702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5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6533D8-C53B-4C3F-913D-A1DE476A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915566"/>
            <a:ext cx="616741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B7983B-9F99-4958-900F-A1CB805D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9502"/>
            <a:ext cx="554303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33710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661</Words>
  <Application>Microsoft Office PowerPoint</Application>
  <DocSecurity>0</DocSecurity>
  <PresentationFormat>Экран (16:9)</PresentationFormat>
  <Paragraphs>78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IBM Plex Sans SemiBold</vt:lpstr>
      <vt:lpstr>Arial</vt:lpstr>
      <vt:lpstr>IBM Plex Sans</vt:lpstr>
      <vt:lpstr>Макет шаблона GB</vt:lpstr>
      <vt:lpstr>Знакомство с языками программирования</vt:lpstr>
      <vt:lpstr>  </vt:lpstr>
      <vt:lpstr>Ваши вопросы?</vt:lpstr>
      <vt:lpstr>Семинары блока  “Знакомство с языками программирования”</vt:lpstr>
      <vt:lpstr>Формат работы</vt:lpstr>
      <vt:lpstr>Демонстрация решения Задача 39: Напишите программу, которая перевернёт одномерный массив (последний элемент будет на первом месте, а первый - на последнем и т.д.) [1 2 3 4 5] -&gt; [5 4 3 2 1] [6 7 3 6] -&gt; [6 3 7 6]   </vt:lpstr>
      <vt:lpstr>Презентация PowerPoint</vt:lpstr>
      <vt:lpstr>Презентация PowerPoint</vt:lpstr>
      <vt:lpstr>Презентация PowerPoint</vt:lpstr>
      <vt:lpstr>Решение в группах задач: Задача 40: Напишите программу, которая принимает на вход три числа и проверяет, может ли существовать треугольник с сторонами такой длины. Теорема о неравенстве треугольника: каждая сторона треугольника меньше суммы двух других сторон. Задача 42: Напишите программу, которая будет преобразовывать десятичное число в двоичное. 45 -&gt; 101101 3  -&gt; 11 2  -&gt; 10  </vt:lpstr>
      <vt:lpstr>Общее обсуждение решения: Задача 40: Напишите программу, которая принимает на вход три числа и проверяет, может ли существовать треугольник с сторонами такой длины. Теорема о неравенстве треугольника: каждая сторона треугольника меньше суммы двух других сторон. Задача 42: Напишите программу, которая будет преобразовывать десятичное число в двоичное. 45 -&gt; 101101 3  -&gt; 11 2  -&gt; 10  </vt:lpstr>
      <vt:lpstr>Ваши вопросы?  Перерыв</vt:lpstr>
      <vt:lpstr>Решение в группах задач: Задача 44: Не используя рекурсию, выведите первые N чисел Фибоначчи. Первые два числа Фибоначчи: 0 и 1. Если N = 5 -&gt; 0 1 1 2 3 Если N = 3 -&gt; 0 1 1 Если N = 7 -&gt; 0 1 1 2 3 5 8  Задача 45: Напишите программу, которая будет создавать копию заданного массива с помощью поэлементного копирования.  </vt:lpstr>
      <vt:lpstr>Общее обсуждение решения: Задача 44: Не используя рекурсию, выведите первые N чисел Фибоначчи. Первые два числа Фибоначчи: 0 и 1. Если N = 5 -&gt; 0 1 1 2 3 Если N = 3 -&gt; 0 1 1 Если N = 7 -&gt; 0 1 1 2 3 5 8  Задача 45: Напишите программу, которая будет создавать копию заданного массива с помощью поэлементного копирования.  </vt:lpstr>
      <vt:lpstr>Ваши вопросы?</vt:lpstr>
      <vt:lpstr>Презентация PowerPoint</vt:lpstr>
      <vt:lpstr>Рефлексия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dc:subject/>
  <dc:creator/>
  <cp:keywords/>
  <dc:description/>
  <cp:lastModifiedBy>Владимир Литвинов</cp:lastModifiedBy>
  <cp:revision>5</cp:revision>
  <dcterms:modified xsi:type="dcterms:W3CDTF">2022-08-19T08:11:09Z</dcterms:modified>
  <cp:category/>
  <dc:identifier/>
  <cp:contentStatus/>
  <dc:language/>
  <cp:version/>
</cp:coreProperties>
</file>