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1760" autoAdjust="0"/>
  </p:normalViewPr>
  <p:slideViewPr>
    <p:cSldViewPr>
      <p:cViewPr>
        <p:scale>
          <a:sx n="110" d="100"/>
          <a:sy n="110" d="100"/>
        </p:scale>
        <p:origin x="-1632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C609-8617-429C-8DA7-DCA03B3768EB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7F77-AF67-4292-BBE1-163461BFA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91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C609-8617-429C-8DA7-DCA03B3768EB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7F77-AF67-4292-BBE1-163461BFA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70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C609-8617-429C-8DA7-DCA03B3768EB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7F77-AF67-4292-BBE1-163461BFA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39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4469CC-F6B6-483C-9573-E1A34D2D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002"/>
            <a:ext cx="7886700" cy="358303"/>
          </a:xfrm>
          <a:prstGeom prst="rect">
            <a:avLst/>
          </a:prstGeom>
        </p:spPr>
        <p:txBody>
          <a:bodyPr lIns="51429" tIns="25715" rIns="51429" bIns="25715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7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C609-8617-429C-8DA7-DCA03B3768EB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7F77-AF67-4292-BBE1-163461BFA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C609-8617-429C-8DA7-DCA03B3768EB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7F77-AF67-4292-BBE1-163461BFA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85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C609-8617-429C-8DA7-DCA03B3768EB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7F77-AF67-4292-BBE1-163461BFA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90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C609-8617-429C-8DA7-DCA03B3768EB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7F77-AF67-4292-BBE1-163461BFA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0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C609-8617-429C-8DA7-DCA03B3768EB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7F77-AF67-4292-BBE1-163461BFA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80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C609-8617-429C-8DA7-DCA03B3768EB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7F77-AF67-4292-BBE1-163461BFA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33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C609-8617-429C-8DA7-DCA03B3768EB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7F77-AF67-4292-BBE1-163461BFA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93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C609-8617-429C-8DA7-DCA03B3768EB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7F77-AF67-4292-BBE1-163461BFA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51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2900">
              <a:schemeClr val="tx1"/>
            </a:gs>
            <a:gs pos="0">
              <a:srgbClr val="000000"/>
            </a:gs>
            <a:gs pos="100000">
              <a:schemeClr val="bg1">
                <a:lumMod val="5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4C609-8617-429C-8DA7-DCA03B3768EB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C7F77-AF67-4292-BBE1-163461BFA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21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 hidden="1">
            <a:extLst>
              <a:ext uri="{FF2B5EF4-FFF2-40B4-BE49-F238E27FC236}">
                <a16:creationId xmlns:a16="http://schemas.microsoft.com/office/drawing/2014/main" xmlns="" id="{927BF0CE-9BB6-405C-A7AB-8E5D101F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1</a:t>
            </a:r>
          </a:p>
        </p:txBody>
      </p:sp>
      <p:pic>
        <p:nvPicPr>
          <p:cNvPr id="49" name="Grafik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10" y="188640"/>
            <a:ext cx="1133871" cy="1314365"/>
          </a:xfrm>
          <a:prstGeom prst="rect">
            <a:avLst/>
          </a:prstGeom>
        </p:spPr>
      </p:pic>
      <p:sp>
        <p:nvSpPr>
          <p:cNvPr id="50" name="TextBox 53">
            <a:extLst>
              <a:ext uri="{FF2B5EF4-FFF2-40B4-BE49-F238E27FC236}">
                <a16:creationId xmlns:a16="http://schemas.microsoft.com/office/drawing/2014/main" xmlns="" id="{E3C4141D-3D29-4554-B3A8-A5A2FB1E2811}"/>
              </a:ext>
            </a:extLst>
          </p:cNvPr>
          <p:cNvSpPr txBox="1"/>
          <p:nvPr/>
        </p:nvSpPr>
        <p:spPr>
          <a:xfrm>
            <a:off x="510785" y="372849"/>
            <a:ext cx="3917199" cy="8306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200" b="1" spc="-236" dirty="0">
                <a:solidFill>
                  <a:schemeClr val="bg1"/>
                </a:solidFill>
                <a:latin typeface="Varela"/>
              </a:rPr>
              <a:t>Feature Extraction </a:t>
            </a:r>
            <a:r>
              <a:rPr lang="en-US" sz="3200" b="1" spc="-236" dirty="0" smtClean="0">
                <a:solidFill>
                  <a:schemeClr val="bg1"/>
                </a:solidFill>
                <a:latin typeface="Varela"/>
              </a:rPr>
              <a:t>with</a:t>
            </a:r>
            <a:endParaRPr lang="en-US" sz="3200" b="1" spc="-236" noProof="1">
              <a:solidFill>
                <a:srgbClr val="C6D630"/>
              </a:solidFill>
              <a:latin typeface="Varela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545394" y="188640"/>
            <a:ext cx="24993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spc="-236" dirty="0" err="1" smtClean="0">
                <a:solidFill>
                  <a:schemeClr val="bg1"/>
                </a:solidFill>
                <a:latin typeface="Varela"/>
              </a:rPr>
              <a:t>fxtract</a:t>
            </a:r>
            <a:endParaRPr lang="en-US" sz="4800" b="1" spc="-236" noProof="1">
              <a:solidFill>
                <a:schemeClr val="bg1"/>
              </a:solidFill>
              <a:latin typeface="Varela"/>
            </a:endParaRPr>
          </a:p>
        </p:txBody>
      </p:sp>
      <p:grpSp>
        <p:nvGrpSpPr>
          <p:cNvPr id="51" name="Gruppieren 50"/>
          <p:cNvGrpSpPr>
            <a:grpSpLocks noChangeAspect="1"/>
          </p:cNvGrpSpPr>
          <p:nvPr/>
        </p:nvGrpSpPr>
        <p:grpSpPr>
          <a:xfrm>
            <a:off x="1884165" y="1491410"/>
            <a:ext cx="3235980" cy="882432"/>
            <a:chOff x="3565059" y="5606063"/>
            <a:chExt cx="5210394" cy="1420842"/>
          </a:xfrm>
        </p:grpSpPr>
        <p:pic>
          <p:nvPicPr>
            <p:cNvPr id="52" name="Grafik 5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059" y="5606063"/>
              <a:ext cx="1411553" cy="1411553"/>
            </a:xfrm>
            <a:prstGeom prst="rect">
              <a:avLst/>
            </a:prstGeom>
          </p:spPr>
        </p:pic>
        <p:pic>
          <p:nvPicPr>
            <p:cNvPr id="53" name="Grafik 5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834" y="5606063"/>
              <a:ext cx="1411553" cy="1411553"/>
            </a:xfrm>
            <a:prstGeom prst="rect">
              <a:avLst/>
            </a:prstGeom>
          </p:spPr>
        </p:pic>
        <p:pic>
          <p:nvPicPr>
            <p:cNvPr id="55" name="Grafik 5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3899" y="5615351"/>
              <a:ext cx="1411554" cy="1411554"/>
            </a:xfrm>
            <a:prstGeom prst="rect">
              <a:avLst/>
            </a:prstGeom>
          </p:spPr>
        </p:pic>
      </p:grpSp>
      <p:pic>
        <p:nvPicPr>
          <p:cNvPr id="56" name="Grafik 55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386" y="2748947"/>
            <a:ext cx="1460367" cy="1460367"/>
          </a:xfrm>
          <a:prstGeom prst="rect">
            <a:avLst/>
          </a:prstGeom>
        </p:spPr>
      </p:pic>
      <p:pic>
        <p:nvPicPr>
          <p:cNvPr id="57" name="Grafik 5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55" y="4691087"/>
            <a:ext cx="876662" cy="876662"/>
          </a:xfrm>
          <a:prstGeom prst="rect">
            <a:avLst/>
          </a:prstGeom>
        </p:spPr>
      </p:pic>
      <p:cxnSp>
        <p:nvCxnSpPr>
          <p:cNvPr id="59" name="Gerade Verbindung mit Pfeil 58"/>
          <p:cNvCxnSpPr>
            <a:stCxn id="52" idx="2"/>
          </p:cNvCxnSpPr>
          <p:nvPr/>
        </p:nvCxnSpPr>
        <p:spPr>
          <a:xfrm>
            <a:off x="2322497" y="2368073"/>
            <a:ext cx="983623" cy="5995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53" idx="2"/>
          </p:cNvCxnSpPr>
          <p:nvPr/>
        </p:nvCxnSpPr>
        <p:spPr>
          <a:xfrm>
            <a:off x="3306120" y="2368073"/>
            <a:ext cx="438331" cy="39260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5" idx="2"/>
          </p:cNvCxnSpPr>
          <p:nvPr/>
        </p:nvCxnSpPr>
        <p:spPr>
          <a:xfrm flipH="1">
            <a:off x="4459724" y="2373842"/>
            <a:ext cx="222090" cy="38683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4681813" y="4101070"/>
            <a:ext cx="338190" cy="4593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461127" y="1655122"/>
            <a:ext cx="1578495" cy="7129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Grouped Data</a:t>
            </a:r>
          </a:p>
        </p:txBody>
      </p:sp>
      <p:sp>
        <p:nvSpPr>
          <p:cNvPr id="68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765829" y="2830790"/>
            <a:ext cx="3157881" cy="124511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User-defined Features</a:t>
            </a:r>
          </a:p>
        </p:txBody>
      </p:sp>
      <p:sp>
        <p:nvSpPr>
          <p:cNvPr id="69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1251501" y="4484450"/>
            <a:ext cx="1887311" cy="6800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Summarized Data</a:t>
            </a:r>
          </a:p>
        </p:txBody>
      </p:sp>
      <p:sp>
        <p:nvSpPr>
          <p:cNvPr id="12" name="Rechteck 11"/>
          <p:cNvSpPr/>
          <p:nvPr/>
        </p:nvSpPr>
        <p:spPr>
          <a:xfrm>
            <a:off x="5236319" y="1372763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Object Oriented (R6)</a:t>
            </a:r>
          </a:p>
        </p:txBody>
      </p:sp>
      <p:sp>
        <p:nvSpPr>
          <p:cNvPr id="71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31454" y="2418686"/>
            <a:ext cx="1972865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E.g. timestamped data of many devices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2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945918" y="3880048"/>
            <a:ext cx="2488273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Define functions on your own datasets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3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1435437" y="5164515"/>
            <a:ext cx="2488273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Resulting dataset is available as a dataframe (1 row per group)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5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513782" y="1679410"/>
            <a:ext cx="2981195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All functionality is available in one object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5563786" y="2049093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Big Data</a:t>
            </a:r>
          </a:p>
        </p:txBody>
      </p:sp>
      <p:sp>
        <p:nvSpPr>
          <p:cNvPr id="77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795047" y="2380662"/>
            <a:ext cx="3169947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Data is only read into memory, when needed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358194" y="2748947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Parallelization</a:t>
            </a:r>
          </a:p>
        </p:txBody>
      </p:sp>
      <p:sp>
        <p:nvSpPr>
          <p:cNvPr id="79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635657" y="3055594"/>
            <a:ext cx="3169947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Available with the future package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656136" y="3431302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Error Handling</a:t>
            </a:r>
          </a:p>
        </p:txBody>
      </p:sp>
      <p:sp>
        <p:nvSpPr>
          <p:cNvPr id="81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6009986" y="3721904"/>
            <a:ext cx="3169947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Errors are reported. Calculation for the remaining features does not stop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83" name="Rectangle 21" descr="Bottom Bar">
            <a:extLst>
              <a:ext uri="{FF2B5EF4-FFF2-40B4-BE49-F238E27FC236}">
                <a16:creationId xmlns:a16="http://schemas.microsoft.com/office/drawing/2014/main" xmlns="" id="{8B5655C9-67FC-4407-AF9A-B7431182A2A8}"/>
              </a:ext>
            </a:extLst>
          </p:cNvPr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en-US" dirty="0"/>
          </a:p>
        </p:txBody>
      </p:sp>
      <p:sp>
        <p:nvSpPr>
          <p:cNvPr id="85" name="Rechteck 84"/>
          <p:cNvSpPr/>
          <p:nvPr/>
        </p:nvSpPr>
        <p:spPr>
          <a:xfrm>
            <a:off x="982272" y="6230420"/>
            <a:ext cx="1803786" cy="349712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en-US" sz="900" noProof="1">
                <a:latin typeface="Varela"/>
              </a:rPr>
              <a:t>Available on CRAN:</a:t>
            </a:r>
          </a:p>
          <a:p>
            <a:r>
              <a:rPr lang="en-US" sz="900" noProof="1">
                <a:latin typeface="Varela"/>
              </a:rPr>
              <a:t>install.packages(“fxtract”)</a:t>
            </a:r>
          </a:p>
        </p:txBody>
      </p:sp>
      <p:cxnSp>
        <p:nvCxnSpPr>
          <p:cNvPr id="90" name="Straight Connector 73" descr="Footer separation line">
            <a:extLst>
              <a:ext uri="{FF2B5EF4-FFF2-40B4-BE49-F238E27FC236}">
                <a16:creationId xmlns:a16="http://schemas.microsoft.com/office/drawing/2014/main" xmlns="" id="{F4FDF632-4D14-497C-9373-F6176DCB16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2496006" y="6108235"/>
            <a:ext cx="0" cy="628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267874" y="6234058"/>
            <a:ext cx="1851020" cy="349712"/>
          </a:xfrm>
          <a:prstGeom prst="rect">
            <a:avLst/>
          </a:prstGeom>
        </p:spPr>
        <p:txBody>
          <a:bodyPr wrap="none" lIns="72009" tIns="36005" rIns="72009" bIns="36005">
            <a:spAutoFit/>
          </a:bodyPr>
          <a:lstStyle/>
          <a:p>
            <a:r>
              <a:rPr lang="de-DE" sz="900" dirty="0" err="1">
                <a:latin typeface="Varela"/>
              </a:rPr>
              <a:t>GitHub</a:t>
            </a:r>
            <a:r>
              <a:rPr lang="de-DE" sz="900" dirty="0">
                <a:latin typeface="Varela"/>
              </a:rPr>
              <a:t>:</a:t>
            </a:r>
          </a:p>
          <a:p>
            <a:r>
              <a:rPr lang="de-DE" sz="900" dirty="0">
                <a:latin typeface="Varela"/>
              </a:rPr>
              <a:t>https://github.com/QuayAu/fxtract</a:t>
            </a:r>
          </a:p>
        </p:txBody>
      </p:sp>
      <p:pic>
        <p:nvPicPr>
          <p:cNvPr id="92" name="Grafik 9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65" y="6125028"/>
            <a:ext cx="574348" cy="574348"/>
          </a:xfrm>
          <a:prstGeom prst="rect">
            <a:avLst/>
          </a:prstGeom>
        </p:spPr>
      </p:pic>
      <p:cxnSp>
        <p:nvCxnSpPr>
          <p:cNvPr id="93" name="Straight Connector 27" descr="Footer separation line">
            <a:extLst>
              <a:ext uri="{FF2B5EF4-FFF2-40B4-BE49-F238E27FC236}">
                <a16:creationId xmlns:a16="http://schemas.microsoft.com/office/drawing/2014/main" xmlns="" id="{22DA487B-67A2-42A3-9796-1277E424A4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5232903" y="6097709"/>
            <a:ext cx="0" cy="628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fik 9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735" y="6054690"/>
            <a:ext cx="1529203" cy="769907"/>
          </a:xfrm>
          <a:prstGeom prst="rect">
            <a:avLst/>
          </a:prstGeom>
        </p:spPr>
      </p:pic>
      <p:pic>
        <p:nvPicPr>
          <p:cNvPr id="95" name="Grafik 9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39" y="6133147"/>
            <a:ext cx="194547" cy="194547"/>
          </a:xfrm>
          <a:prstGeom prst="rect">
            <a:avLst/>
          </a:prstGeom>
        </p:spPr>
      </p:pic>
      <p:pic>
        <p:nvPicPr>
          <p:cNvPr id="97" name="Grafik 96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62" y="6386776"/>
            <a:ext cx="188025" cy="188025"/>
          </a:xfrm>
          <a:prstGeom prst="rect">
            <a:avLst/>
          </a:prstGeom>
        </p:spPr>
      </p:pic>
      <p:sp>
        <p:nvSpPr>
          <p:cNvPr id="98" name="Rechteck 97"/>
          <p:cNvSpPr/>
          <p:nvPr/>
        </p:nvSpPr>
        <p:spPr>
          <a:xfrm>
            <a:off x="5620252" y="6048641"/>
            <a:ext cx="1858123" cy="363561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Quay Au </a:t>
            </a:r>
          </a:p>
          <a:p>
            <a:r>
              <a:rPr lang="de-DE" sz="900" dirty="0" err="1">
                <a:latin typeface="Varela"/>
              </a:rPr>
              <a:t>Author</a:t>
            </a:r>
            <a:r>
              <a:rPr lang="de-DE" sz="900" dirty="0">
                <a:latin typeface="Varela"/>
              </a:rPr>
              <a:t>, </a:t>
            </a:r>
            <a:r>
              <a:rPr lang="de-DE" sz="900" dirty="0" err="1" smtClean="0">
                <a:latin typeface="Varela"/>
              </a:rPr>
              <a:t>maintainer</a:t>
            </a:r>
            <a:endParaRPr lang="de-DE" sz="900" dirty="0">
              <a:latin typeface="Varela"/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620250" y="6371721"/>
            <a:ext cx="2077760" cy="218137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quay.au@stat.uni-muenchen.de</a:t>
            </a:r>
          </a:p>
        </p:txBody>
      </p:sp>
      <p:pic>
        <p:nvPicPr>
          <p:cNvPr id="100" name="Grafik 99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536" y="6613064"/>
            <a:ext cx="174475" cy="174475"/>
          </a:xfrm>
          <a:prstGeom prst="rect">
            <a:avLst/>
          </a:prstGeom>
        </p:spPr>
      </p:pic>
      <p:sp>
        <p:nvSpPr>
          <p:cNvPr id="101" name="Rechteck 100"/>
          <p:cNvSpPr/>
          <p:nvPr/>
        </p:nvSpPr>
        <p:spPr>
          <a:xfrm>
            <a:off x="5620252" y="6589858"/>
            <a:ext cx="1716367" cy="211213"/>
          </a:xfrm>
          <a:prstGeom prst="rect">
            <a:avLst/>
          </a:prstGeom>
        </p:spPr>
        <p:txBody>
          <a:bodyPr wrap="non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https://quayau.github.io/fxtract/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7" y="6048641"/>
            <a:ext cx="9429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53">
            <a:extLst>
              <a:ext uri="{FF2B5EF4-FFF2-40B4-BE49-F238E27FC236}">
                <a16:creationId xmlns:a16="http://schemas.microsoft.com/office/drawing/2014/main" xmlns="" id="{E3C4141D-3D29-4554-B3A8-A5A2FB1E2811}"/>
              </a:ext>
            </a:extLst>
          </p:cNvPr>
          <p:cNvSpPr txBox="1"/>
          <p:nvPr/>
        </p:nvSpPr>
        <p:spPr>
          <a:xfrm>
            <a:off x="3900360" y="1742095"/>
            <a:ext cx="326517" cy="3980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b="1" spc="-236" dirty="0" smtClean="0">
                <a:solidFill>
                  <a:schemeClr val="bg1"/>
                </a:solidFill>
                <a:latin typeface="Varela"/>
              </a:rPr>
              <a:t>…</a:t>
            </a:r>
            <a:endParaRPr lang="en-US" b="1" spc="-236" noProof="1">
              <a:solidFill>
                <a:srgbClr val="C6D630"/>
              </a:solidFill>
              <a:latin typeface="Varela"/>
            </a:endParaRPr>
          </a:p>
        </p:txBody>
      </p:sp>
    </p:spTree>
    <p:extLst>
      <p:ext uri="{BB962C8B-B14F-4D97-AF65-F5344CB8AC3E}">
        <p14:creationId xmlns:p14="http://schemas.microsoft.com/office/powerpoint/2010/main" val="3826510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 hidden="1">
            <a:extLst>
              <a:ext uri="{FF2B5EF4-FFF2-40B4-BE49-F238E27FC236}">
                <a16:creationId xmlns:a16="http://schemas.microsoft.com/office/drawing/2014/main" xmlns="" id="{927BF0CE-9BB6-405C-A7AB-8E5D101F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1</a:t>
            </a:r>
          </a:p>
        </p:txBody>
      </p:sp>
      <p:pic>
        <p:nvPicPr>
          <p:cNvPr id="49" name="Grafik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10" y="188640"/>
            <a:ext cx="1133871" cy="1314365"/>
          </a:xfrm>
          <a:prstGeom prst="rect">
            <a:avLst/>
          </a:prstGeom>
        </p:spPr>
      </p:pic>
      <p:sp>
        <p:nvSpPr>
          <p:cNvPr id="50" name="TextBox 53">
            <a:extLst>
              <a:ext uri="{FF2B5EF4-FFF2-40B4-BE49-F238E27FC236}">
                <a16:creationId xmlns:a16="http://schemas.microsoft.com/office/drawing/2014/main" xmlns="" id="{E3C4141D-3D29-4554-B3A8-A5A2FB1E2811}"/>
              </a:ext>
            </a:extLst>
          </p:cNvPr>
          <p:cNvSpPr txBox="1"/>
          <p:nvPr/>
        </p:nvSpPr>
        <p:spPr>
          <a:xfrm>
            <a:off x="510785" y="372849"/>
            <a:ext cx="3917199" cy="8306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200" b="1" spc="-236" dirty="0">
                <a:solidFill>
                  <a:schemeClr val="bg1"/>
                </a:solidFill>
                <a:latin typeface="Varela"/>
              </a:rPr>
              <a:t>Feature Extraction </a:t>
            </a:r>
            <a:r>
              <a:rPr lang="en-US" sz="3200" b="1" spc="-236" dirty="0" smtClean="0">
                <a:solidFill>
                  <a:schemeClr val="bg1"/>
                </a:solidFill>
                <a:latin typeface="Varela"/>
              </a:rPr>
              <a:t>with</a:t>
            </a:r>
            <a:endParaRPr lang="en-US" sz="3200" b="1" spc="-236" noProof="1">
              <a:solidFill>
                <a:srgbClr val="C6D630"/>
              </a:solidFill>
              <a:latin typeface="Varela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545394" y="188640"/>
            <a:ext cx="24993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spc="-236" dirty="0" err="1" smtClean="0">
                <a:solidFill>
                  <a:schemeClr val="bg1"/>
                </a:solidFill>
                <a:latin typeface="Varela"/>
              </a:rPr>
              <a:t>fxtract</a:t>
            </a:r>
            <a:endParaRPr lang="en-US" sz="4800" b="1" spc="-236" noProof="1">
              <a:solidFill>
                <a:schemeClr val="bg1"/>
              </a:solidFill>
              <a:latin typeface="Varela"/>
            </a:endParaRPr>
          </a:p>
        </p:txBody>
      </p:sp>
      <p:grpSp>
        <p:nvGrpSpPr>
          <p:cNvPr id="51" name="Gruppieren 50"/>
          <p:cNvGrpSpPr>
            <a:grpSpLocks noChangeAspect="1"/>
          </p:cNvGrpSpPr>
          <p:nvPr/>
        </p:nvGrpSpPr>
        <p:grpSpPr>
          <a:xfrm>
            <a:off x="1884165" y="1491410"/>
            <a:ext cx="3235980" cy="882432"/>
            <a:chOff x="3565059" y="5606063"/>
            <a:chExt cx="5210394" cy="1420842"/>
          </a:xfrm>
        </p:grpSpPr>
        <p:pic>
          <p:nvPicPr>
            <p:cNvPr id="52" name="Grafik 5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059" y="5606063"/>
              <a:ext cx="1411553" cy="1411553"/>
            </a:xfrm>
            <a:prstGeom prst="rect">
              <a:avLst/>
            </a:prstGeom>
          </p:spPr>
        </p:pic>
        <p:pic>
          <p:nvPicPr>
            <p:cNvPr id="53" name="Grafik 5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834" y="5606063"/>
              <a:ext cx="1411553" cy="1411553"/>
            </a:xfrm>
            <a:prstGeom prst="rect">
              <a:avLst/>
            </a:prstGeom>
          </p:spPr>
        </p:pic>
        <p:pic>
          <p:nvPicPr>
            <p:cNvPr id="55" name="Grafik 5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3899" y="5615351"/>
              <a:ext cx="1411554" cy="1411554"/>
            </a:xfrm>
            <a:prstGeom prst="rect">
              <a:avLst/>
            </a:prstGeom>
          </p:spPr>
        </p:pic>
      </p:grpSp>
      <p:pic>
        <p:nvPicPr>
          <p:cNvPr id="56" name="Grafik 55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386" y="2748947"/>
            <a:ext cx="1460367" cy="1460367"/>
          </a:xfrm>
          <a:prstGeom prst="rect">
            <a:avLst/>
          </a:prstGeom>
        </p:spPr>
      </p:pic>
      <p:pic>
        <p:nvPicPr>
          <p:cNvPr id="57" name="Grafik 5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55" y="4691087"/>
            <a:ext cx="876662" cy="876662"/>
          </a:xfrm>
          <a:prstGeom prst="rect">
            <a:avLst/>
          </a:prstGeom>
        </p:spPr>
      </p:pic>
      <p:cxnSp>
        <p:nvCxnSpPr>
          <p:cNvPr id="59" name="Gerade Verbindung mit Pfeil 58"/>
          <p:cNvCxnSpPr>
            <a:stCxn id="52" idx="2"/>
          </p:cNvCxnSpPr>
          <p:nvPr/>
        </p:nvCxnSpPr>
        <p:spPr>
          <a:xfrm>
            <a:off x="2322497" y="2368073"/>
            <a:ext cx="983623" cy="5995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53" idx="2"/>
          </p:cNvCxnSpPr>
          <p:nvPr/>
        </p:nvCxnSpPr>
        <p:spPr>
          <a:xfrm>
            <a:off x="3306120" y="2368073"/>
            <a:ext cx="438331" cy="39260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5" idx="2"/>
          </p:cNvCxnSpPr>
          <p:nvPr/>
        </p:nvCxnSpPr>
        <p:spPr>
          <a:xfrm flipH="1">
            <a:off x="4459724" y="2373842"/>
            <a:ext cx="222090" cy="38683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4681813" y="4101070"/>
            <a:ext cx="338190" cy="4593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461127" y="1655122"/>
            <a:ext cx="1578495" cy="7129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Grouped Data</a:t>
            </a:r>
          </a:p>
        </p:txBody>
      </p:sp>
      <p:sp>
        <p:nvSpPr>
          <p:cNvPr id="68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765829" y="2830790"/>
            <a:ext cx="3157881" cy="124511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User-defined Features</a:t>
            </a:r>
          </a:p>
        </p:txBody>
      </p:sp>
      <p:sp>
        <p:nvSpPr>
          <p:cNvPr id="69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1251501" y="4484450"/>
            <a:ext cx="1887311" cy="6800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Summarized Data</a:t>
            </a:r>
          </a:p>
        </p:txBody>
      </p:sp>
      <p:sp>
        <p:nvSpPr>
          <p:cNvPr id="12" name="Rechteck 11"/>
          <p:cNvSpPr/>
          <p:nvPr/>
        </p:nvSpPr>
        <p:spPr>
          <a:xfrm>
            <a:off x="5236319" y="1372763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Object Oriented (R6)</a:t>
            </a:r>
          </a:p>
        </p:txBody>
      </p:sp>
      <p:sp>
        <p:nvSpPr>
          <p:cNvPr id="71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31454" y="2418686"/>
            <a:ext cx="1972865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E.g. timestamped data of many devices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2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945918" y="3880048"/>
            <a:ext cx="2488273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Define functions on your own datasets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3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1435437" y="5164515"/>
            <a:ext cx="2488273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Resulting dataset is available as a dataframe (1 row per group)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5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513782" y="1679410"/>
            <a:ext cx="2981195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All functionality is available in one object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5563786" y="2049093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Big Data</a:t>
            </a:r>
          </a:p>
        </p:txBody>
      </p:sp>
      <p:sp>
        <p:nvSpPr>
          <p:cNvPr id="77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795047" y="2380662"/>
            <a:ext cx="3169947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Data is only read into memory, when needed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358194" y="2748947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Parallelization</a:t>
            </a:r>
          </a:p>
        </p:txBody>
      </p:sp>
      <p:sp>
        <p:nvSpPr>
          <p:cNvPr id="79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635657" y="3055594"/>
            <a:ext cx="3169947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Available with the future package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656136" y="3431302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Error Handling</a:t>
            </a:r>
          </a:p>
        </p:txBody>
      </p:sp>
      <p:sp>
        <p:nvSpPr>
          <p:cNvPr id="81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6009986" y="3721904"/>
            <a:ext cx="3169947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Errors are reported. Calculation for the remaining features does not stop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83" name="Rectangle 21" descr="Bottom Bar">
            <a:extLst>
              <a:ext uri="{FF2B5EF4-FFF2-40B4-BE49-F238E27FC236}">
                <a16:creationId xmlns:a16="http://schemas.microsoft.com/office/drawing/2014/main" xmlns="" id="{8B5655C9-67FC-4407-AF9A-B7431182A2A8}"/>
              </a:ext>
            </a:extLst>
          </p:cNvPr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en-US" dirty="0"/>
          </a:p>
        </p:txBody>
      </p:sp>
      <p:sp>
        <p:nvSpPr>
          <p:cNvPr id="85" name="Rechteck 84"/>
          <p:cNvSpPr/>
          <p:nvPr/>
        </p:nvSpPr>
        <p:spPr>
          <a:xfrm>
            <a:off x="982272" y="6230420"/>
            <a:ext cx="1803786" cy="349712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en-US" sz="900" noProof="1">
                <a:latin typeface="Varela"/>
              </a:rPr>
              <a:t>Available on CRAN:</a:t>
            </a:r>
          </a:p>
          <a:p>
            <a:r>
              <a:rPr lang="en-US" sz="900" noProof="1">
                <a:latin typeface="Varela"/>
              </a:rPr>
              <a:t>install.packages(“fxtract”)</a:t>
            </a:r>
          </a:p>
        </p:txBody>
      </p:sp>
      <p:cxnSp>
        <p:nvCxnSpPr>
          <p:cNvPr id="90" name="Straight Connector 73" descr="Footer separation line">
            <a:extLst>
              <a:ext uri="{FF2B5EF4-FFF2-40B4-BE49-F238E27FC236}">
                <a16:creationId xmlns:a16="http://schemas.microsoft.com/office/drawing/2014/main" xmlns="" id="{F4FDF632-4D14-497C-9373-F6176DCB16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2496006" y="6108235"/>
            <a:ext cx="0" cy="628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267874" y="6234058"/>
            <a:ext cx="1851020" cy="349712"/>
          </a:xfrm>
          <a:prstGeom prst="rect">
            <a:avLst/>
          </a:prstGeom>
        </p:spPr>
        <p:txBody>
          <a:bodyPr wrap="none" lIns="72009" tIns="36005" rIns="72009" bIns="36005">
            <a:spAutoFit/>
          </a:bodyPr>
          <a:lstStyle/>
          <a:p>
            <a:r>
              <a:rPr lang="de-DE" sz="900" dirty="0" err="1">
                <a:latin typeface="Varela"/>
              </a:rPr>
              <a:t>GitHub</a:t>
            </a:r>
            <a:r>
              <a:rPr lang="de-DE" sz="900" dirty="0">
                <a:latin typeface="Varela"/>
              </a:rPr>
              <a:t>:</a:t>
            </a:r>
          </a:p>
          <a:p>
            <a:r>
              <a:rPr lang="de-DE" sz="900" dirty="0">
                <a:latin typeface="Varela"/>
              </a:rPr>
              <a:t>https://github.com/QuayAu/fxtract</a:t>
            </a:r>
          </a:p>
        </p:txBody>
      </p:sp>
      <p:pic>
        <p:nvPicPr>
          <p:cNvPr id="92" name="Grafik 9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65" y="6125028"/>
            <a:ext cx="574348" cy="574348"/>
          </a:xfrm>
          <a:prstGeom prst="rect">
            <a:avLst/>
          </a:prstGeom>
        </p:spPr>
      </p:pic>
      <p:cxnSp>
        <p:nvCxnSpPr>
          <p:cNvPr id="93" name="Straight Connector 27" descr="Footer separation line">
            <a:extLst>
              <a:ext uri="{FF2B5EF4-FFF2-40B4-BE49-F238E27FC236}">
                <a16:creationId xmlns:a16="http://schemas.microsoft.com/office/drawing/2014/main" xmlns="" id="{22DA487B-67A2-42A3-9796-1277E424A4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5232903" y="6097709"/>
            <a:ext cx="0" cy="628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fik 9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735" y="6054690"/>
            <a:ext cx="1529203" cy="769907"/>
          </a:xfrm>
          <a:prstGeom prst="rect">
            <a:avLst/>
          </a:prstGeom>
        </p:spPr>
      </p:pic>
      <p:pic>
        <p:nvPicPr>
          <p:cNvPr id="95" name="Grafik 9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39" y="6133147"/>
            <a:ext cx="194547" cy="194547"/>
          </a:xfrm>
          <a:prstGeom prst="rect">
            <a:avLst/>
          </a:prstGeom>
        </p:spPr>
      </p:pic>
      <p:pic>
        <p:nvPicPr>
          <p:cNvPr id="97" name="Grafik 96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62" y="6386776"/>
            <a:ext cx="188025" cy="188025"/>
          </a:xfrm>
          <a:prstGeom prst="rect">
            <a:avLst/>
          </a:prstGeom>
        </p:spPr>
      </p:pic>
      <p:sp>
        <p:nvSpPr>
          <p:cNvPr id="98" name="Rechteck 97"/>
          <p:cNvSpPr/>
          <p:nvPr/>
        </p:nvSpPr>
        <p:spPr>
          <a:xfrm>
            <a:off x="5620252" y="6048641"/>
            <a:ext cx="1858123" cy="363561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Quay Au </a:t>
            </a:r>
          </a:p>
          <a:p>
            <a:r>
              <a:rPr lang="de-DE" sz="900" dirty="0" err="1">
                <a:latin typeface="Varela"/>
              </a:rPr>
              <a:t>Author</a:t>
            </a:r>
            <a:r>
              <a:rPr lang="de-DE" sz="900" dirty="0">
                <a:latin typeface="Varela"/>
              </a:rPr>
              <a:t>, </a:t>
            </a:r>
            <a:r>
              <a:rPr lang="de-DE" sz="900" dirty="0" err="1" smtClean="0">
                <a:latin typeface="Varela"/>
              </a:rPr>
              <a:t>maintainer</a:t>
            </a:r>
            <a:endParaRPr lang="de-DE" sz="900" dirty="0">
              <a:latin typeface="Varela"/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620250" y="6371721"/>
            <a:ext cx="2077760" cy="218137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quay.au@stat.uni-muenchen.de</a:t>
            </a:r>
          </a:p>
        </p:txBody>
      </p:sp>
      <p:pic>
        <p:nvPicPr>
          <p:cNvPr id="100" name="Grafik 99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536" y="6613064"/>
            <a:ext cx="174475" cy="174475"/>
          </a:xfrm>
          <a:prstGeom prst="rect">
            <a:avLst/>
          </a:prstGeom>
        </p:spPr>
      </p:pic>
      <p:sp>
        <p:nvSpPr>
          <p:cNvPr id="101" name="Rechteck 100"/>
          <p:cNvSpPr/>
          <p:nvPr/>
        </p:nvSpPr>
        <p:spPr>
          <a:xfrm>
            <a:off x="5620252" y="6589858"/>
            <a:ext cx="1716367" cy="211213"/>
          </a:xfrm>
          <a:prstGeom prst="rect">
            <a:avLst/>
          </a:prstGeom>
        </p:spPr>
        <p:txBody>
          <a:bodyPr wrap="non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https://quayau.github.io/fxtract/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7" y="6048641"/>
            <a:ext cx="9429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53">
            <a:extLst>
              <a:ext uri="{FF2B5EF4-FFF2-40B4-BE49-F238E27FC236}">
                <a16:creationId xmlns:a16="http://schemas.microsoft.com/office/drawing/2014/main" xmlns="" id="{E3C4141D-3D29-4554-B3A8-A5A2FB1E2811}"/>
              </a:ext>
            </a:extLst>
          </p:cNvPr>
          <p:cNvSpPr txBox="1"/>
          <p:nvPr/>
        </p:nvSpPr>
        <p:spPr>
          <a:xfrm>
            <a:off x="3900360" y="1742095"/>
            <a:ext cx="326517" cy="3980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b="1" spc="-236" dirty="0" smtClean="0">
                <a:solidFill>
                  <a:schemeClr val="bg1"/>
                </a:solidFill>
                <a:latin typeface="Varela"/>
              </a:rPr>
              <a:t>…</a:t>
            </a:r>
            <a:endParaRPr lang="en-US" b="1" spc="-236" noProof="1">
              <a:solidFill>
                <a:srgbClr val="C6D630"/>
              </a:solidFill>
              <a:latin typeface="Varela"/>
            </a:endParaRPr>
          </a:p>
        </p:txBody>
      </p:sp>
    </p:spTree>
    <p:extLst>
      <p:ext uri="{BB962C8B-B14F-4D97-AF65-F5344CB8AC3E}">
        <p14:creationId xmlns:p14="http://schemas.microsoft.com/office/powerpoint/2010/main" val="2786437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 hidden="1">
            <a:extLst>
              <a:ext uri="{FF2B5EF4-FFF2-40B4-BE49-F238E27FC236}">
                <a16:creationId xmlns:a16="http://schemas.microsoft.com/office/drawing/2014/main" xmlns="" id="{927BF0CE-9BB6-405C-A7AB-8E5D101F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1</a:t>
            </a:r>
          </a:p>
        </p:txBody>
      </p:sp>
      <p:pic>
        <p:nvPicPr>
          <p:cNvPr id="49" name="Grafik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10" y="188640"/>
            <a:ext cx="1133871" cy="1314365"/>
          </a:xfrm>
          <a:prstGeom prst="rect">
            <a:avLst/>
          </a:prstGeom>
        </p:spPr>
      </p:pic>
      <p:sp>
        <p:nvSpPr>
          <p:cNvPr id="50" name="TextBox 53">
            <a:extLst>
              <a:ext uri="{FF2B5EF4-FFF2-40B4-BE49-F238E27FC236}">
                <a16:creationId xmlns:a16="http://schemas.microsoft.com/office/drawing/2014/main" xmlns="" id="{E3C4141D-3D29-4554-B3A8-A5A2FB1E2811}"/>
              </a:ext>
            </a:extLst>
          </p:cNvPr>
          <p:cNvSpPr txBox="1"/>
          <p:nvPr/>
        </p:nvSpPr>
        <p:spPr>
          <a:xfrm>
            <a:off x="510785" y="372849"/>
            <a:ext cx="3917199" cy="8306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200" b="1" spc="-236" dirty="0">
                <a:solidFill>
                  <a:schemeClr val="bg1"/>
                </a:solidFill>
                <a:latin typeface="Varela"/>
              </a:rPr>
              <a:t>Feature Extraction </a:t>
            </a:r>
            <a:r>
              <a:rPr lang="en-US" sz="3200" b="1" spc="-236" dirty="0" smtClean="0">
                <a:solidFill>
                  <a:schemeClr val="bg1"/>
                </a:solidFill>
                <a:latin typeface="Varela"/>
              </a:rPr>
              <a:t>with</a:t>
            </a:r>
            <a:endParaRPr lang="en-US" sz="3200" b="1" spc="-236" noProof="1">
              <a:solidFill>
                <a:srgbClr val="C6D630"/>
              </a:solidFill>
              <a:latin typeface="Varela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545394" y="188640"/>
            <a:ext cx="24993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spc="-236" dirty="0" err="1" smtClean="0">
                <a:solidFill>
                  <a:schemeClr val="bg1"/>
                </a:solidFill>
                <a:latin typeface="Varela"/>
              </a:rPr>
              <a:t>fxtract</a:t>
            </a:r>
            <a:endParaRPr lang="en-US" sz="4800" b="1" spc="-236" noProof="1">
              <a:solidFill>
                <a:schemeClr val="bg1"/>
              </a:solidFill>
              <a:latin typeface="Varela"/>
            </a:endParaRPr>
          </a:p>
        </p:txBody>
      </p:sp>
      <p:grpSp>
        <p:nvGrpSpPr>
          <p:cNvPr id="51" name="Gruppieren 50"/>
          <p:cNvGrpSpPr>
            <a:grpSpLocks noChangeAspect="1"/>
          </p:cNvGrpSpPr>
          <p:nvPr/>
        </p:nvGrpSpPr>
        <p:grpSpPr>
          <a:xfrm>
            <a:off x="1884165" y="1491410"/>
            <a:ext cx="3235980" cy="882432"/>
            <a:chOff x="3565059" y="5606063"/>
            <a:chExt cx="5210394" cy="1420842"/>
          </a:xfrm>
        </p:grpSpPr>
        <p:pic>
          <p:nvPicPr>
            <p:cNvPr id="52" name="Grafik 5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059" y="5606063"/>
              <a:ext cx="1411553" cy="1411553"/>
            </a:xfrm>
            <a:prstGeom prst="rect">
              <a:avLst/>
            </a:prstGeom>
          </p:spPr>
        </p:pic>
        <p:pic>
          <p:nvPicPr>
            <p:cNvPr id="53" name="Grafik 5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834" y="5606063"/>
              <a:ext cx="1411553" cy="1411553"/>
            </a:xfrm>
            <a:prstGeom prst="rect">
              <a:avLst/>
            </a:prstGeom>
          </p:spPr>
        </p:pic>
        <p:pic>
          <p:nvPicPr>
            <p:cNvPr id="55" name="Grafik 5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3899" y="5615351"/>
              <a:ext cx="1411554" cy="1411554"/>
            </a:xfrm>
            <a:prstGeom prst="rect">
              <a:avLst/>
            </a:prstGeom>
          </p:spPr>
        </p:pic>
      </p:grpSp>
      <p:pic>
        <p:nvPicPr>
          <p:cNvPr id="56" name="Grafik 55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386" y="2748947"/>
            <a:ext cx="1460367" cy="1460367"/>
          </a:xfrm>
          <a:prstGeom prst="rect">
            <a:avLst/>
          </a:prstGeom>
        </p:spPr>
      </p:pic>
      <p:pic>
        <p:nvPicPr>
          <p:cNvPr id="57" name="Grafik 5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55" y="4691087"/>
            <a:ext cx="876662" cy="876662"/>
          </a:xfrm>
          <a:prstGeom prst="rect">
            <a:avLst/>
          </a:prstGeom>
        </p:spPr>
      </p:pic>
      <p:cxnSp>
        <p:nvCxnSpPr>
          <p:cNvPr id="59" name="Gerade Verbindung mit Pfeil 58"/>
          <p:cNvCxnSpPr>
            <a:stCxn id="52" idx="2"/>
          </p:cNvCxnSpPr>
          <p:nvPr/>
        </p:nvCxnSpPr>
        <p:spPr>
          <a:xfrm>
            <a:off x="2322497" y="2368073"/>
            <a:ext cx="983623" cy="5995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53" idx="2"/>
          </p:cNvCxnSpPr>
          <p:nvPr/>
        </p:nvCxnSpPr>
        <p:spPr>
          <a:xfrm>
            <a:off x="3306120" y="2368073"/>
            <a:ext cx="438331" cy="39260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5" idx="2"/>
          </p:cNvCxnSpPr>
          <p:nvPr/>
        </p:nvCxnSpPr>
        <p:spPr>
          <a:xfrm flipH="1">
            <a:off x="4459724" y="2373842"/>
            <a:ext cx="222090" cy="38683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4681813" y="4101070"/>
            <a:ext cx="338190" cy="4593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461127" y="1655122"/>
            <a:ext cx="1578495" cy="7129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Grouped Data</a:t>
            </a:r>
          </a:p>
        </p:txBody>
      </p:sp>
      <p:sp>
        <p:nvSpPr>
          <p:cNvPr id="68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765829" y="2830790"/>
            <a:ext cx="3157881" cy="124511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User-defined Features</a:t>
            </a:r>
          </a:p>
        </p:txBody>
      </p:sp>
      <p:sp>
        <p:nvSpPr>
          <p:cNvPr id="69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1251501" y="4484450"/>
            <a:ext cx="1887311" cy="6800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Summarized Data</a:t>
            </a:r>
          </a:p>
        </p:txBody>
      </p:sp>
      <p:sp>
        <p:nvSpPr>
          <p:cNvPr id="12" name="Rechteck 11"/>
          <p:cNvSpPr/>
          <p:nvPr/>
        </p:nvSpPr>
        <p:spPr>
          <a:xfrm>
            <a:off x="5236319" y="1372763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Object Oriented (R6)</a:t>
            </a:r>
          </a:p>
        </p:txBody>
      </p:sp>
      <p:sp>
        <p:nvSpPr>
          <p:cNvPr id="71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31454" y="2418686"/>
            <a:ext cx="1972865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E.g. timestamped data of many devices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2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945918" y="3880048"/>
            <a:ext cx="2488273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Define functions on your own datasets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3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1435437" y="5164515"/>
            <a:ext cx="2488273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Resulting dataset is available as a dataframe (1 row per group)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5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513782" y="1679410"/>
            <a:ext cx="2981195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All functionality is available in one object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5563786" y="2049093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Big Data</a:t>
            </a:r>
          </a:p>
        </p:txBody>
      </p:sp>
      <p:sp>
        <p:nvSpPr>
          <p:cNvPr id="77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795047" y="2380662"/>
            <a:ext cx="3169947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Data is only read into memory, when needed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358194" y="2748947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Parallelization</a:t>
            </a:r>
          </a:p>
        </p:txBody>
      </p:sp>
      <p:sp>
        <p:nvSpPr>
          <p:cNvPr id="79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635657" y="3055594"/>
            <a:ext cx="3169947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Available with the future package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656136" y="3431302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Error Handling</a:t>
            </a:r>
          </a:p>
        </p:txBody>
      </p:sp>
      <p:sp>
        <p:nvSpPr>
          <p:cNvPr id="81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6009986" y="3721904"/>
            <a:ext cx="3169947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Errors are reported. Calculation for the remaining features does not stop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83" name="Rectangle 21" descr="Bottom Bar">
            <a:extLst>
              <a:ext uri="{FF2B5EF4-FFF2-40B4-BE49-F238E27FC236}">
                <a16:creationId xmlns:a16="http://schemas.microsoft.com/office/drawing/2014/main" xmlns="" id="{8B5655C9-67FC-4407-AF9A-B7431182A2A8}"/>
              </a:ext>
            </a:extLst>
          </p:cNvPr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en-US" dirty="0"/>
          </a:p>
        </p:txBody>
      </p:sp>
      <p:sp>
        <p:nvSpPr>
          <p:cNvPr id="85" name="Rechteck 84"/>
          <p:cNvSpPr/>
          <p:nvPr/>
        </p:nvSpPr>
        <p:spPr>
          <a:xfrm>
            <a:off x="982272" y="6230420"/>
            <a:ext cx="1803786" cy="349712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en-US" sz="900" noProof="1">
                <a:latin typeface="Varela"/>
              </a:rPr>
              <a:t>Available on CRAN:</a:t>
            </a:r>
          </a:p>
          <a:p>
            <a:r>
              <a:rPr lang="en-US" sz="900" noProof="1">
                <a:latin typeface="Varela"/>
              </a:rPr>
              <a:t>install.packages(“fxtract”)</a:t>
            </a:r>
          </a:p>
        </p:txBody>
      </p:sp>
      <p:cxnSp>
        <p:nvCxnSpPr>
          <p:cNvPr id="90" name="Straight Connector 73" descr="Footer separation line">
            <a:extLst>
              <a:ext uri="{FF2B5EF4-FFF2-40B4-BE49-F238E27FC236}">
                <a16:creationId xmlns:a16="http://schemas.microsoft.com/office/drawing/2014/main" xmlns="" id="{F4FDF632-4D14-497C-9373-F6176DCB16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2496006" y="6108235"/>
            <a:ext cx="0" cy="628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267874" y="6234058"/>
            <a:ext cx="1851020" cy="349712"/>
          </a:xfrm>
          <a:prstGeom prst="rect">
            <a:avLst/>
          </a:prstGeom>
        </p:spPr>
        <p:txBody>
          <a:bodyPr wrap="none" lIns="72009" tIns="36005" rIns="72009" bIns="36005">
            <a:spAutoFit/>
          </a:bodyPr>
          <a:lstStyle/>
          <a:p>
            <a:r>
              <a:rPr lang="de-DE" sz="900" dirty="0" err="1">
                <a:latin typeface="Varela"/>
              </a:rPr>
              <a:t>GitHub</a:t>
            </a:r>
            <a:r>
              <a:rPr lang="de-DE" sz="900" dirty="0">
                <a:latin typeface="Varela"/>
              </a:rPr>
              <a:t>:</a:t>
            </a:r>
          </a:p>
          <a:p>
            <a:r>
              <a:rPr lang="de-DE" sz="900" dirty="0">
                <a:latin typeface="Varela"/>
              </a:rPr>
              <a:t>https://github.com/QuayAu/fxtract</a:t>
            </a:r>
          </a:p>
        </p:txBody>
      </p:sp>
      <p:pic>
        <p:nvPicPr>
          <p:cNvPr id="92" name="Grafik 9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65" y="6125028"/>
            <a:ext cx="574348" cy="574348"/>
          </a:xfrm>
          <a:prstGeom prst="rect">
            <a:avLst/>
          </a:prstGeom>
        </p:spPr>
      </p:pic>
      <p:cxnSp>
        <p:nvCxnSpPr>
          <p:cNvPr id="93" name="Straight Connector 27" descr="Footer separation line">
            <a:extLst>
              <a:ext uri="{FF2B5EF4-FFF2-40B4-BE49-F238E27FC236}">
                <a16:creationId xmlns:a16="http://schemas.microsoft.com/office/drawing/2014/main" xmlns="" id="{22DA487B-67A2-42A3-9796-1277E424A4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5232903" y="6097709"/>
            <a:ext cx="0" cy="628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fik 9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735" y="6054690"/>
            <a:ext cx="1529203" cy="769907"/>
          </a:xfrm>
          <a:prstGeom prst="rect">
            <a:avLst/>
          </a:prstGeom>
        </p:spPr>
      </p:pic>
      <p:pic>
        <p:nvPicPr>
          <p:cNvPr id="95" name="Grafik 9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39" y="6133147"/>
            <a:ext cx="194547" cy="194547"/>
          </a:xfrm>
          <a:prstGeom prst="rect">
            <a:avLst/>
          </a:prstGeom>
        </p:spPr>
      </p:pic>
      <p:pic>
        <p:nvPicPr>
          <p:cNvPr id="97" name="Grafik 96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62" y="6386776"/>
            <a:ext cx="188025" cy="188025"/>
          </a:xfrm>
          <a:prstGeom prst="rect">
            <a:avLst/>
          </a:prstGeom>
        </p:spPr>
      </p:pic>
      <p:sp>
        <p:nvSpPr>
          <p:cNvPr id="98" name="Rechteck 97"/>
          <p:cNvSpPr/>
          <p:nvPr/>
        </p:nvSpPr>
        <p:spPr>
          <a:xfrm>
            <a:off x="5620252" y="6048641"/>
            <a:ext cx="1858123" cy="363561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Quay Au </a:t>
            </a:r>
          </a:p>
          <a:p>
            <a:r>
              <a:rPr lang="de-DE" sz="900" dirty="0" err="1">
                <a:latin typeface="Varela"/>
              </a:rPr>
              <a:t>Author</a:t>
            </a:r>
            <a:r>
              <a:rPr lang="de-DE" sz="900" dirty="0">
                <a:latin typeface="Varela"/>
              </a:rPr>
              <a:t>, </a:t>
            </a:r>
            <a:r>
              <a:rPr lang="de-DE" sz="900" dirty="0" err="1" smtClean="0">
                <a:latin typeface="Varela"/>
              </a:rPr>
              <a:t>maintainer</a:t>
            </a:r>
            <a:endParaRPr lang="de-DE" sz="900" dirty="0">
              <a:latin typeface="Varela"/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620250" y="6371721"/>
            <a:ext cx="2077760" cy="218137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quay.au@stat.uni-muenchen.de</a:t>
            </a:r>
          </a:p>
        </p:txBody>
      </p:sp>
      <p:pic>
        <p:nvPicPr>
          <p:cNvPr id="100" name="Grafik 99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536" y="6613064"/>
            <a:ext cx="174475" cy="174475"/>
          </a:xfrm>
          <a:prstGeom prst="rect">
            <a:avLst/>
          </a:prstGeom>
        </p:spPr>
      </p:pic>
      <p:sp>
        <p:nvSpPr>
          <p:cNvPr id="101" name="Rechteck 100"/>
          <p:cNvSpPr/>
          <p:nvPr/>
        </p:nvSpPr>
        <p:spPr>
          <a:xfrm>
            <a:off x="5620252" y="6589858"/>
            <a:ext cx="1716367" cy="211213"/>
          </a:xfrm>
          <a:prstGeom prst="rect">
            <a:avLst/>
          </a:prstGeom>
        </p:spPr>
        <p:txBody>
          <a:bodyPr wrap="non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https://quayau.github.io/fxtract/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7" y="6048641"/>
            <a:ext cx="9429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53">
            <a:extLst>
              <a:ext uri="{FF2B5EF4-FFF2-40B4-BE49-F238E27FC236}">
                <a16:creationId xmlns:a16="http://schemas.microsoft.com/office/drawing/2014/main" xmlns="" id="{E3C4141D-3D29-4554-B3A8-A5A2FB1E2811}"/>
              </a:ext>
            </a:extLst>
          </p:cNvPr>
          <p:cNvSpPr txBox="1"/>
          <p:nvPr/>
        </p:nvSpPr>
        <p:spPr>
          <a:xfrm>
            <a:off x="3900360" y="1742095"/>
            <a:ext cx="326517" cy="3980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b="1" spc="-236" dirty="0" smtClean="0">
                <a:solidFill>
                  <a:schemeClr val="bg1"/>
                </a:solidFill>
                <a:latin typeface="Varela"/>
              </a:rPr>
              <a:t>…</a:t>
            </a:r>
            <a:endParaRPr lang="en-US" b="1" spc="-236" noProof="1">
              <a:solidFill>
                <a:srgbClr val="C6D630"/>
              </a:solidFill>
              <a:latin typeface="Varela"/>
            </a:endParaRPr>
          </a:p>
        </p:txBody>
      </p:sp>
    </p:spTree>
    <p:extLst>
      <p:ext uri="{BB962C8B-B14F-4D97-AF65-F5344CB8AC3E}">
        <p14:creationId xmlns:p14="http://schemas.microsoft.com/office/powerpoint/2010/main" val="2786437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 hidden="1">
            <a:extLst>
              <a:ext uri="{FF2B5EF4-FFF2-40B4-BE49-F238E27FC236}">
                <a16:creationId xmlns:a16="http://schemas.microsoft.com/office/drawing/2014/main" xmlns="" id="{927BF0CE-9BB6-405C-A7AB-8E5D101F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1</a:t>
            </a:r>
          </a:p>
        </p:txBody>
      </p:sp>
      <p:pic>
        <p:nvPicPr>
          <p:cNvPr id="49" name="Grafik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10" y="188640"/>
            <a:ext cx="1133871" cy="1314365"/>
          </a:xfrm>
          <a:prstGeom prst="rect">
            <a:avLst/>
          </a:prstGeom>
        </p:spPr>
      </p:pic>
      <p:sp>
        <p:nvSpPr>
          <p:cNvPr id="50" name="TextBox 53">
            <a:extLst>
              <a:ext uri="{FF2B5EF4-FFF2-40B4-BE49-F238E27FC236}">
                <a16:creationId xmlns:a16="http://schemas.microsoft.com/office/drawing/2014/main" xmlns="" id="{E3C4141D-3D29-4554-B3A8-A5A2FB1E2811}"/>
              </a:ext>
            </a:extLst>
          </p:cNvPr>
          <p:cNvSpPr txBox="1"/>
          <p:nvPr/>
        </p:nvSpPr>
        <p:spPr>
          <a:xfrm>
            <a:off x="510785" y="372849"/>
            <a:ext cx="3917199" cy="8306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200" b="1" spc="-236" dirty="0">
                <a:solidFill>
                  <a:schemeClr val="bg1"/>
                </a:solidFill>
                <a:latin typeface="Varela"/>
              </a:rPr>
              <a:t>Feature Extraction </a:t>
            </a:r>
            <a:r>
              <a:rPr lang="en-US" sz="3200" b="1" spc="-236" dirty="0" smtClean="0">
                <a:solidFill>
                  <a:schemeClr val="bg1"/>
                </a:solidFill>
                <a:latin typeface="Varela"/>
              </a:rPr>
              <a:t>with</a:t>
            </a:r>
            <a:endParaRPr lang="en-US" sz="3200" b="1" spc="-236" noProof="1">
              <a:solidFill>
                <a:srgbClr val="C6D630"/>
              </a:solidFill>
              <a:latin typeface="Varela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545394" y="188640"/>
            <a:ext cx="24993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spc="-236" dirty="0" err="1" smtClean="0">
                <a:solidFill>
                  <a:schemeClr val="bg1"/>
                </a:solidFill>
                <a:latin typeface="Varela"/>
              </a:rPr>
              <a:t>fxtract</a:t>
            </a:r>
            <a:endParaRPr lang="en-US" sz="4800" b="1" spc="-236" noProof="1">
              <a:solidFill>
                <a:schemeClr val="bg1"/>
              </a:solidFill>
              <a:latin typeface="Varela"/>
            </a:endParaRPr>
          </a:p>
        </p:txBody>
      </p:sp>
      <p:grpSp>
        <p:nvGrpSpPr>
          <p:cNvPr id="51" name="Gruppieren 50"/>
          <p:cNvGrpSpPr>
            <a:grpSpLocks noChangeAspect="1"/>
          </p:cNvGrpSpPr>
          <p:nvPr/>
        </p:nvGrpSpPr>
        <p:grpSpPr>
          <a:xfrm>
            <a:off x="1884165" y="1491410"/>
            <a:ext cx="3235980" cy="882432"/>
            <a:chOff x="3565059" y="5606063"/>
            <a:chExt cx="5210394" cy="1420842"/>
          </a:xfrm>
        </p:grpSpPr>
        <p:pic>
          <p:nvPicPr>
            <p:cNvPr id="52" name="Grafik 5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059" y="5606063"/>
              <a:ext cx="1411553" cy="1411553"/>
            </a:xfrm>
            <a:prstGeom prst="rect">
              <a:avLst/>
            </a:prstGeom>
          </p:spPr>
        </p:pic>
        <p:pic>
          <p:nvPicPr>
            <p:cNvPr id="53" name="Grafik 5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834" y="5606063"/>
              <a:ext cx="1411553" cy="1411553"/>
            </a:xfrm>
            <a:prstGeom prst="rect">
              <a:avLst/>
            </a:prstGeom>
          </p:spPr>
        </p:pic>
        <p:pic>
          <p:nvPicPr>
            <p:cNvPr id="55" name="Grafik 5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3899" y="5615351"/>
              <a:ext cx="1411554" cy="1411554"/>
            </a:xfrm>
            <a:prstGeom prst="rect">
              <a:avLst/>
            </a:prstGeom>
          </p:spPr>
        </p:pic>
      </p:grpSp>
      <p:pic>
        <p:nvPicPr>
          <p:cNvPr id="56" name="Grafik 55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386" y="2748947"/>
            <a:ext cx="1460367" cy="1460367"/>
          </a:xfrm>
          <a:prstGeom prst="rect">
            <a:avLst/>
          </a:prstGeom>
        </p:spPr>
      </p:pic>
      <p:pic>
        <p:nvPicPr>
          <p:cNvPr id="57" name="Grafik 5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55" y="4691087"/>
            <a:ext cx="876662" cy="876662"/>
          </a:xfrm>
          <a:prstGeom prst="rect">
            <a:avLst/>
          </a:prstGeom>
        </p:spPr>
      </p:pic>
      <p:cxnSp>
        <p:nvCxnSpPr>
          <p:cNvPr id="59" name="Gerade Verbindung mit Pfeil 58"/>
          <p:cNvCxnSpPr>
            <a:stCxn id="52" idx="2"/>
          </p:cNvCxnSpPr>
          <p:nvPr/>
        </p:nvCxnSpPr>
        <p:spPr>
          <a:xfrm>
            <a:off x="2322497" y="2368073"/>
            <a:ext cx="983623" cy="5995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53" idx="2"/>
          </p:cNvCxnSpPr>
          <p:nvPr/>
        </p:nvCxnSpPr>
        <p:spPr>
          <a:xfrm>
            <a:off x="3306120" y="2368073"/>
            <a:ext cx="438331" cy="39260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5" idx="2"/>
          </p:cNvCxnSpPr>
          <p:nvPr/>
        </p:nvCxnSpPr>
        <p:spPr>
          <a:xfrm flipH="1">
            <a:off x="4459724" y="2373842"/>
            <a:ext cx="222090" cy="38683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4681813" y="4101070"/>
            <a:ext cx="338190" cy="4593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461127" y="1655122"/>
            <a:ext cx="1578495" cy="7129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Grouped Data</a:t>
            </a:r>
          </a:p>
        </p:txBody>
      </p:sp>
      <p:sp>
        <p:nvSpPr>
          <p:cNvPr id="68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765829" y="2830790"/>
            <a:ext cx="3157881" cy="124511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User-defined Features</a:t>
            </a:r>
          </a:p>
        </p:txBody>
      </p:sp>
      <p:sp>
        <p:nvSpPr>
          <p:cNvPr id="69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1251501" y="4484450"/>
            <a:ext cx="1887311" cy="6800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Summarized Data</a:t>
            </a:r>
          </a:p>
        </p:txBody>
      </p:sp>
      <p:sp>
        <p:nvSpPr>
          <p:cNvPr id="12" name="Rechteck 11"/>
          <p:cNvSpPr/>
          <p:nvPr/>
        </p:nvSpPr>
        <p:spPr>
          <a:xfrm>
            <a:off x="5236319" y="1372763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Object Oriented (R6)</a:t>
            </a:r>
          </a:p>
        </p:txBody>
      </p:sp>
      <p:sp>
        <p:nvSpPr>
          <p:cNvPr id="71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31454" y="2418686"/>
            <a:ext cx="1972865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E.g. timestamped data of many devices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2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945918" y="3880048"/>
            <a:ext cx="2488273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Define functions on your own datasets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3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1435437" y="5164515"/>
            <a:ext cx="2488273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Resulting dataset is available as a dataframe (1 row per group)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5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513782" y="1679410"/>
            <a:ext cx="2981195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All functionality is available in one object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5563786" y="2049093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Big Data</a:t>
            </a:r>
          </a:p>
        </p:txBody>
      </p:sp>
      <p:sp>
        <p:nvSpPr>
          <p:cNvPr id="77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795047" y="2380662"/>
            <a:ext cx="3169947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Data is only read into memory, when needed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358194" y="2748947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Parallelization</a:t>
            </a:r>
          </a:p>
        </p:txBody>
      </p:sp>
      <p:sp>
        <p:nvSpPr>
          <p:cNvPr id="79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635657" y="3055594"/>
            <a:ext cx="3169947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Available with the future package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656136" y="3431302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Error Handling</a:t>
            </a:r>
          </a:p>
        </p:txBody>
      </p:sp>
      <p:sp>
        <p:nvSpPr>
          <p:cNvPr id="81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6009986" y="3721904"/>
            <a:ext cx="3169947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Errors are reported. Calculation for the remaining features does not stop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83" name="Rectangle 21" descr="Bottom Bar">
            <a:extLst>
              <a:ext uri="{FF2B5EF4-FFF2-40B4-BE49-F238E27FC236}">
                <a16:creationId xmlns:a16="http://schemas.microsoft.com/office/drawing/2014/main" xmlns="" id="{8B5655C9-67FC-4407-AF9A-B7431182A2A8}"/>
              </a:ext>
            </a:extLst>
          </p:cNvPr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en-US" dirty="0"/>
          </a:p>
        </p:txBody>
      </p:sp>
      <p:sp>
        <p:nvSpPr>
          <p:cNvPr id="85" name="Rechteck 84"/>
          <p:cNvSpPr/>
          <p:nvPr/>
        </p:nvSpPr>
        <p:spPr>
          <a:xfrm>
            <a:off x="982272" y="6230420"/>
            <a:ext cx="1803786" cy="349712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en-US" sz="900" noProof="1">
                <a:latin typeface="Varela"/>
              </a:rPr>
              <a:t>Available on CRAN:</a:t>
            </a:r>
          </a:p>
          <a:p>
            <a:r>
              <a:rPr lang="en-US" sz="900" noProof="1">
                <a:latin typeface="Varela"/>
              </a:rPr>
              <a:t>install.packages(“fxtract”)</a:t>
            </a:r>
          </a:p>
        </p:txBody>
      </p:sp>
      <p:cxnSp>
        <p:nvCxnSpPr>
          <p:cNvPr id="90" name="Straight Connector 73" descr="Footer separation line">
            <a:extLst>
              <a:ext uri="{FF2B5EF4-FFF2-40B4-BE49-F238E27FC236}">
                <a16:creationId xmlns:a16="http://schemas.microsoft.com/office/drawing/2014/main" xmlns="" id="{F4FDF632-4D14-497C-9373-F6176DCB16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2496006" y="6108235"/>
            <a:ext cx="0" cy="628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267874" y="6234058"/>
            <a:ext cx="1851020" cy="349712"/>
          </a:xfrm>
          <a:prstGeom prst="rect">
            <a:avLst/>
          </a:prstGeom>
        </p:spPr>
        <p:txBody>
          <a:bodyPr wrap="none" lIns="72009" tIns="36005" rIns="72009" bIns="36005">
            <a:spAutoFit/>
          </a:bodyPr>
          <a:lstStyle/>
          <a:p>
            <a:r>
              <a:rPr lang="de-DE" sz="900" dirty="0" err="1">
                <a:latin typeface="Varela"/>
              </a:rPr>
              <a:t>GitHub</a:t>
            </a:r>
            <a:r>
              <a:rPr lang="de-DE" sz="900" dirty="0">
                <a:latin typeface="Varela"/>
              </a:rPr>
              <a:t>:</a:t>
            </a:r>
          </a:p>
          <a:p>
            <a:r>
              <a:rPr lang="de-DE" sz="900" dirty="0">
                <a:latin typeface="Varela"/>
              </a:rPr>
              <a:t>https://github.com/QuayAu/fxtract</a:t>
            </a:r>
          </a:p>
        </p:txBody>
      </p:sp>
      <p:pic>
        <p:nvPicPr>
          <p:cNvPr id="92" name="Grafik 9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65" y="6125028"/>
            <a:ext cx="574348" cy="574348"/>
          </a:xfrm>
          <a:prstGeom prst="rect">
            <a:avLst/>
          </a:prstGeom>
        </p:spPr>
      </p:pic>
      <p:cxnSp>
        <p:nvCxnSpPr>
          <p:cNvPr id="93" name="Straight Connector 27" descr="Footer separation line">
            <a:extLst>
              <a:ext uri="{FF2B5EF4-FFF2-40B4-BE49-F238E27FC236}">
                <a16:creationId xmlns:a16="http://schemas.microsoft.com/office/drawing/2014/main" xmlns="" id="{22DA487B-67A2-42A3-9796-1277E424A4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5232903" y="6097709"/>
            <a:ext cx="0" cy="628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fik 9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735" y="6054690"/>
            <a:ext cx="1529203" cy="769907"/>
          </a:xfrm>
          <a:prstGeom prst="rect">
            <a:avLst/>
          </a:prstGeom>
        </p:spPr>
      </p:pic>
      <p:pic>
        <p:nvPicPr>
          <p:cNvPr id="95" name="Grafik 9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39" y="6133147"/>
            <a:ext cx="194547" cy="194547"/>
          </a:xfrm>
          <a:prstGeom prst="rect">
            <a:avLst/>
          </a:prstGeom>
        </p:spPr>
      </p:pic>
      <p:pic>
        <p:nvPicPr>
          <p:cNvPr id="97" name="Grafik 96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62" y="6386776"/>
            <a:ext cx="188025" cy="188025"/>
          </a:xfrm>
          <a:prstGeom prst="rect">
            <a:avLst/>
          </a:prstGeom>
        </p:spPr>
      </p:pic>
      <p:sp>
        <p:nvSpPr>
          <p:cNvPr id="98" name="Rechteck 97"/>
          <p:cNvSpPr/>
          <p:nvPr/>
        </p:nvSpPr>
        <p:spPr>
          <a:xfrm>
            <a:off x="5620252" y="6048641"/>
            <a:ext cx="1858123" cy="363561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Quay Au </a:t>
            </a:r>
          </a:p>
          <a:p>
            <a:r>
              <a:rPr lang="de-DE" sz="900" dirty="0" err="1">
                <a:latin typeface="Varela"/>
              </a:rPr>
              <a:t>Author</a:t>
            </a:r>
            <a:r>
              <a:rPr lang="de-DE" sz="900" dirty="0">
                <a:latin typeface="Varela"/>
              </a:rPr>
              <a:t>, </a:t>
            </a:r>
            <a:r>
              <a:rPr lang="de-DE" sz="900" dirty="0" err="1" smtClean="0">
                <a:latin typeface="Varela"/>
              </a:rPr>
              <a:t>maintainer</a:t>
            </a:r>
            <a:endParaRPr lang="de-DE" sz="900" dirty="0">
              <a:latin typeface="Varela"/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620250" y="6371721"/>
            <a:ext cx="2077760" cy="218137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quay.au@stat.uni-muenchen.de</a:t>
            </a:r>
          </a:p>
        </p:txBody>
      </p:sp>
      <p:pic>
        <p:nvPicPr>
          <p:cNvPr id="100" name="Grafik 99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536" y="6613064"/>
            <a:ext cx="174475" cy="174475"/>
          </a:xfrm>
          <a:prstGeom prst="rect">
            <a:avLst/>
          </a:prstGeom>
        </p:spPr>
      </p:pic>
      <p:sp>
        <p:nvSpPr>
          <p:cNvPr id="101" name="Rechteck 100"/>
          <p:cNvSpPr/>
          <p:nvPr/>
        </p:nvSpPr>
        <p:spPr>
          <a:xfrm>
            <a:off x="5620252" y="6589858"/>
            <a:ext cx="1716367" cy="211213"/>
          </a:xfrm>
          <a:prstGeom prst="rect">
            <a:avLst/>
          </a:prstGeom>
        </p:spPr>
        <p:txBody>
          <a:bodyPr wrap="non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https://quayau.github.io/fxtract/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7" y="6048641"/>
            <a:ext cx="9429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53">
            <a:extLst>
              <a:ext uri="{FF2B5EF4-FFF2-40B4-BE49-F238E27FC236}">
                <a16:creationId xmlns:a16="http://schemas.microsoft.com/office/drawing/2014/main" xmlns="" id="{E3C4141D-3D29-4554-B3A8-A5A2FB1E2811}"/>
              </a:ext>
            </a:extLst>
          </p:cNvPr>
          <p:cNvSpPr txBox="1"/>
          <p:nvPr/>
        </p:nvSpPr>
        <p:spPr>
          <a:xfrm>
            <a:off x="3900360" y="1742095"/>
            <a:ext cx="326517" cy="3980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b="1" spc="-236" dirty="0" smtClean="0">
                <a:solidFill>
                  <a:schemeClr val="bg1"/>
                </a:solidFill>
                <a:latin typeface="Varela"/>
              </a:rPr>
              <a:t>…</a:t>
            </a:r>
            <a:endParaRPr lang="en-US" b="1" spc="-236" noProof="1">
              <a:solidFill>
                <a:srgbClr val="C6D630"/>
              </a:solidFill>
              <a:latin typeface="Varela"/>
            </a:endParaRPr>
          </a:p>
        </p:txBody>
      </p:sp>
    </p:spTree>
    <p:extLst>
      <p:ext uri="{BB962C8B-B14F-4D97-AF65-F5344CB8AC3E}">
        <p14:creationId xmlns:p14="http://schemas.microsoft.com/office/powerpoint/2010/main" val="2786437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 hidden="1">
            <a:extLst>
              <a:ext uri="{FF2B5EF4-FFF2-40B4-BE49-F238E27FC236}">
                <a16:creationId xmlns:a16="http://schemas.microsoft.com/office/drawing/2014/main" xmlns="" id="{927BF0CE-9BB6-405C-A7AB-8E5D101F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1</a:t>
            </a:r>
          </a:p>
        </p:txBody>
      </p:sp>
      <p:pic>
        <p:nvPicPr>
          <p:cNvPr id="49" name="Grafik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10" y="188640"/>
            <a:ext cx="1133871" cy="1314365"/>
          </a:xfrm>
          <a:prstGeom prst="rect">
            <a:avLst/>
          </a:prstGeom>
        </p:spPr>
      </p:pic>
      <p:sp>
        <p:nvSpPr>
          <p:cNvPr id="50" name="TextBox 53">
            <a:extLst>
              <a:ext uri="{FF2B5EF4-FFF2-40B4-BE49-F238E27FC236}">
                <a16:creationId xmlns:a16="http://schemas.microsoft.com/office/drawing/2014/main" xmlns="" id="{E3C4141D-3D29-4554-B3A8-A5A2FB1E2811}"/>
              </a:ext>
            </a:extLst>
          </p:cNvPr>
          <p:cNvSpPr txBox="1"/>
          <p:nvPr/>
        </p:nvSpPr>
        <p:spPr>
          <a:xfrm>
            <a:off x="510785" y="372849"/>
            <a:ext cx="3917199" cy="8306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200" b="1" spc="-236" dirty="0">
                <a:solidFill>
                  <a:schemeClr val="bg1"/>
                </a:solidFill>
                <a:latin typeface="Varela"/>
              </a:rPr>
              <a:t>Feature Extraction </a:t>
            </a:r>
            <a:r>
              <a:rPr lang="en-US" sz="3200" b="1" spc="-236" dirty="0" smtClean="0">
                <a:solidFill>
                  <a:schemeClr val="bg1"/>
                </a:solidFill>
                <a:latin typeface="Varela"/>
              </a:rPr>
              <a:t>with</a:t>
            </a:r>
            <a:endParaRPr lang="en-US" sz="3200" b="1" spc="-236" noProof="1">
              <a:solidFill>
                <a:srgbClr val="C6D630"/>
              </a:solidFill>
              <a:latin typeface="Varela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545394" y="188640"/>
            <a:ext cx="24993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spc="-236" dirty="0" err="1" smtClean="0">
                <a:solidFill>
                  <a:schemeClr val="bg1"/>
                </a:solidFill>
                <a:latin typeface="Varela"/>
              </a:rPr>
              <a:t>fxtract</a:t>
            </a:r>
            <a:endParaRPr lang="en-US" sz="4800" b="1" spc="-236" noProof="1">
              <a:solidFill>
                <a:schemeClr val="bg1"/>
              </a:solidFill>
              <a:latin typeface="Varela"/>
            </a:endParaRPr>
          </a:p>
        </p:txBody>
      </p:sp>
      <p:grpSp>
        <p:nvGrpSpPr>
          <p:cNvPr id="51" name="Gruppieren 50"/>
          <p:cNvGrpSpPr>
            <a:grpSpLocks noChangeAspect="1"/>
          </p:cNvGrpSpPr>
          <p:nvPr/>
        </p:nvGrpSpPr>
        <p:grpSpPr>
          <a:xfrm>
            <a:off x="1884165" y="1491410"/>
            <a:ext cx="3235980" cy="882432"/>
            <a:chOff x="3565059" y="5606063"/>
            <a:chExt cx="5210394" cy="1420842"/>
          </a:xfrm>
        </p:grpSpPr>
        <p:pic>
          <p:nvPicPr>
            <p:cNvPr id="52" name="Grafik 5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059" y="5606063"/>
              <a:ext cx="1411553" cy="1411553"/>
            </a:xfrm>
            <a:prstGeom prst="rect">
              <a:avLst/>
            </a:prstGeom>
          </p:spPr>
        </p:pic>
        <p:pic>
          <p:nvPicPr>
            <p:cNvPr id="53" name="Grafik 5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834" y="5606063"/>
              <a:ext cx="1411553" cy="1411553"/>
            </a:xfrm>
            <a:prstGeom prst="rect">
              <a:avLst/>
            </a:prstGeom>
          </p:spPr>
        </p:pic>
        <p:pic>
          <p:nvPicPr>
            <p:cNvPr id="55" name="Grafik 5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3899" y="5615351"/>
              <a:ext cx="1411554" cy="1411554"/>
            </a:xfrm>
            <a:prstGeom prst="rect">
              <a:avLst/>
            </a:prstGeom>
          </p:spPr>
        </p:pic>
      </p:grpSp>
      <p:pic>
        <p:nvPicPr>
          <p:cNvPr id="56" name="Grafik 55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386" y="2748947"/>
            <a:ext cx="1460367" cy="1460367"/>
          </a:xfrm>
          <a:prstGeom prst="rect">
            <a:avLst/>
          </a:prstGeom>
        </p:spPr>
      </p:pic>
      <p:pic>
        <p:nvPicPr>
          <p:cNvPr id="57" name="Grafik 5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55" y="4691087"/>
            <a:ext cx="876662" cy="876662"/>
          </a:xfrm>
          <a:prstGeom prst="rect">
            <a:avLst/>
          </a:prstGeom>
        </p:spPr>
      </p:pic>
      <p:cxnSp>
        <p:nvCxnSpPr>
          <p:cNvPr id="59" name="Gerade Verbindung mit Pfeil 58"/>
          <p:cNvCxnSpPr>
            <a:stCxn id="52" idx="2"/>
          </p:cNvCxnSpPr>
          <p:nvPr/>
        </p:nvCxnSpPr>
        <p:spPr>
          <a:xfrm>
            <a:off x="2322497" y="2368073"/>
            <a:ext cx="983623" cy="5995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53" idx="2"/>
          </p:cNvCxnSpPr>
          <p:nvPr/>
        </p:nvCxnSpPr>
        <p:spPr>
          <a:xfrm>
            <a:off x="3306120" y="2368073"/>
            <a:ext cx="438331" cy="39260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5" idx="2"/>
          </p:cNvCxnSpPr>
          <p:nvPr/>
        </p:nvCxnSpPr>
        <p:spPr>
          <a:xfrm flipH="1">
            <a:off x="4459724" y="2373842"/>
            <a:ext cx="222090" cy="38683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4681813" y="4101070"/>
            <a:ext cx="338190" cy="4593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461127" y="1655122"/>
            <a:ext cx="1578495" cy="7129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Grouped Data</a:t>
            </a:r>
          </a:p>
        </p:txBody>
      </p:sp>
      <p:sp>
        <p:nvSpPr>
          <p:cNvPr id="68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765829" y="2830790"/>
            <a:ext cx="3157881" cy="124511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User-defined Features</a:t>
            </a:r>
          </a:p>
        </p:txBody>
      </p:sp>
      <p:sp>
        <p:nvSpPr>
          <p:cNvPr id="69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1251501" y="4484450"/>
            <a:ext cx="1887311" cy="6800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Summarized Data</a:t>
            </a:r>
          </a:p>
        </p:txBody>
      </p:sp>
      <p:sp>
        <p:nvSpPr>
          <p:cNvPr id="12" name="Rechteck 11"/>
          <p:cNvSpPr/>
          <p:nvPr/>
        </p:nvSpPr>
        <p:spPr>
          <a:xfrm>
            <a:off x="5236319" y="1372763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Object Oriented (R6)</a:t>
            </a:r>
          </a:p>
        </p:txBody>
      </p:sp>
      <p:sp>
        <p:nvSpPr>
          <p:cNvPr id="71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31454" y="2418686"/>
            <a:ext cx="1972865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E.g. timestamped data of many devices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2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945918" y="3880048"/>
            <a:ext cx="2488273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Define functions on your own datasets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3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1435437" y="5164515"/>
            <a:ext cx="2488273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Resulting dataset is available as a dataframe (1 row per group)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5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513782" y="1679410"/>
            <a:ext cx="2981195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All functionality is available in one object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5563786" y="2049093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Big Data</a:t>
            </a:r>
          </a:p>
        </p:txBody>
      </p:sp>
      <p:sp>
        <p:nvSpPr>
          <p:cNvPr id="77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795047" y="2380662"/>
            <a:ext cx="3169947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Data is only read into memory, when needed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358194" y="2748947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Parallelization</a:t>
            </a:r>
          </a:p>
        </p:txBody>
      </p:sp>
      <p:sp>
        <p:nvSpPr>
          <p:cNvPr id="79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635657" y="3055594"/>
            <a:ext cx="3169947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Available with the future package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656136" y="3431302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Error Handling</a:t>
            </a:r>
          </a:p>
        </p:txBody>
      </p:sp>
      <p:sp>
        <p:nvSpPr>
          <p:cNvPr id="81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6009986" y="3721904"/>
            <a:ext cx="3169947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Errors are reported. Calculation for the remaining features does not stop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83" name="Rectangle 21" descr="Bottom Bar">
            <a:extLst>
              <a:ext uri="{FF2B5EF4-FFF2-40B4-BE49-F238E27FC236}">
                <a16:creationId xmlns:a16="http://schemas.microsoft.com/office/drawing/2014/main" xmlns="" id="{8B5655C9-67FC-4407-AF9A-B7431182A2A8}"/>
              </a:ext>
            </a:extLst>
          </p:cNvPr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en-US" dirty="0"/>
          </a:p>
        </p:txBody>
      </p:sp>
      <p:sp>
        <p:nvSpPr>
          <p:cNvPr id="85" name="Rechteck 84"/>
          <p:cNvSpPr/>
          <p:nvPr/>
        </p:nvSpPr>
        <p:spPr>
          <a:xfrm>
            <a:off x="982272" y="6230420"/>
            <a:ext cx="1803786" cy="349712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en-US" sz="900" noProof="1">
                <a:latin typeface="Varela"/>
              </a:rPr>
              <a:t>Available on CRAN:</a:t>
            </a:r>
          </a:p>
          <a:p>
            <a:r>
              <a:rPr lang="en-US" sz="900" noProof="1">
                <a:latin typeface="Varela"/>
              </a:rPr>
              <a:t>install.packages(“fxtract”)</a:t>
            </a:r>
          </a:p>
        </p:txBody>
      </p:sp>
      <p:cxnSp>
        <p:nvCxnSpPr>
          <p:cNvPr id="90" name="Straight Connector 73" descr="Footer separation line">
            <a:extLst>
              <a:ext uri="{FF2B5EF4-FFF2-40B4-BE49-F238E27FC236}">
                <a16:creationId xmlns:a16="http://schemas.microsoft.com/office/drawing/2014/main" xmlns="" id="{F4FDF632-4D14-497C-9373-F6176DCB16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2496006" y="6108235"/>
            <a:ext cx="0" cy="628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267874" y="6234058"/>
            <a:ext cx="1851020" cy="349712"/>
          </a:xfrm>
          <a:prstGeom prst="rect">
            <a:avLst/>
          </a:prstGeom>
        </p:spPr>
        <p:txBody>
          <a:bodyPr wrap="none" lIns="72009" tIns="36005" rIns="72009" bIns="36005">
            <a:spAutoFit/>
          </a:bodyPr>
          <a:lstStyle/>
          <a:p>
            <a:r>
              <a:rPr lang="de-DE" sz="900" dirty="0" err="1">
                <a:latin typeface="Varela"/>
              </a:rPr>
              <a:t>GitHub</a:t>
            </a:r>
            <a:r>
              <a:rPr lang="de-DE" sz="900" dirty="0">
                <a:latin typeface="Varela"/>
              </a:rPr>
              <a:t>:</a:t>
            </a:r>
          </a:p>
          <a:p>
            <a:r>
              <a:rPr lang="de-DE" sz="900" dirty="0">
                <a:latin typeface="Varela"/>
              </a:rPr>
              <a:t>https://github.com/QuayAu/fxtract</a:t>
            </a:r>
          </a:p>
        </p:txBody>
      </p:sp>
      <p:pic>
        <p:nvPicPr>
          <p:cNvPr id="92" name="Grafik 9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65" y="6125028"/>
            <a:ext cx="574348" cy="574348"/>
          </a:xfrm>
          <a:prstGeom prst="rect">
            <a:avLst/>
          </a:prstGeom>
        </p:spPr>
      </p:pic>
      <p:cxnSp>
        <p:nvCxnSpPr>
          <p:cNvPr id="93" name="Straight Connector 27" descr="Footer separation line">
            <a:extLst>
              <a:ext uri="{FF2B5EF4-FFF2-40B4-BE49-F238E27FC236}">
                <a16:creationId xmlns:a16="http://schemas.microsoft.com/office/drawing/2014/main" xmlns="" id="{22DA487B-67A2-42A3-9796-1277E424A4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5232903" y="6097709"/>
            <a:ext cx="0" cy="628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fik 9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735" y="6054690"/>
            <a:ext cx="1529203" cy="769907"/>
          </a:xfrm>
          <a:prstGeom prst="rect">
            <a:avLst/>
          </a:prstGeom>
        </p:spPr>
      </p:pic>
      <p:pic>
        <p:nvPicPr>
          <p:cNvPr id="95" name="Grafik 9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39" y="6133147"/>
            <a:ext cx="194547" cy="194547"/>
          </a:xfrm>
          <a:prstGeom prst="rect">
            <a:avLst/>
          </a:prstGeom>
        </p:spPr>
      </p:pic>
      <p:pic>
        <p:nvPicPr>
          <p:cNvPr id="97" name="Grafik 96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62" y="6386776"/>
            <a:ext cx="188025" cy="188025"/>
          </a:xfrm>
          <a:prstGeom prst="rect">
            <a:avLst/>
          </a:prstGeom>
        </p:spPr>
      </p:pic>
      <p:sp>
        <p:nvSpPr>
          <p:cNvPr id="98" name="Rechteck 97"/>
          <p:cNvSpPr/>
          <p:nvPr/>
        </p:nvSpPr>
        <p:spPr>
          <a:xfrm>
            <a:off x="5620252" y="6048641"/>
            <a:ext cx="1858123" cy="363561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Quay Au </a:t>
            </a:r>
          </a:p>
          <a:p>
            <a:r>
              <a:rPr lang="de-DE" sz="900" dirty="0" err="1">
                <a:latin typeface="Varela"/>
              </a:rPr>
              <a:t>Author</a:t>
            </a:r>
            <a:r>
              <a:rPr lang="de-DE" sz="900" dirty="0">
                <a:latin typeface="Varela"/>
              </a:rPr>
              <a:t>, </a:t>
            </a:r>
            <a:r>
              <a:rPr lang="de-DE" sz="900" dirty="0" err="1" smtClean="0">
                <a:latin typeface="Varela"/>
              </a:rPr>
              <a:t>maintainer</a:t>
            </a:r>
            <a:endParaRPr lang="de-DE" sz="900" dirty="0">
              <a:latin typeface="Varela"/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620250" y="6371721"/>
            <a:ext cx="2077760" cy="218137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quay.au@stat.uni-muenchen.de</a:t>
            </a:r>
          </a:p>
        </p:txBody>
      </p:sp>
      <p:pic>
        <p:nvPicPr>
          <p:cNvPr id="100" name="Grafik 99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536" y="6613064"/>
            <a:ext cx="174475" cy="174475"/>
          </a:xfrm>
          <a:prstGeom prst="rect">
            <a:avLst/>
          </a:prstGeom>
        </p:spPr>
      </p:pic>
      <p:sp>
        <p:nvSpPr>
          <p:cNvPr id="101" name="Rechteck 100"/>
          <p:cNvSpPr/>
          <p:nvPr/>
        </p:nvSpPr>
        <p:spPr>
          <a:xfrm>
            <a:off x="5620252" y="6589858"/>
            <a:ext cx="1716367" cy="211213"/>
          </a:xfrm>
          <a:prstGeom prst="rect">
            <a:avLst/>
          </a:prstGeom>
        </p:spPr>
        <p:txBody>
          <a:bodyPr wrap="non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https://quayau.github.io/fxtract/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7" y="6048641"/>
            <a:ext cx="9429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53">
            <a:extLst>
              <a:ext uri="{FF2B5EF4-FFF2-40B4-BE49-F238E27FC236}">
                <a16:creationId xmlns:a16="http://schemas.microsoft.com/office/drawing/2014/main" xmlns="" id="{E3C4141D-3D29-4554-B3A8-A5A2FB1E2811}"/>
              </a:ext>
            </a:extLst>
          </p:cNvPr>
          <p:cNvSpPr txBox="1"/>
          <p:nvPr/>
        </p:nvSpPr>
        <p:spPr>
          <a:xfrm>
            <a:off x="3900360" y="1742095"/>
            <a:ext cx="326517" cy="3980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b="1" spc="-236" dirty="0" smtClean="0">
                <a:solidFill>
                  <a:schemeClr val="bg1"/>
                </a:solidFill>
                <a:latin typeface="Varela"/>
              </a:rPr>
              <a:t>…</a:t>
            </a:r>
            <a:endParaRPr lang="en-US" b="1" spc="-236" noProof="1">
              <a:solidFill>
                <a:srgbClr val="C6D630"/>
              </a:solidFill>
              <a:latin typeface="Varela"/>
            </a:endParaRPr>
          </a:p>
        </p:txBody>
      </p:sp>
    </p:spTree>
    <p:extLst>
      <p:ext uri="{BB962C8B-B14F-4D97-AF65-F5344CB8AC3E}">
        <p14:creationId xmlns:p14="http://schemas.microsoft.com/office/powerpoint/2010/main" val="2786437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 hidden="1">
            <a:extLst>
              <a:ext uri="{FF2B5EF4-FFF2-40B4-BE49-F238E27FC236}">
                <a16:creationId xmlns:a16="http://schemas.microsoft.com/office/drawing/2014/main" xmlns="" id="{927BF0CE-9BB6-405C-A7AB-8E5D101F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1</a:t>
            </a:r>
          </a:p>
        </p:txBody>
      </p:sp>
      <p:pic>
        <p:nvPicPr>
          <p:cNvPr id="49" name="Grafik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10" y="188640"/>
            <a:ext cx="1133871" cy="1314365"/>
          </a:xfrm>
          <a:prstGeom prst="rect">
            <a:avLst/>
          </a:prstGeom>
        </p:spPr>
      </p:pic>
      <p:sp>
        <p:nvSpPr>
          <p:cNvPr id="50" name="TextBox 53">
            <a:extLst>
              <a:ext uri="{FF2B5EF4-FFF2-40B4-BE49-F238E27FC236}">
                <a16:creationId xmlns:a16="http://schemas.microsoft.com/office/drawing/2014/main" xmlns="" id="{E3C4141D-3D29-4554-B3A8-A5A2FB1E2811}"/>
              </a:ext>
            </a:extLst>
          </p:cNvPr>
          <p:cNvSpPr txBox="1"/>
          <p:nvPr/>
        </p:nvSpPr>
        <p:spPr>
          <a:xfrm>
            <a:off x="510785" y="372849"/>
            <a:ext cx="3917199" cy="8306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200" b="1" spc="-236" dirty="0">
                <a:solidFill>
                  <a:schemeClr val="bg1"/>
                </a:solidFill>
                <a:latin typeface="Varela"/>
              </a:rPr>
              <a:t>Feature Extraction </a:t>
            </a:r>
            <a:r>
              <a:rPr lang="en-US" sz="3200" b="1" spc="-236" dirty="0" smtClean="0">
                <a:solidFill>
                  <a:schemeClr val="bg1"/>
                </a:solidFill>
                <a:latin typeface="Varela"/>
              </a:rPr>
              <a:t>with</a:t>
            </a:r>
            <a:endParaRPr lang="en-US" sz="3200" b="1" spc="-236" noProof="1">
              <a:solidFill>
                <a:srgbClr val="C6D630"/>
              </a:solidFill>
              <a:latin typeface="Varela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545394" y="188640"/>
            <a:ext cx="24993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spc="-236" dirty="0" err="1" smtClean="0">
                <a:solidFill>
                  <a:schemeClr val="bg1"/>
                </a:solidFill>
                <a:latin typeface="Varela"/>
              </a:rPr>
              <a:t>fxtract</a:t>
            </a:r>
            <a:endParaRPr lang="en-US" sz="4800" b="1" spc="-236" noProof="1">
              <a:solidFill>
                <a:schemeClr val="bg1"/>
              </a:solidFill>
              <a:latin typeface="Varela"/>
            </a:endParaRPr>
          </a:p>
        </p:txBody>
      </p:sp>
      <p:grpSp>
        <p:nvGrpSpPr>
          <p:cNvPr id="51" name="Gruppieren 50"/>
          <p:cNvGrpSpPr>
            <a:grpSpLocks noChangeAspect="1"/>
          </p:cNvGrpSpPr>
          <p:nvPr/>
        </p:nvGrpSpPr>
        <p:grpSpPr>
          <a:xfrm>
            <a:off x="1884165" y="1491410"/>
            <a:ext cx="3235980" cy="882432"/>
            <a:chOff x="3565059" y="5606063"/>
            <a:chExt cx="5210394" cy="1420842"/>
          </a:xfrm>
        </p:grpSpPr>
        <p:pic>
          <p:nvPicPr>
            <p:cNvPr id="52" name="Grafik 5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059" y="5606063"/>
              <a:ext cx="1411553" cy="1411553"/>
            </a:xfrm>
            <a:prstGeom prst="rect">
              <a:avLst/>
            </a:prstGeom>
          </p:spPr>
        </p:pic>
        <p:pic>
          <p:nvPicPr>
            <p:cNvPr id="53" name="Grafik 5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834" y="5606063"/>
              <a:ext cx="1411553" cy="1411553"/>
            </a:xfrm>
            <a:prstGeom prst="rect">
              <a:avLst/>
            </a:prstGeom>
          </p:spPr>
        </p:pic>
        <p:pic>
          <p:nvPicPr>
            <p:cNvPr id="55" name="Grafik 5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3899" y="5615351"/>
              <a:ext cx="1411554" cy="1411554"/>
            </a:xfrm>
            <a:prstGeom prst="rect">
              <a:avLst/>
            </a:prstGeom>
          </p:spPr>
        </p:pic>
      </p:grpSp>
      <p:pic>
        <p:nvPicPr>
          <p:cNvPr id="56" name="Grafik 55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386" y="2748947"/>
            <a:ext cx="1460367" cy="1460367"/>
          </a:xfrm>
          <a:prstGeom prst="rect">
            <a:avLst/>
          </a:prstGeom>
        </p:spPr>
      </p:pic>
      <p:pic>
        <p:nvPicPr>
          <p:cNvPr id="57" name="Grafik 5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55" y="4691087"/>
            <a:ext cx="876662" cy="876662"/>
          </a:xfrm>
          <a:prstGeom prst="rect">
            <a:avLst/>
          </a:prstGeom>
        </p:spPr>
      </p:pic>
      <p:cxnSp>
        <p:nvCxnSpPr>
          <p:cNvPr id="59" name="Gerade Verbindung mit Pfeil 58"/>
          <p:cNvCxnSpPr>
            <a:stCxn id="52" idx="2"/>
          </p:cNvCxnSpPr>
          <p:nvPr/>
        </p:nvCxnSpPr>
        <p:spPr>
          <a:xfrm>
            <a:off x="2322497" y="2368073"/>
            <a:ext cx="983623" cy="5995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53" idx="2"/>
          </p:cNvCxnSpPr>
          <p:nvPr/>
        </p:nvCxnSpPr>
        <p:spPr>
          <a:xfrm>
            <a:off x="3306120" y="2368073"/>
            <a:ext cx="438331" cy="39260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5" idx="2"/>
          </p:cNvCxnSpPr>
          <p:nvPr/>
        </p:nvCxnSpPr>
        <p:spPr>
          <a:xfrm flipH="1">
            <a:off x="4459724" y="2373842"/>
            <a:ext cx="222090" cy="38683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4681813" y="4101070"/>
            <a:ext cx="338190" cy="4593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461127" y="1655122"/>
            <a:ext cx="1578495" cy="7129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Grouped Data</a:t>
            </a:r>
          </a:p>
        </p:txBody>
      </p:sp>
      <p:sp>
        <p:nvSpPr>
          <p:cNvPr id="68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765829" y="2830790"/>
            <a:ext cx="3157881" cy="124511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User-defined Features</a:t>
            </a:r>
          </a:p>
        </p:txBody>
      </p:sp>
      <p:sp>
        <p:nvSpPr>
          <p:cNvPr id="69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1251501" y="4484450"/>
            <a:ext cx="1887311" cy="6800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Summarized Data</a:t>
            </a:r>
          </a:p>
        </p:txBody>
      </p:sp>
      <p:sp>
        <p:nvSpPr>
          <p:cNvPr id="12" name="Rechteck 11"/>
          <p:cNvSpPr/>
          <p:nvPr/>
        </p:nvSpPr>
        <p:spPr>
          <a:xfrm>
            <a:off x="5236319" y="1372763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Object Oriented (R6)</a:t>
            </a:r>
          </a:p>
        </p:txBody>
      </p:sp>
      <p:sp>
        <p:nvSpPr>
          <p:cNvPr id="71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31454" y="2418686"/>
            <a:ext cx="1972865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E.g. timestamped data of many devices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2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945918" y="3880048"/>
            <a:ext cx="2488273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Define functions on your own datasets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3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1435437" y="5164515"/>
            <a:ext cx="2488273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Resulting dataset is available as a dataframe (1 row per group)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5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513782" y="1679410"/>
            <a:ext cx="2981195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All functionality is available in one object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5563786" y="2049093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Big Data</a:t>
            </a:r>
          </a:p>
        </p:txBody>
      </p:sp>
      <p:sp>
        <p:nvSpPr>
          <p:cNvPr id="77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795047" y="2380662"/>
            <a:ext cx="3169947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Data is only read into memory, when needed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358194" y="2748947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Parallelization</a:t>
            </a:r>
          </a:p>
        </p:txBody>
      </p:sp>
      <p:sp>
        <p:nvSpPr>
          <p:cNvPr id="79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635657" y="3055594"/>
            <a:ext cx="3169947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Available with the future package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656136" y="3431302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Error Handling</a:t>
            </a:r>
          </a:p>
        </p:txBody>
      </p:sp>
      <p:sp>
        <p:nvSpPr>
          <p:cNvPr id="81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6009986" y="3721904"/>
            <a:ext cx="3169947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Errors are reported. Calculation for the remaining features does not stop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83" name="Rectangle 21" descr="Bottom Bar">
            <a:extLst>
              <a:ext uri="{FF2B5EF4-FFF2-40B4-BE49-F238E27FC236}">
                <a16:creationId xmlns:a16="http://schemas.microsoft.com/office/drawing/2014/main" xmlns="" id="{8B5655C9-67FC-4407-AF9A-B7431182A2A8}"/>
              </a:ext>
            </a:extLst>
          </p:cNvPr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en-US" dirty="0"/>
          </a:p>
        </p:txBody>
      </p:sp>
      <p:sp>
        <p:nvSpPr>
          <p:cNvPr id="85" name="Rechteck 84"/>
          <p:cNvSpPr/>
          <p:nvPr/>
        </p:nvSpPr>
        <p:spPr>
          <a:xfrm>
            <a:off x="982272" y="6230420"/>
            <a:ext cx="1803786" cy="349712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en-US" sz="900" noProof="1">
                <a:latin typeface="Varela"/>
              </a:rPr>
              <a:t>Available on CRAN:</a:t>
            </a:r>
          </a:p>
          <a:p>
            <a:r>
              <a:rPr lang="en-US" sz="900" noProof="1">
                <a:latin typeface="Varela"/>
              </a:rPr>
              <a:t>install.packages(“fxtract”)</a:t>
            </a:r>
          </a:p>
        </p:txBody>
      </p:sp>
      <p:cxnSp>
        <p:nvCxnSpPr>
          <p:cNvPr id="90" name="Straight Connector 73" descr="Footer separation line">
            <a:extLst>
              <a:ext uri="{FF2B5EF4-FFF2-40B4-BE49-F238E27FC236}">
                <a16:creationId xmlns:a16="http://schemas.microsoft.com/office/drawing/2014/main" xmlns="" id="{F4FDF632-4D14-497C-9373-F6176DCB16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2496006" y="6108235"/>
            <a:ext cx="0" cy="628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267874" y="6234058"/>
            <a:ext cx="1851020" cy="349712"/>
          </a:xfrm>
          <a:prstGeom prst="rect">
            <a:avLst/>
          </a:prstGeom>
        </p:spPr>
        <p:txBody>
          <a:bodyPr wrap="none" lIns="72009" tIns="36005" rIns="72009" bIns="36005">
            <a:spAutoFit/>
          </a:bodyPr>
          <a:lstStyle/>
          <a:p>
            <a:r>
              <a:rPr lang="de-DE" sz="900" dirty="0" err="1">
                <a:latin typeface="Varela"/>
              </a:rPr>
              <a:t>GitHub</a:t>
            </a:r>
            <a:r>
              <a:rPr lang="de-DE" sz="900" dirty="0">
                <a:latin typeface="Varela"/>
              </a:rPr>
              <a:t>:</a:t>
            </a:r>
          </a:p>
          <a:p>
            <a:r>
              <a:rPr lang="de-DE" sz="900" dirty="0">
                <a:latin typeface="Varela"/>
              </a:rPr>
              <a:t>https://github.com/QuayAu/fxtract</a:t>
            </a:r>
          </a:p>
        </p:txBody>
      </p:sp>
      <p:pic>
        <p:nvPicPr>
          <p:cNvPr id="92" name="Grafik 9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65" y="6125028"/>
            <a:ext cx="574348" cy="574348"/>
          </a:xfrm>
          <a:prstGeom prst="rect">
            <a:avLst/>
          </a:prstGeom>
        </p:spPr>
      </p:pic>
      <p:cxnSp>
        <p:nvCxnSpPr>
          <p:cNvPr id="93" name="Straight Connector 27" descr="Footer separation line">
            <a:extLst>
              <a:ext uri="{FF2B5EF4-FFF2-40B4-BE49-F238E27FC236}">
                <a16:creationId xmlns:a16="http://schemas.microsoft.com/office/drawing/2014/main" xmlns="" id="{22DA487B-67A2-42A3-9796-1277E424A4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5232903" y="6097709"/>
            <a:ext cx="0" cy="628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fik 9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735" y="6054690"/>
            <a:ext cx="1529203" cy="769907"/>
          </a:xfrm>
          <a:prstGeom prst="rect">
            <a:avLst/>
          </a:prstGeom>
        </p:spPr>
      </p:pic>
      <p:pic>
        <p:nvPicPr>
          <p:cNvPr id="95" name="Grafik 9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39" y="6133147"/>
            <a:ext cx="194547" cy="194547"/>
          </a:xfrm>
          <a:prstGeom prst="rect">
            <a:avLst/>
          </a:prstGeom>
        </p:spPr>
      </p:pic>
      <p:pic>
        <p:nvPicPr>
          <p:cNvPr id="97" name="Grafik 96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62" y="6386776"/>
            <a:ext cx="188025" cy="188025"/>
          </a:xfrm>
          <a:prstGeom prst="rect">
            <a:avLst/>
          </a:prstGeom>
        </p:spPr>
      </p:pic>
      <p:sp>
        <p:nvSpPr>
          <p:cNvPr id="98" name="Rechteck 97"/>
          <p:cNvSpPr/>
          <p:nvPr/>
        </p:nvSpPr>
        <p:spPr>
          <a:xfrm>
            <a:off x="5620252" y="6048641"/>
            <a:ext cx="1858123" cy="363561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Quay Au </a:t>
            </a:r>
          </a:p>
          <a:p>
            <a:r>
              <a:rPr lang="de-DE" sz="900" dirty="0" err="1">
                <a:latin typeface="Varela"/>
              </a:rPr>
              <a:t>Author</a:t>
            </a:r>
            <a:r>
              <a:rPr lang="de-DE" sz="900" dirty="0">
                <a:latin typeface="Varela"/>
              </a:rPr>
              <a:t>, </a:t>
            </a:r>
            <a:r>
              <a:rPr lang="de-DE" sz="900" dirty="0" err="1" smtClean="0">
                <a:latin typeface="Varela"/>
              </a:rPr>
              <a:t>maintainer</a:t>
            </a:r>
            <a:endParaRPr lang="de-DE" sz="900" dirty="0">
              <a:latin typeface="Varela"/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620250" y="6371721"/>
            <a:ext cx="2077760" cy="218137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quay.au@stat.uni-muenchen.de</a:t>
            </a:r>
          </a:p>
        </p:txBody>
      </p:sp>
      <p:pic>
        <p:nvPicPr>
          <p:cNvPr id="100" name="Grafik 99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536" y="6613064"/>
            <a:ext cx="174475" cy="174475"/>
          </a:xfrm>
          <a:prstGeom prst="rect">
            <a:avLst/>
          </a:prstGeom>
        </p:spPr>
      </p:pic>
      <p:sp>
        <p:nvSpPr>
          <p:cNvPr id="101" name="Rechteck 100"/>
          <p:cNvSpPr/>
          <p:nvPr/>
        </p:nvSpPr>
        <p:spPr>
          <a:xfrm>
            <a:off x="5620252" y="6589858"/>
            <a:ext cx="1716367" cy="211213"/>
          </a:xfrm>
          <a:prstGeom prst="rect">
            <a:avLst/>
          </a:prstGeom>
        </p:spPr>
        <p:txBody>
          <a:bodyPr wrap="non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https://quayau.github.io/fxtract/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7" y="6048641"/>
            <a:ext cx="9429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53">
            <a:extLst>
              <a:ext uri="{FF2B5EF4-FFF2-40B4-BE49-F238E27FC236}">
                <a16:creationId xmlns:a16="http://schemas.microsoft.com/office/drawing/2014/main" xmlns="" id="{E3C4141D-3D29-4554-B3A8-A5A2FB1E2811}"/>
              </a:ext>
            </a:extLst>
          </p:cNvPr>
          <p:cNvSpPr txBox="1"/>
          <p:nvPr/>
        </p:nvSpPr>
        <p:spPr>
          <a:xfrm>
            <a:off x="3900360" y="1742095"/>
            <a:ext cx="326517" cy="3980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b="1" spc="-236" dirty="0" smtClean="0">
                <a:solidFill>
                  <a:schemeClr val="bg1"/>
                </a:solidFill>
                <a:latin typeface="Varela"/>
              </a:rPr>
              <a:t>…</a:t>
            </a:r>
            <a:endParaRPr lang="en-US" b="1" spc="-236" noProof="1">
              <a:solidFill>
                <a:srgbClr val="C6D630"/>
              </a:solidFill>
              <a:latin typeface="Varela"/>
            </a:endParaRPr>
          </a:p>
        </p:txBody>
      </p:sp>
    </p:spTree>
    <p:extLst>
      <p:ext uri="{BB962C8B-B14F-4D97-AF65-F5344CB8AC3E}">
        <p14:creationId xmlns:p14="http://schemas.microsoft.com/office/powerpoint/2010/main" val="2786437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 hidden="1">
            <a:extLst>
              <a:ext uri="{FF2B5EF4-FFF2-40B4-BE49-F238E27FC236}">
                <a16:creationId xmlns:a16="http://schemas.microsoft.com/office/drawing/2014/main" xmlns="" id="{927BF0CE-9BB6-405C-A7AB-8E5D101F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1</a:t>
            </a:r>
          </a:p>
        </p:txBody>
      </p:sp>
      <p:pic>
        <p:nvPicPr>
          <p:cNvPr id="49" name="Grafik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10" y="188640"/>
            <a:ext cx="1133871" cy="1314365"/>
          </a:xfrm>
          <a:prstGeom prst="rect">
            <a:avLst/>
          </a:prstGeom>
        </p:spPr>
      </p:pic>
      <p:sp>
        <p:nvSpPr>
          <p:cNvPr id="50" name="TextBox 53">
            <a:extLst>
              <a:ext uri="{FF2B5EF4-FFF2-40B4-BE49-F238E27FC236}">
                <a16:creationId xmlns:a16="http://schemas.microsoft.com/office/drawing/2014/main" xmlns="" id="{E3C4141D-3D29-4554-B3A8-A5A2FB1E2811}"/>
              </a:ext>
            </a:extLst>
          </p:cNvPr>
          <p:cNvSpPr txBox="1"/>
          <p:nvPr/>
        </p:nvSpPr>
        <p:spPr>
          <a:xfrm>
            <a:off x="510785" y="372849"/>
            <a:ext cx="3917199" cy="8306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200" b="1" spc="-236" dirty="0">
                <a:solidFill>
                  <a:schemeClr val="bg1"/>
                </a:solidFill>
                <a:latin typeface="Varela"/>
              </a:rPr>
              <a:t>Feature Extraction </a:t>
            </a:r>
            <a:r>
              <a:rPr lang="en-US" sz="3200" b="1" spc="-236" dirty="0" smtClean="0">
                <a:solidFill>
                  <a:schemeClr val="bg1"/>
                </a:solidFill>
                <a:latin typeface="Varela"/>
              </a:rPr>
              <a:t>with</a:t>
            </a:r>
            <a:endParaRPr lang="en-US" sz="3200" b="1" spc="-236" noProof="1">
              <a:solidFill>
                <a:srgbClr val="C6D630"/>
              </a:solidFill>
              <a:latin typeface="Varela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545394" y="188640"/>
            <a:ext cx="24993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spc="-236" dirty="0" err="1" smtClean="0">
                <a:solidFill>
                  <a:schemeClr val="bg1"/>
                </a:solidFill>
                <a:latin typeface="Varela"/>
              </a:rPr>
              <a:t>fxtract</a:t>
            </a:r>
            <a:endParaRPr lang="en-US" sz="4800" b="1" spc="-236" noProof="1">
              <a:solidFill>
                <a:schemeClr val="bg1"/>
              </a:solidFill>
              <a:latin typeface="Varela"/>
            </a:endParaRPr>
          </a:p>
        </p:txBody>
      </p:sp>
      <p:grpSp>
        <p:nvGrpSpPr>
          <p:cNvPr id="51" name="Gruppieren 50"/>
          <p:cNvGrpSpPr>
            <a:grpSpLocks noChangeAspect="1"/>
          </p:cNvGrpSpPr>
          <p:nvPr/>
        </p:nvGrpSpPr>
        <p:grpSpPr>
          <a:xfrm>
            <a:off x="1884165" y="1491410"/>
            <a:ext cx="3235980" cy="882432"/>
            <a:chOff x="3565059" y="5606063"/>
            <a:chExt cx="5210394" cy="1420842"/>
          </a:xfrm>
        </p:grpSpPr>
        <p:pic>
          <p:nvPicPr>
            <p:cNvPr id="52" name="Grafik 5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059" y="5606063"/>
              <a:ext cx="1411553" cy="1411553"/>
            </a:xfrm>
            <a:prstGeom prst="rect">
              <a:avLst/>
            </a:prstGeom>
          </p:spPr>
        </p:pic>
        <p:pic>
          <p:nvPicPr>
            <p:cNvPr id="53" name="Grafik 5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834" y="5606063"/>
              <a:ext cx="1411553" cy="1411553"/>
            </a:xfrm>
            <a:prstGeom prst="rect">
              <a:avLst/>
            </a:prstGeom>
          </p:spPr>
        </p:pic>
        <p:pic>
          <p:nvPicPr>
            <p:cNvPr id="55" name="Grafik 5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3899" y="5615351"/>
              <a:ext cx="1411554" cy="1411554"/>
            </a:xfrm>
            <a:prstGeom prst="rect">
              <a:avLst/>
            </a:prstGeom>
          </p:spPr>
        </p:pic>
      </p:grpSp>
      <p:pic>
        <p:nvPicPr>
          <p:cNvPr id="56" name="Grafik 55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386" y="2748947"/>
            <a:ext cx="1460367" cy="1460367"/>
          </a:xfrm>
          <a:prstGeom prst="rect">
            <a:avLst/>
          </a:prstGeom>
        </p:spPr>
      </p:pic>
      <p:pic>
        <p:nvPicPr>
          <p:cNvPr id="57" name="Grafik 5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55" y="4691087"/>
            <a:ext cx="876662" cy="876662"/>
          </a:xfrm>
          <a:prstGeom prst="rect">
            <a:avLst/>
          </a:prstGeom>
        </p:spPr>
      </p:pic>
      <p:cxnSp>
        <p:nvCxnSpPr>
          <p:cNvPr id="59" name="Gerade Verbindung mit Pfeil 58"/>
          <p:cNvCxnSpPr>
            <a:stCxn id="52" idx="2"/>
          </p:cNvCxnSpPr>
          <p:nvPr/>
        </p:nvCxnSpPr>
        <p:spPr>
          <a:xfrm>
            <a:off x="2322497" y="2368073"/>
            <a:ext cx="983623" cy="5995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53" idx="2"/>
          </p:cNvCxnSpPr>
          <p:nvPr/>
        </p:nvCxnSpPr>
        <p:spPr>
          <a:xfrm>
            <a:off x="3306120" y="2368073"/>
            <a:ext cx="438331" cy="39260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5" idx="2"/>
          </p:cNvCxnSpPr>
          <p:nvPr/>
        </p:nvCxnSpPr>
        <p:spPr>
          <a:xfrm flipH="1">
            <a:off x="4459724" y="2373842"/>
            <a:ext cx="222090" cy="38683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4681813" y="4101070"/>
            <a:ext cx="338190" cy="4593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461127" y="1655122"/>
            <a:ext cx="1578495" cy="7129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Grouped Data</a:t>
            </a:r>
          </a:p>
        </p:txBody>
      </p:sp>
      <p:sp>
        <p:nvSpPr>
          <p:cNvPr id="68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765829" y="2830790"/>
            <a:ext cx="3157881" cy="124511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User-defined Features</a:t>
            </a:r>
          </a:p>
        </p:txBody>
      </p:sp>
      <p:sp>
        <p:nvSpPr>
          <p:cNvPr id="69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1251501" y="4484450"/>
            <a:ext cx="1887311" cy="6800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Summarized Data</a:t>
            </a:r>
          </a:p>
        </p:txBody>
      </p:sp>
      <p:sp>
        <p:nvSpPr>
          <p:cNvPr id="12" name="Rechteck 11"/>
          <p:cNvSpPr/>
          <p:nvPr/>
        </p:nvSpPr>
        <p:spPr>
          <a:xfrm>
            <a:off x="5236319" y="1372763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Object Oriented (R6)</a:t>
            </a:r>
          </a:p>
        </p:txBody>
      </p:sp>
      <p:sp>
        <p:nvSpPr>
          <p:cNvPr id="71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31454" y="2418686"/>
            <a:ext cx="1972865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E.g. timestamped data of many devices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2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945918" y="3880048"/>
            <a:ext cx="2488273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Define functions on your own datasets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3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1435437" y="5164515"/>
            <a:ext cx="2488273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Resulting dataset is available as a dataframe (1 row per group)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5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513782" y="1679410"/>
            <a:ext cx="2981195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All functionality is available in one object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5563786" y="2049093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Big Data</a:t>
            </a:r>
          </a:p>
        </p:txBody>
      </p:sp>
      <p:sp>
        <p:nvSpPr>
          <p:cNvPr id="77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795047" y="2380662"/>
            <a:ext cx="3169947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Data is only read into memory, when needed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358194" y="2748947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Parallelization</a:t>
            </a:r>
          </a:p>
        </p:txBody>
      </p:sp>
      <p:sp>
        <p:nvSpPr>
          <p:cNvPr id="79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635657" y="3055594"/>
            <a:ext cx="3169947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Available with the future package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656136" y="3431302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Error Handling</a:t>
            </a:r>
          </a:p>
        </p:txBody>
      </p:sp>
      <p:sp>
        <p:nvSpPr>
          <p:cNvPr id="81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6009986" y="3721904"/>
            <a:ext cx="3169947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Errors are reported. Calculation for the remaining features does not stop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83" name="Rectangle 21" descr="Bottom Bar">
            <a:extLst>
              <a:ext uri="{FF2B5EF4-FFF2-40B4-BE49-F238E27FC236}">
                <a16:creationId xmlns:a16="http://schemas.microsoft.com/office/drawing/2014/main" xmlns="" id="{8B5655C9-67FC-4407-AF9A-B7431182A2A8}"/>
              </a:ext>
            </a:extLst>
          </p:cNvPr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en-US" dirty="0"/>
          </a:p>
        </p:txBody>
      </p:sp>
      <p:sp>
        <p:nvSpPr>
          <p:cNvPr id="85" name="Rechteck 84"/>
          <p:cNvSpPr/>
          <p:nvPr/>
        </p:nvSpPr>
        <p:spPr>
          <a:xfrm>
            <a:off x="982272" y="6230420"/>
            <a:ext cx="1803786" cy="349712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en-US" sz="900" noProof="1">
                <a:latin typeface="Varela"/>
              </a:rPr>
              <a:t>Available on CRAN:</a:t>
            </a:r>
          </a:p>
          <a:p>
            <a:r>
              <a:rPr lang="en-US" sz="900" noProof="1">
                <a:latin typeface="Varela"/>
              </a:rPr>
              <a:t>install.packages(“fxtract”)</a:t>
            </a:r>
          </a:p>
        </p:txBody>
      </p:sp>
      <p:cxnSp>
        <p:nvCxnSpPr>
          <p:cNvPr id="90" name="Straight Connector 73" descr="Footer separation line">
            <a:extLst>
              <a:ext uri="{FF2B5EF4-FFF2-40B4-BE49-F238E27FC236}">
                <a16:creationId xmlns:a16="http://schemas.microsoft.com/office/drawing/2014/main" xmlns="" id="{F4FDF632-4D14-497C-9373-F6176DCB16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2496006" y="6108235"/>
            <a:ext cx="0" cy="628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267874" y="6234058"/>
            <a:ext cx="1851020" cy="349712"/>
          </a:xfrm>
          <a:prstGeom prst="rect">
            <a:avLst/>
          </a:prstGeom>
        </p:spPr>
        <p:txBody>
          <a:bodyPr wrap="none" lIns="72009" tIns="36005" rIns="72009" bIns="36005">
            <a:spAutoFit/>
          </a:bodyPr>
          <a:lstStyle/>
          <a:p>
            <a:r>
              <a:rPr lang="de-DE" sz="900" dirty="0" err="1">
                <a:latin typeface="Varela"/>
              </a:rPr>
              <a:t>GitHub</a:t>
            </a:r>
            <a:r>
              <a:rPr lang="de-DE" sz="900" dirty="0">
                <a:latin typeface="Varela"/>
              </a:rPr>
              <a:t>:</a:t>
            </a:r>
          </a:p>
          <a:p>
            <a:r>
              <a:rPr lang="de-DE" sz="900" dirty="0">
                <a:latin typeface="Varela"/>
              </a:rPr>
              <a:t>https://github.com/QuayAu/fxtract</a:t>
            </a:r>
          </a:p>
        </p:txBody>
      </p:sp>
      <p:pic>
        <p:nvPicPr>
          <p:cNvPr id="92" name="Grafik 9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65" y="6125028"/>
            <a:ext cx="574348" cy="574348"/>
          </a:xfrm>
          <a:prstGeom prst="rect">
            <a:avLst/>
          </a:prstGeom>
        </p:spPr>
      </p:pic>
      <p:cxnSp>
        <p:nvCxnSpPr>
          <p:cNvPr id="93" name="Straight Connector 27" descr="Footer separation line">
            <a:extLst>
              <a:ext uri="{FF2B5EF4-FFF2-40B4-BE49-F238E27FC236}">
                <a16:creationId xmlns:a16="http://schemas.microsoft.com/office/drawing/2014/main" xmlns="" id="{22DA487B-67A2-42A3-9796-1277E424A4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5232903" y="6097709"/>
            <a:ext cx="0" cy="628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fik 9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735" y="6054690"/>
            <a:ext cx="1529203" cy="769907"/>
          </a:xfrm>
          <a:prstGeom prst="rect">
            <a:avLst/>
          </a:prstGeom>
        </p:spPr>
      </p:pic>
      <p:pic>
        <p:nvPicPr>
          <p:cNvPr id="95" name="Grafik 9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39" y="6133147"/>
            <a:ext cx="194547" cy="194547"/>
          </a:xfrm>
          <a:prstGeom prst="rect">
            <a:avLst/>
          </a:prstGeom>
        </p:spPr>
      </p:pic>
      <p:pic>
        <p:nvPicPr>
          <p:cNvPr id="97" name="Grafik 96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62" y="6386776"/>
            <a:ext cx="188025" cy="188025"/>
          </a:xfrm>
          <a:prstGeom prst="rect">
            <a:avLst/>
          </a:prstGeom>
        </p:spPr>
      </p:pic>
      <p:sp>
        <p:nvSpPr>
          <p:cNvPr id="98" name="Rechteck 97"/>
          <p:cNvSpPr/>
          <p:nvPr/>
        </p:nvSpPr>
        <p:spPr>
          <a:xfrm>
            <a:off x="5620252" y="6048641"/>
            <a:ext cx="1858123" cy="363561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Quay Au </a:t>
            </a:r>
          </a:p>
          <a:p>
            <a:r>
              <a:rPr lang="de-DE" sz="900" dirty="0" err="1">
                <a:latin typeface="Varela"/>
              </a:rPr>
              <a:t>Author</a:t>
            </a:r>
            <a:r>
              <a:rPr lang="de-DE" sz="900" dirty="0">
                <a:latin typeface="Varela"/>
              </a:rPr>
              <a:t>, </a:t>
            </a:r>
            <a:r>
              <a:rPr lang="de-DE" sz="900" dirty="0" err="1" smtClean="0">
                <a:latin typeface="Varela"/>
              </a:rPr>
              <a:t>maintainer</a:t>
            </a:r>
            <a:endParaRPr lang="de-DE" sz="900" dirty="0">
              <a:latin typeface="Varela"/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620250" y="6371721"/>
            <a:ext cx="2077760" cy="218137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quay.au@stat.uni-muenchen.de</a:t>
            </a:r>
          </a:p>
        </p:txBody>
      </p:sp>
      <p:pic>
        <p:nvPicPr>
          <p:cNvPr id="100" name="Grafik 99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536" y="6613064"/>
            <a:ext cx="174475" cy="174475"/>
          </a:xfrm>
          <a:prstGeom prst="rect">
            <a:avLst/>
          </a:prstGeom>
        </p:spPr>
      </p:pic>
      <p:sp>
        <p:nvSpPr>
          <p:cNvPr id="101" name="Rechteck 100"/>
          <p:cNvSpPr/>
          <p:nvPr/>
        </p:nvSpPr>
        <p:spPr>
          <a:xfrm>
            <a:off x="5620252" y="6589858"/>
            <a:ext cx="1716367" cy="211213"/>
          </a:xfrm>
          <a:prstGeom prst="rect">
            <a:avLst/>
          </a:prstGeom>
        </p:spPr>
        <p:txBody>
          <a:bodyPr wrap="non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https://quayau.github.io/fxtract/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7" y="6048641"/>
            <a:ext cx="9429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53">
            <a:extLst>
              <a:ext uri="{FF2B5EF4-FFF2-40B4-BE49-F238E27FC236}">
                <a16:creationId xmlns:a16="http://schemas.microsoft.com/office/drawing/2014/main" xmlns="" id="{E3C4141D-3D29-4554-B3A8-A5A2FB1E2811}"/>
              </a:ext>
            </a:extLst>
          </p:cNvPr>
          <p:cNvSpPr txBox="1"/>
          <p:nvPr/>
        </p:nvSpPr>
        <p:spPr>
          <a:xfrm>
            <a:off x="3900360" y="1742095"/>
            <a:ext cx="326517" cy="3980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b="1" spc="-236" dirty="0" smtClean="0">
                <a:solidFill>
                  <a:schemeClr val="bg1"/>
                </a:solidFill>
                <a:latin typeface="Varela"/>
              </a:rPr>
              <a:t>…</a:t>
            </a:r>
            <a:endParaRPr lang="en-US" b="1" spc="-236" noProof="1">
              <a:solidFill>
                <a:srgbClr val="C6D630"/>
              </a:solidFill>
              <a:latin typeface="Varela"/>
            </a:endParaRPr>
          </a:p>
        </p:txBody>
      </p:sp>
    </p:spTree>
    <p:extLst>
      <p:ext uri="{BB962C8B-B14F-4D97-AF65-F5344CB8AC3E}">
        <p14:creationId xmlns:p14="http://schemas.microsoft.com/office/powerpoint/2010/main" val="278643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 hidden="1">
            <a:extLst>
              <a:ext uri="{FF2B5EF4-FFF2-40B4-BE49-F238E27FC236}">
                <a16:creationId xmlns:a16="http://schemas.microsoft.com/office/drawing/2014/main" xmlns="" id="{927BF0CE-9BB6-405C-A7AB-8E5D101F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1</a:t>
            </a:r>
          </a:p>
        </p:txBody>
      </p:sp>
      <p:pic>
        <p:nvPicPr>
          <p:cNvPr id="49" name="Grafik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10" y="188640"/>
            <a:ext cx="1133871" cy="1314365"/>
          </a:xfrm>
          <a:prstGeom prst="rect">
            <a:avLst/>
          </a:prstGeom>
        </p:spPr>
      </p:pic>
      <p:sp>
        <p:nvSpPr>
          <p:cNvPr id="50" name="TextBox 53">
            <a:extLst>
              <a:ext uri="{FF2B5EF4-FFF2-40B4-BE49-F238E27FC236}">
                <a16:creationId xmlns:a16="http://schemas.microsoft.com/office/drawing/2014/main" xmlns="" id="{E3C4141D-3D29-4554-B3A8-A5A2FB1E2811}"/>
              </a:ext>
            </a:extLst>
          </p:cNvPr>
          <p:cNvSpPr txBox="1"/>
          <p:nvPr/>
        </p:nvSpPr>
        <p:spPr>
          <a:xfrm>
            <a:off x="510785" y="372849"/>
            <a:ext cx="3917199" cy="8306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200" b="1" spc="-236" dirty="0">
                <a:solidFill>
                  <a:schemeClr val="bg1"/>
                </a:solidFill>
                <a:latin typeface="Varela"/>
              </a:rPr>
              <a:t>Feature Extraction </a:t>
            </a:r>
            <a:r>
              <a:rPr lang="en-US" sz="3200" b="1" spc="-236" dirty="0" smtClean="0">
                <a:solidFill>
                  <a:schemeClr val="bg1"/>
                </a:solidFill>
                <a:latin typeface="Varela"/>
              </a:rPr>
              <a:t>with</a:t>
            </a:r>
            <a:endParaRPr lang="en-US" sz="3200" b="1" spc="-236" noProof="1">
              <a:solidFill>
                <a:srgbClr val="C6D630"/>
              </a:solidFill>
              <a:latin typeface="Varela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545394" y="188640"/>
            <a:ext cx="24993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spc="-236" dirty="0" err="1" smtClean="0">
                <a:solidFill>
                  <a:schemeClr val="bg1"/>
                </a:solidFill>
                <a:latin typeface="Varela"/>
              </a:rPr>
              <a:t>fxtract</a:t>
            </a:r>
            <a:endParaRPr lang="en-US" sz="4800" b="1" spc="-236" noProof="1">
              <a:solidFill>
                <a:schemeClr val="bg1"/>
              </a:solidFill>
              <a:latin typeface="Varela"/>
            </a:endParaRPr>
          </a:p>
        </p:txBody>
      </p:sp>
      <p:grpSp>
        <p:nvGrpSpPr>
          <p:cNvPr id="51" name="Gruppieren 50"/>
          <p:cNvGrpSpPr>
            <a:grpSpLocks noChangeAspect="1"/>
          </p:cNvGrpSpPr>
          <p:nvPr/>
        </p:nvGrpSpPr>
        <p:grpSpPr>
          <a:xfrm>
            <a:off x="1884165" y="1491410"/>
            <a:ext cx="3235980" cy="882432"/>
            <a:chOff x="3565059" y="5606063"/>
            <a:chExt cx="5210394" cy="1420842"/>
          </a:xfrm>
        </p:grpSpPr>
        <p:pic>
          <p:nvPicPr>
            <p:cNvPr id="52" name="Grafik 5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059" y="5606063"/>
              <a:ext cx="1411553" cy="1411553"/>
            </a:xfrm>
            <a:prstGeom prst="rect">
              <a:avLst/>
            </a:prstGeom>
          </p:spPr>
        </p:pic>
        <p:pic>
          <p:nvPicPr>
            <p:cNvPr id="53" name="Grafik 5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834" y="5606063"/>
              <a:ext cx="1411553" cy="1411553"/>
            </a:xfrm>
            <a:prstGeom prst="rect">
              <a:avLst/>
            </a:prstGeom>
          </p:spPr>
        </p:pic>
        <p:pic>
          <p:nvPicPr>
            <p:cNvPr id="55" name="Grafik 5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3899" y="5615351"/>
              <a:ext cx="1411554" cy="1411554"/>
            </a:xfrm>
            <a:prstGeom prst="rect">
              <a:avLst/>
            </a:prstGeom>
          </p:spPr>
        </p:pic>
      </p:grpSp>
      <p:pic>
        <p:nvPicPr>
          <p:cNvPr id="56" name="Grafik 55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386" y="2748947"/>
            <a:ext cx="1460367" cy="1460367"/>
          </a:xfrm>
          <a:prstGeom prst="rect">
            <a:avLst/>
          </a:prstGeom>
        </p:spPr>
      </p:pic>
      <p:pic>
        <p:nvPicPr>
          <p:cNvPr id="57" name="Grafik 5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55" y="4691087"/>
            <a:ext cx="876662" cy="876662"/>
          </a:xfrm>
          <a:prstGeom prst="rect">
            <a:avLst/>
          </a:prstGeom>
        </p:spPr>
      </p:pic>
      <p:cxnSp>
        <p:nvCxnSpPr>
          <p:cNvPr id="59" name="Gerade Verbindung mit Pfeil 58"/>
          <p:cNvCxnSpPr>
            <a:stCxn id="52" idx="2"/>
          </p:cNvCxnSpPr>
          <p:nvPr/>
        </p:nvCxnSpPr>
        <p:spPr>
          <a:xfrm>
            <a:off x="2322497" y="2368073"/>
            <a:ext cx="983623" cy="5995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53" idx="2"/>
          </p:cNvCxnSpPr>
          <p:nvPr/>
        </p:nvCxnSpPr>
        <p:spPr>
          <a:xfrm>
            <a:off x="3306120" y="2368073"/>
            <a:ext cx="438331" cy="39260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5" idx="2"/>
          </p:cNvCxnSpPr>
          <p:nvPr/>
        </p:nvCxnSpPr>
        <p:spPr>
          <a:xfrm flipH="1">
            <a:off x="4459724" y="2373842"/>
            <a:ext cx="222090" cy="38683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4681813" y="4101070"/>
            <a:ext cx="338190" cy="4593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461127" y="1655122"/>
            <a:ext cx="1578495" cy="7129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Grouped Data</a:t>
            </a:r>
          </a:p>
        </p:txBody>
      </p:sp>
      <p:sp>
        <p:nvSpPr>
          <p:cNvPr id="68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765829" y="2830790"/>
            <a:ext cx="3157881" cy="124511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User-defined Features</a:t>
            </a:r>
          </a:p>
        </p:txBody>
      </p:sp>
      <p:sp>
        <p:nvSpPr>
          <p:cNvPr id="69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1251501" y="4484450"/>
            <a:ext cx="1887311" cy="6800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Summarized Data</a:t>
            </a:r>
          </a:p>
        </p:txBody>
      </p:sp>
      <p:sp>
        <p:nvSpPr>
          <p:cNvPr id="12" name="Rechteck 11"/>
          <p:cNvSpPr/>
          <p:nvPr/>
        </p:nvSpPr>
        <p:spPr>
          <a:xfrm>
            <a:off x="5236319" y="1372763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Object Oriented (R6)</a:t>
            </a:r>
          </a:p>
        </p:txBody>
      </p:sp>
      <p:sp>
        <p:nvSpPr>
          <p:cNvPr id="71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31454" y="2418686"/>
            <a:ext cx="1972865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E.g. timestamped data of many devices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2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945918" y="3880048"/>
            <a:ext cx="2488273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Define functions on your own datasets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3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1435437" y="5164515"/>
            <a:ext cx="2488273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Resulting dataset is available as a dataframe (1 row per group)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5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513782" y="1679410"/>
            <a:ext cx="2981195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All functionality is available in one object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5563786" y="2049093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Big Data</a:t>
            </a:r>
          </a:p>
        </p:txBody>
      </p:sp>
      <p:sp>
        <p:nvSpPr>
          <p:cNvPr id="77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795047" y="2380662"/>
            <a:ext cx="3169947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Data is only read into memory, when needed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358194" y="2748947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Parallelization</a:t>
            </a:r>
          </a:p>
        </p:txBody>
      </p:sp>
      <p:sp>
        <p:nvSpPr>
          <p:cNvPr id="79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635657" y="3055594"/>
            <a:ext cx="3169947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Available with the future package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656136" y="3431302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Error Handling</a:t>
            </a:r>
          </a:p>
        </p:txBody>
      </p:sp>
      <p:sp>
        <p:nvSpPr>
          <p:cNvPr id="81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6009986" y="3721904"/>
            <a:ext cx="3169947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Errors are reported. Calculation for the remaining features does not stop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83" name="Rectangle 21" descr="Bottom Bar">
            <a:extLst>
              <a:ext uri="{FF2B5EF4-FFF2-40B4-BE49-F238E27FC236}">
                <a16:creationId xmlns:a16="http://schemas.microsoft.com/office/drawing/2014/main" xmlns="" id="{8B5655C9-67FC-4407-AF9A-B7431182A2A8}"/>
              </a:ext>
            </a:extLst>
          </p:cNvPr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en-US" dirty="0"/>
          </a:p>
        </p:txBody>
      </p:sp>
      <p:sp>
        <p:nvSpPr>
          <p:cNvPr id="85" name="Rechteck 84"/>
          <p:cNvSpPr/>
          <p:nvPr/>
        </p:nvSpPr>
        <p:spPr>
          <a:xfrm>
            <a:off x="982272" y="6230420"/>
            <a:ext cx="1803786" cy="349712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en-US" sz="900" noProof="1">
                <a:latin typeface="Varela"/>
              </a:rPr>
              <a:t>Available on CRAN:</a:t>
            </a:r>
          </a:p>
          <a:p>
            <a:r>
              <a:rPr lang="en-US" sz="900" noProof="1">
                <a:latin typeface="Varela"/>
              </a:rPr>
              <a:t>install.packages(“fxtract”)</a:t>
            </a:r>
          </a:p>
        </p:txBody>
      </p:sp>
      <p:cxnSp>
        <p:nvCxnSpPr>
          <p:cNvPr id="90" name="Straight Connector 73" descr="Footer separation line">
            <a:extLst>
              <a:ext uri="{FF2B5EF4-FFF2-40B4-BE49-F238E27FC236}">
                <a16:creationId xmlns:a16="http://schemas.microsoft.com/office/drawing/2014/main" xmlns="" id="{F4FDF632-4D14-497C-9373-F6176DCB16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2496006" y="6108235"/>
            <a:ext cx="0" cy="628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267874" y="6234058"/>
            <a:ext cx="1851020" cy="349712"/>
          </a:xfrm>
          <a:prstGeom prst="rect">
            <a:avLst/>
          </a:prstGeom>
        </p:spPr>
        <p:txBody>
          <a:bodyPr wrap="none" lIns="72009" tIns="36005" rIns="72009" bIns="36005">
            <a:spAutoFit/>
          </a:bodyPr>
          <a:lstStyle/>
          <a:p>
            <a:r>
              <a:rPr lang="de-DE" sz="900" dirty="0" err="1">
                <a:latin typeface="Varela"/>
              </a:rPr>
              <a:t>GitHub</a:t>
            </a:r>
            <a:r>
              <a:rPr lang="de-DE" sz="900" dirty="0">
                <a:latin typeface="Varela"/>
              </a:rPr>
              <a:t>:</a:t>
            </a:r>
          </a:p>
          <a:p>
            <a:r>
              <a:rPr lang="de-DE" sz="900" dirty="0">
                <a:latin typeface="Varela"/>
              </a:rPr>
              <a:t>https://github.com/QuayAu/fxtract</a:t>
            </a:r>
          </a:p>
        </p:txBody>
      </p:sp>
      <p:pic>
        <p:nvPicPr>
          <p:cNvPr id="92" name="Grafik 9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65" y="6125028"/>
            <a:ext cx="574348" cy="574348"/>
          </a:xfrm>
          <a:prstGeom prst="rect">
            <a:avLst/>
          </a:prstGeom>
        </p:spPr>
      </p:pic>
      <p:cxnSp>
        <p:nvCxnSpPr>
          <p:cNvPr id="93" name="Straight Connector 27" descr="Footer separation line">
            <a:extLst>
              <a:ext uri="{FF2B5EF4-FFF2-40B4-BE49-F238E27FC236}">
                <a16:creationId xmlns:a16="http://schemas.microsoft.com/office/drawing/2014/main" xmlns="" id="{22DA487B-67A2-42A3-9796-1277E424A4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5232903" y="6097709"/>
            <a:ext cx="0" cy="628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fik 9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735" y="6054690"/>
            <a:ext cx="1529203" cy="769907"/>
          </a:xfrm>
          <a:prstGeom prst="rect">
            <a:avLst/>
          </a:prstGeom>
        </p:spPr>
      </p:pic>
      <p:pic>
        <p:nvPicPr>
          <p:cNvPr id="95" name="Grafik 9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39" y="6133147"/>
            <a:ext cx="194547" cy="194547"/>
          </a:xfrm>
          <a:prstGeom prst="rect">
            <a:avLst/>
          </a:prstGeom>
        </p:spPr>
      </p:pic>
      <p:pic>
        <p:nvPicPr>
          <p:cNvPr id="97" name="Grafik 96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62" y="6386776"/>
            <a:ext cx="188025" cy="188025"/>
          </a:xfrm>
          <a:prstGeom prst="rect">
            <a:avLst/>
          </a:prstGeom>
        </p:spPr>
      </p:pic>
      <p:sp>
        <p:nvSpPr>
          <p:cNvPr id="98" name="Rechteck 97"/>
          <p:cNvSpPr/>
          <p:nvPr/>
        </p:nvSpPr>
        <p:spPr>
          <a:xfrm>
            <a:off x="5620252" y="6048641"/>
            <a:ext cx="1858123" cy="363561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Quay Au </a:t>
            </a:r>
          </a:p>
          <a:p>
            <a:r>
              <a:rPr lang="de-DE" sz="900" dirty="0" err="1">
                <a:latin typeface="Varela"/>
              </a:rPr>
              <a:t>Author</a:t>
            </a:r>
            <a:r>
              <a:rPr lang="de-DE" sz="900" dirty="0">
                <a:latin typeface="Varela"/>
              </a:rPr>
              <a:t>, </a:t>
            </a:r>
            <a:r>
              <a:rPr lang="de-DE" sz="900" dirty="0" err="1" smtClean="0">
                <a:latin typeface="Varela"/>
              </a:rPr>
              <a:t>maintainer</a:t>
            </a:r>
            <a:endParaRPr lang="de-DE" sz="900" dirty="0">
              <a:latin typeface="Varela"/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620250" y="6371721"/>
            <a:ext cx="2077760" cy="218137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quay.au@stat.uni-muenchen.de</a:t>
            </a:r>
          </a:p>
        </p:txBody>
      </p:sp>
      <p:pic>
        <p:nvPicPr>
          <p:cNvPr id="100" name="Grafik 99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536" y="6613064"/>
            <a:ext cx="174475" cy="174475"/>
          </a:xfrm>
          <a:prstGeom prst="rect">
            <a:avLst/>
          </a:prstGeom>
        </p:spPr>
      </p:pic>
      <p:sp>
        <p:nvSpPr>
          <p:cNvPr id="101" name="Rechteck 100"/>
          <p:cNvSpPr/>
          <p:nvPr/>
        </p:nvSpPr>
        <p:spPr>
          <a:xfrm>
            <a:off x="5620252" y="6589858"/>
            <a:ext cx="1716367" cy="211213"/>
          </a:xfrm>
          <a:prstGeom prst="rect">
            <a:avLst/>
          </a:prstGeom>
        </p:spPr>
        <p:txBody>
          <a:bodyPr wrap="non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https://quayau.github.io/fxtract/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7" y="6048641"/>
            <a:ext cx="9429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53">
            <a:extLst>
              <a:ext uri="{FF2B5EF4-FFF2-40B4-BE49-F238E27FC236}">
                <a16:creationId xmlns:a16="http://schemas.microsoft.com/office/drawing/2014/main" xmlns="" id="{E3C4141D-3D29-4554-B3A8-A5A2FB1E2811}"/>
              </a:ext>
            </a:extLst>
          </p:cNvPr>
          <p:cNvSpPr txBox="1"/>
          <p:nvPr/>
        </p:nvSpPr>
        <p:spPr>
          <a:xfrm>
            <a:off x="3900360" y="1742095"/>
            <a:ext cx="326517" cy="3980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b="1" spc="-236" dirty="0" smtClean="0">
                <a:solidFill>
                  <a:schemeClr val="bg1"/>
                </a:solidFill>
                <a:latin typeface="Varela"/>
              </a:rPr>
              <a:t>…</a:t>
            </a:r>
            <a:endParaRPr lang="en-US" b="1" spc="-236" noProof="1">
              <a:solidFill>
                <a:srgbClr val="C6D630"/>
              </a:solidFill>
              <a:latin typeface="Varela"/>
            </a:endParaRPr>
          </a:p>
        </p:txBody>
      </p:sp>
    </p:spTree>
    <p:extLst>
      <p:ext uri="{BB962C8B-B14F-4D97-AF65-F5344CB8AC3E}">
        <p14:creationId xmlns:p14="http://schemas.microsoft.com/office/powerpoint/2010/main" val="278643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 hidden="1">
            <a:extLst>
              <a:ext uri="{FF2B5EF4-FFF2-40B4-BE49-F238E27FC236}">
                <a16:creationId xmlns:a16="http://schemas.microsoft.com/office/drawing/2014/main" xmlns="" id="{927BF0CE-9BB6-405C-A7AB-8E5D101F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1</a:t>
            </a:r>
          </a:p>
        </p:txBody>
      </p:sp>
      <p:pic>
        <p:nvPicPr>
          <p:cNvPr id="49" name="Grafik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10" y="188640"/>
            <a:ext cx="1133871" cy="1314365"/>
          </a:xfrm>
          <a:prstGeom prst="rect">
            <a:avLst/>
          </a:prstGeom>
        </p:spPr>
      </p:pic>
      <p:sp>
        <p:nvSpPr>
          <p:cNvPr id="50" name="TextBox 53">
            <a:extLst>
              <a:ext uri="{FF2B5EF4-FFF2-40B4-BE49-F238E27FC236}">
                <a16:creationId xmlns:a16="http://schemas.microsoft.com/office/drawing/2014/main" xmlns="" id="{E3C4141D-3D29-4554-B3A8-A5A2FB1E2811}"/>
              </a:ext>
            </a:extLst>
          </p:cNvPr>
          <p:cNvSpPr txBox="1"/>
          <p:nvPr/>
        </p:nvSpPr>
        <p:spPr>
          <a:xfrm>
            <a:off x="510785" y="372849"/>
            <a:ext cx="3917199" cy="8306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200" b="1" spc="-236" dirty="0">
                <a:solidFill>
                  <a:schemeClr val="bg1"/>
                </a:solidFill>
                <a:latin typeface="Varela"/>
              </a:rPr>
              <a:t>Feature Extraction </a:t>
            </a:r>
            <a:r>
              <a:rPr lang="en-US" sz="3200" b="1" spc="-236" dirty="0" smtClean="0">
                <a:solidFill>
                  <a:schemeClr val="bg1"/>
                </a:solidFill>
                <a:latin typeface="Varela"/>
              </a:rPr>
              <a:t>with</a:t>
            </a:r>
            <a:endParaRPr lang="en-US" sz="3200" b="1" spc="-236" noProof="1">
              <a:solidFill>
                <a:srgbClr val="C6D630"/>
              </a:solidFill>
              <a:latin typeface="Varela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545394" y="188640"/>
            <a:ext cx="24993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spc="-236" dirty="0" err="1" smtClean="0">
                <a:solidFill>
                  <a:schemeClr val="bg1"/>
                </a:solidFill>
                <a:latin typeface="Varela"/>
              </a:rPr>
              <a:t>fxtract</a:t>
            </a:r>
            <a:endParaRPr lang="en-US" sz="4800" b="1" spc="-236" noProof="1">
              <a:solidFill>
                <a:schemeClr val="bg1"/>
              </a:solidFill>
              <a:latin typeface="Varela"/>
            </a:endParaRPr>
          </a:p>
        </p:txBody>
      </p:sp>
      <p:grpSp>
        <p:nvGrpSpPr>
          <p:cNvPr id="51" name="Gruppieren 50"/>
          <p:cNvGrpSpPr>
            <a:grpSpLocks noChangeAspect="1"/>
          </p:cNvGrpSpPr>
          <p:nvPr/>
        </p:nvGrpSpPr>
        <p:grpSpPr>
          <a:xfrm>
            <a:off x="1884165" y="1491410"/>
            <a:ext cx="3235980" cy="882432"/>
            <a:chOff x="3565059" y="5606063"/>
            <a:chExt cx="5210394" cy="1420842"/>
          </a:xfrm>
        </p:grpSpPr>
        <p:pic>
          <p:nvPicPr>
            <p:cNvPr id="52" name="Grafik 5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059" y="5606063"/>
              <a:ext cx="1411553" cy="1411553"/>
            </a:xfrm>
            <a:prstGeom prst="rect">
              <a:avLst/>
            </a:prstGeom>
          </p:spPr>
        </p:pic>
        <p:pic>
          <p:nvPicPr>
            <p:cNvPr id="53" name="Grafik 5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834" y="5606063"/>
              <a:ext cx="1411553" cy="1411553"/>
            </a:xfrm>
            <a:prstGeom prst="rect">
              <a:avLst/>
            </a:prstGeom>
          </p:spPr>
        </p:pic>
        <p:pic>
          <p:nvPicPr>
            <p:cNvPr id="55" name="Grafik 5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3899" y="5615351"/>
              <a:ext cx="1411554" cy="1411554"/>
            </a:xfrm>
            <a:prstGeom prst="rect">
              <a:avLst/>
            </a:prstGeom>
          </p:spPr>
        </p:pic>
      </p:grpSp>
      <p:pic>
        <p:nvPicPr>
          <p:cNvPr id="56" name="Grafik 55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386" y="2748947"/>
            <a:ext cx="1460367" cy="1460367"/>
          </a:xfrm>
          <a:prstGeom prst="rect">
            <a:avLst/>
          </a:prstGeom>
        </p:spPr>
      </p:pic>
      <p:pic>
        <p:nvPicPr>
          <p:cNvPr id="57" name="Grafik 5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55" y="4691087"/>
            <a:ext cx="876662" cy="876662"/>
          </a:xfrm>
          <a:prstGeom prst="rect">
            <a:avLst/>
          </a:prstGeom>
        </p:spPr>
      </p:pic>
      <p:cxnSp>
        <p:nvCxnSpPr>
          <p:cNvPr id="59" name="Gerade Verbindung mit Pfeil 58"/>
          <p:cNvCxnSpPr>
            <a:stCxn id="52" idx="2"/>
          </p:cNvCxnSpPr>
          <p:nvPr/>
        </p:nvCxnSpPr>
        <p:spPr>
          <a:xfrm>
            <a:off x="2322497" y="2368073"/>
            <a:ext cx="983623" cy="5995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53" idx="2"/>
          </p:cNvCxnSpPr>
          <p:nvPr/>
        </p:nvCxnSpPr>
        <p:spPr>
          <a:xfrm>
            <a:off x="3306120" y="2368073"/>
            <a:ext cx="438331" cy="39260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5" idx="2"/>
          </p:cNvCxnSpPr>
          <p:nvPr/>
        </p:nvCxnSpPr>
        <p:spPr>
          <a:xfrm flipH="1">
            <a:off x="4459724" y="2373842"/>
            <a:ext cx="222090" cy="38683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4681813" y="4101070"/>
            <a:ext cx="338190" cy="4593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461127" y="1655122"/>
            <a:ext cx="1578495" cy="7129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Grouped Data</a:t>
            </a:r>
          </a:p>
        </p:txBody>
      </p:sp>
      <p:sp>
        <p:nvSpPr>
          <p:cNvPr id="68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765829" y="2830790"/>
            <a:ext cx="3157881" cy="124511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User-defined Features</a:t>
            </a:r>
          </a:p>
        </p:txBody>
      </p:sp>
      <p:sp>
        <p:nvSpPr>
          <p:cNvPr id="69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1251501" y="4484450"/>
            <a:ext cx="1887311" cy="6800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Summarized Data</a:t>
            </a:r>
          </a:p>
        </p:txBody>
      </p:sp>
      <p:sp>
        <p:nvSpPr>
          <p:cNvPr id="12" name="Rechteck 11"/>
          <p:cNvSpPr/>
          <p:nvPr/>
        </p:nvSpPr>
        <p:spPr>
          <a:xfrm>
            <a:off x="5236319" y="1372763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Object Oriented (R6)</a:t>
            </a:r>
          </a:p>
        </p:txBody>
      </p:sp>
      <p:sp>
        <p:nvSpPr>
          <p:cNvPr id="71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31454" y="2418686"/>
            <a:ext cx="1972865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E.g. timestamped data of many devices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2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945918" y="3880048"/>
            <a:ext cx="2488273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Define functions on your own datasets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3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1435437" y="5164515"/>
            <a:ext cx="2488273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Resulting dataset is available as a dataframe (1 row per group)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5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513782" y="1679410"/>
            <a:ext cx="2981195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All functionality is available in one object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5563786" y="2049093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Big Data</a:t>
            </a:r>
          </a:p>
        </p:txBody>
      </p:sp>
      <p:sp>
        <p:nvSpPr>
          <p:cNvPr id="77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795047" y="2380662"/>
            <a:ext cx="3169947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Data is only read into memory, when needed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358194" y="2748947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Parallelization</a:t>
            </a:r>
          </a:p>
        </p:txBody>
      </p:sp>
      <p:sp>
        <p:nvSpPr>
          <p:cNvPr id="79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635657" y="3055594"/>
            <a:ext cx="3169947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Available with the future package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656136" y="3431302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Error Handling</a:t>
            </a:r>
          </a:p>
        </p:txBody>
      </p:sp>
      <p:sp>
        <p:nvSpPr>
          <p:cNvPr id="81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6009986" y="3721904"/>
            <a:ext cx="3169947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Errors are reported. Calculation for the remaining features does not stop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83" name="Rectangle 21" descr="Bottom Bar">
            <a:extLst>
              <a:ext uri="{FF2B5EF4-FFF2-40B4-BE49-F238E27FC236}">
                <a16:creationId xmlns:a16="http://schemas.microsoft.com/office/drawing/2014/main" xmlns="" id="{8B5655C9-67FC-4407-AF9A-B7431182A2A8}"/>
              </a:ext>
            </a:extLst>
          </p:cNvPr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en-US" dirty="0"/>
          </a:p>
        </p:txBody>
      </p:sp>
      <p:sp>
        <p:nvSpPr>
          <p:cNvPr id="85" name="Rechteck 84"/>
          <p:cNvSpPr/>
          <p:nvPr/>
        </p:nvSpPr>
        <p:spPr>
          <a:xfrm>
            <a:off x="982272" y="6230420"/>
            <a:ext cx="1803786" cy="349712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en-US" sz="900" noProof="1">
                <a:latin typeface="Varela"/>
              </a:rPr>
              <a:t>Available on CRAN:</a:t>
            </a:r>
          </a:p>
          <a:p>
            <a:r>
              <a:rPr lang="en-US" sz="900" noProof="1">
                <a:latin typeface="Varela"/>
              </a:rPr>
              <a:t>install.packages(“fxtract”)</a:t>
            </a:r>
          </a:p>
        </p:txBody>
      </p:sp>
      <p:cxnSp>
        <p:nvCxnSpPr>
          <p:cNvPr id="90" name="Straight Connector 73" descr="Footer separation line">
            <a:extLst>
              <a:ext uri="{FF2B5EF4-FFF2-40B4-BE49-F238E27FC236}">
                <a16:creationId xmlns:a16="http://schemas.microsoft.com/office/drawing/2014/main" xmlns="" id="{F4FDF632-4D14-497C-9373-F6176DCB16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2496006" y="6108235"/>
            <a:ext cx="0" cy="628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267874" y="6234058"/>
            <a:ext cx="1851020" cy="349712"/>
          </a:xfrm>
          <a:prstGeom prst="rect">
            <a:avLst/>
          </a:prstGeom>
        </p:spPr>
        <p:txBody>
          <a:bodyPr wrap="none" lIns="72009" tIns="36005" rIns="72009" bIns="36005">
            <a:spAutoFit/>
          </a:bodyPr>
          <a:lstStyle/>
          <a:p>
            <a:r>
              <a:rPr lang="de-DE" sz="900" dirty="0" err="1">
                <a:latin typeface="Varela"/>
              </a:rPr>
              <a:t>GitHub</a:t>
            </a:r>
            <a:r>
              <a:rPr lang="de-DE" sz="900" dirty="0">
                <a:latin typeface="Varela"/>
              </a:rPr>
              <a:t>:</a:t>
            </a:r>
          </a:p>
          <a:p>
            <a:r>
              <a:rPr lang="de-DE" sz="900" dirty="0">
                <a:latin typeface="Varela"/>
              </a:rPr>
              <a:t>https://github.com/QuayAu/fxtract</a:t>
            </a:r>
          </a:p>
        </p:txBody>
      </p:sp>
      <p:pic>
        <p:nvPicPr>
          <p:cNvPr id="92" name="Grafik 9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65" y="6125028"/>
            <a:ext cx="574348" cy="574348"/>
          </a:xfrm>
          <a:prstGeom prst="rect">
            <a:avLst/>
          </a:prstGeom>
        </p:spPr>
      </p:pic>
      <p:cxnSp>
        <p:nvCxnSpPr>
          <p:cNvPr id="93" name="Straight Connector 27" descr="Footer separation line">
            <a:extLst>
              <a:ext uri="{FF2B5EF4-FFF2-40B4-BE49-F238E27FC236}">
                <a16:creationId xmlns:a16="http://schemas.microsoft.com/office/drawing/2014/main" xmlns="" id="{22DA487B-67A2-42A3-9796-1277E424A4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5232903" y="6097709"/>
            <a:ext cx="0" cy="628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fik 9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735" y="6054690"/>
            <a:ext cx="1529203" cy="769907"/>
          </a:xfrm>
          <a:prstGeom prst="rect">
            <a:avLst/>
          </a:prstGeom>
        </p:spPr>
      </p:pic>
      <p:pic>
        <p:nvPicPr>
          <p:cNvPr id="95" name="Grafik 9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39" y="6133147"/>
            <a:ext cx="194547" cy="194547"/>
          </a:xfrm>
          <a:prstGeom prst="rect">
            <a:avLst/>
          </a:prstGeom>
        </p:spPr>
      </p:pic>
      <p:pic>
        <p:nvPicPr>
          <p:cNvPr id="97" name="Grafik 96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62" y="6386776"/>
            <a:ext cx="188025" cy="188025"/>
          </a:xfrm>
          <a:prstGeom prst="rect">
            <a:avLst/>
          </a:prstGeom>
        </p:spPr>
      </p:pic>
      <p:sp>
        <p:nvSpPr>
          <p:cNvPr id="98" name="Rechteck 97"/>
          <p:cNvSpPr/>
          <p:nvPr/>
        </p:nvSpPr>
        <p:spPr>
          <a:xfrm>
            <a:off x="5620252" y="6048641"/>
            <a:ext cx="1858123" cy="363561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Quay Au </a:t>
            </a:r>
          </a:p>
          <a:p>
            <a:r>
              <a:rPr lang="de-DE" sz="900" dirty="0" err="1">
                <a:latin typeface="Varela"/>
              </a:rPr>
              <a:t>Author</a:t>
            </a:r>
            <a:r>
              <a:rPr lang="de-DE" sz="900" dirty="0">
                <a:latin typeface="Varela"/>
              </a:rPr>
              <a:t>, </a:t>
            </a:r>
            <a:r>
              <a:rPr lang="de-DE" sz="900" dirty="0" err="1" smtClean="0">
                <a:latin typeface="Varela"/>
              </a:rPr>
              <a:t>maintainer</a:t>
            </a:r>
            <a:endParaRPr lang="de-DE" sz="900" dirty="0">
              <a:latin typeface="Varela"/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620250" y="6371721"/>
            <a:ext cx="2077760" cy="218137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quay.au@stat.uni-muenchen.de</a:t>
            </a:r>
          </a:p>
        </p:txBody>
      </p:sp>
      <p:pic>
        <p:nvPicPr>
          <p:cNvPr id="100" name="Grafik 99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536" y="6613064"/>
            <a:ext cx="174475" cy="174475"/>
          </a:xfrm>
          <a:prstGeom prst="rect">
            <a:avLst/>
          </a:prstGeom>
        </p:spPr>
      </p:pic>
      <p:sp>
        <p:nvSpPr>
          <p:cNvPr id="101" name="Rechteck 100"/>
          <p:cNvSpPr/>
          <p:nvPr/>
        </p:nvSpPr>
        <p:spPr>
          <a:xfrm>
            <a:off x="5620252" y="6589858"/>
            <a:ext cx="1716367" cy="211213"/>
          </a:xfrm>
          <a:prstGeom prst="rect">
            <a:avLst/>
          </a:prstGeom>
        </p:spPr>
        <p:txBody>
          <a:bodyPr wrap="non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https://quayau.github.io/fxtract/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7" y="6048641"/>
            <a:ext cx="9429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53">
            <a:extLst>
              <a:ext uri="{FF2B5EF4-FFF2-40B4-BE49-F238E27FC236}">
                <a16:creationId xmlns:a16="http://schemas.microsoft.com/office/drawing/2014/main" xmlns="" id="{E3C4141D-3D29-4554-B3A8-A5A2FB1E2811}"/>
              </a:ext>
            </a:extLst>
          </p:cNvPr>
          <p:cNvSpPr txBox="1"/>
          <p:nvPr/>
        </p:nvSpPr>
        <p:spPr>
          <a:xfrm>
            <a:off x="3900360" y="1742095"/>
            <a:ext cx="326517" cy="3980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b="1" spc="-236" dirty="0" smtClean="0">
                <a:solidFill>
                  <a:schemeClr val="bg1"/>
                </a:solidFill>
                <a:latin typeface="Varela"/>
              </a:rPr>
              <a:t>…</a:t>
            </a:r>
            <a:endParaRPr lang="en-US" b="1" spc="-236" noProof="1">
              <a:solidFill>
                <a:srgbClr val="C6D630"/>
              </a:solidFill>
              <a:latin typeface="Varela"/>
            </a:endParaRPr>
          </a:p>
        </p:txBody>
      </p:sp>
    </p:spTree>
    <p:extLst>
      <p:ext uri="{BB962C8B-B14F-4D97-AF65-F5344CB8AC3E}">
        <p14:creationId xmlns:p14="http://schemas.microsoft.com/office/powerpoint/2010/main" val="278643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 hidden="1">
            <a:extLst>
              <a:ext uri="{FF2B5EF4-FFF2-40B4-BE49-F238E27FC236}">
                <a16:creationId xmlns:a16="http://schemas.microsoft.com/office/drawing/2014/main" xmlns="" id="{927BF0CE-9BB6-405C-A7AB-8E5D101F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1</a:t>
            </a:r>
          </a:p>
        </p:txBody>
      </p:sp>
      <p:pic>
        <p:nvPicPr>
          <p:cNvPr id="49" name="Grafik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10" y="188640"/>
            <a:ext cx="1133871" cy="1314365"/>
          </a:xfrm>
          <a:prstGeom prst="rect">
            <a:avLst/>
          </a:prstGeom>
        </p:spPr>
      </p:pic>
      <p:sp>
        <p:nvSpPr>
          <p:cNvPr id="50" name="TextBox 53">
            <a:extLst>
              <a:ext uri="{FF2B5EF4-FFF2-40B4-BE49-F238E27FC236}">
                <a16:creationId xmlns:a16="http://schemas.microsoft.com/office/drawing/2014/main" xmlns="" id="{E3C4141D-3D29-4554-B3A8-A5A2FB1E2811}"/>
              </a:ext>
            </a:extLst>
          </p:cNvPr>
          <p:cNvSpPr txBox="1"/>
          <p:nvPr/>
        </p:nvSpPr>
        <p:spPr>
          <a:xfrm>
            <a:off x="510785" y="372849"/>
            <a:ext cx="3917199" cy="8306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200" b="1" spc="-236" dirty="0">
                <a:solidFill>
                  <a:schemeClr val="bg1"/>
                </a:solidFill>
                <a:latin typeface="Varela"/>
              </a:rPr>
              <a:t>Feature Extraction </a:t>
            </a:r>
            <a:r>
              <a:rPr lang="en-US" sz="3200" b="1" spc="-236" dirty="0" smtClean="0">
                <a:solidFill>
                  <a:schemeClr val="bg1"/>
                </a:solidFill>
                <a:latin typeface="Varela"/>
              </a:rPr>
              <a:t>with</a:t>
            </a:r>
            <a:endParaRPr lang="en-US" sz="3200" b="1" spc="-236" noProof="1">
              <a:solidFill>
                <a:srgbClr val="C6D630"/>
              </a:solidFill>
              <a:latin typeface="Varela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545394" y="188640"/>
            <a:ext cx="24993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spc="-236" dirty="0" err="1" smtClean="0">
                <a:solidFill>
                  <a:schemeClr val="bg1"/>
                </a:solidFill>
                <a:latin typeface="Varela"/>
              </a:rPr>
              <a:t>fxtract</a:t>
            </a:r>
            <a:endParaRPr lang="en-US" sz="4800" b="1" spc="-236" noProof="1">
              <a:solidFill>
                <a:schemeClr val="bg1"/>
              </a:solidFill>
              <a:latin typeface="Varela"/>
            </a:endParaRPr>
          </a:p>
        </p:txBody>
      </p:sp>
      <p:grpSp>
        <p:nvGrpSpPr>
          <p:cNvPr id="51" name="Gruppieren 50"/>
          <p:cNvGrpSpPr>
            <a:grpSpLocks noChangeAspect="1"/>
          </p:cNvGrpSpPr>
          <p:nvPr/>
        </p:nvGrpSpPr>
        <p:grpSpPr>
          <a:xfrm>
            <a:off x="1884165" y="1491410"/>
            <a:ext cx="3235980" cy="882432"/>
            <a:chOff x="3565059" y="5606063"/>
            <a:chExt cx="5210394" cy="1420842"/>
          </a:xfrm>
        </p:grpSpPr>
        <p:pic>
          <p:nvPicPr>
            <p:cNvPr id="52" name="Grafik 5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059" y="5606063"/>
              <a:ext cx="1411553" cy="1411553"/>
            </a:xfrm>
            <a:prstGeom prst="rect">
              <a:avLst/>
            </a:prstGeom>
          </p:spPr>
        </p:pic>
        <p:pic>
          <p:nvPicPr>
            <p:cNvPr id="53" name="Grafik 5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834" y="5606063"/>
              <a:ext cx="1411553" cy="1411553"/>
            </a:xfrm>
            <a:prstGeom prst="rect">
              <a:avLst/>
            </a:prstGeom>
          </p:spPr>
        </p:pic>
        <p:pic>
          <p:nvPicPr>
            <p:cNvPr id="55" name="Grafik 5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3899" y="5615351"/>
              <a:ext cx="1411554" cy="1411554"/>
            </a:xfrm>
            <a:prstGeom prst="rect">
              <a:avLst/>
            </a:prstGeom>
          </p:spPr>
        </p:pic>
      </p:grpSp>
      <p:pic>
        <p:nvPicPr>
          <p:cNvPr id="56" name="Grafik 55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386" y="2748947"/>
            <a:ext cx="1460367" cy="1460367"/>
          </a:xfrm>
          <a:prstGeom prst="rect">
            <a:avLst/>
          </a:prstGeom>
        </p:spPr>
      </p:pic>
      <p:pic>
        <p:nvPicPr>
          <p:cNvPr id="57" name="Grafik 5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55" y="4691087"/>
            <a:ext cx="876662" cy="876662"/>
          </a:xfrm>
          <a:prstGeom prst="rect">
            <a:avLst/>
          </a:prstGeom>
        </p:spPr>
      </p:pic>
      <p:cxnSp>
        <p:nvCxnSpPr>
          <p:cNvPr id="59" name="Gerade Verbindung mit Pfeil 58"/>
          <p:cNvCxnSpPr>
            <a:stCxn id="52" idx="2"/>
          </p:cNvCxnSpPr>
          <p:nvPr/>
        </p:nvCxnSpPr>
        <p:spPr>
          <a:xfrm>
            <a:off x="2322497" y="2368073"/>
            <a:ext cx="983623" cy="5995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53" idx="2"/>
          </p:cNvCxnSpPr>
          <p:nvPr/>
        </p:nvCxnSpPr>
        <p:spPr>
          <a:xfrm>
            <a:off x="3306120" y="2368073"/>
            <a:ext cx="438331" cy="39260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5" idx="2"/>
          </p:cNvCxnSpPr>
          <p:nvPr/>
        </p:nvCxnSpPr>
        <p:spPr>
          <a:xfrm flipH="1">
            <a:off x="4459724" y="2373842"/>
            <a:ext cx="222090" cy="38683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4681813" y="4101070"/>
            <a:ext cx="338190" cy="4593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461127" y="1655122"/>
            <a:ext cx="1578495" cy="7129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Grouped Data</a:t>
            </a:r>
          </a:p>
        </p:txBody>
      </p:sp>
      <p:sp>
        <p:nvSpPr>
          <p:cNvPr id="68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765829" y="2830790"/>
            <a:ext cx="3157881" cy="124511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User-defined Features</a:t>
            </a:r>
          </a:p>
        </p:txBody>
      </p:sp>
      <p:sp>
        <p:nvSpPr>
          <p:cNvPr id="69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1251501" y="4484450"/>
            <a:ext cx="1887311" cy="6800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Summarized Data</a:t>
            </a:r>
          </a:p>
        </p:txBody>
      </p:sp>
      <p:sp>
        <p:nvSpPr>
          <p:cNvPr id="12" name="Rechteck 11"/>
          <p:cNvSpPr/>
          <p:nvPr/>
        </p:nvSpPr>
        <p:spPr>
          <a:xfrm>
            <a:off x="5236319" y="1372763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Object Oriented (R6)</a:t>
            </a:r>
          </a:p>
        </p:txBody>
      </p:sp>
      <p:sp>
        <p:nvSpPr>
          <p:cNvPr id="71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31454" y="2418686"/>
            <a:ext cx="1972865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E.g. timestamped data of many devices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2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945918" y="3880048"/>
            <a:ext cx="2488273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Define functions on your own datasets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3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1435437" y="5164515"/>
            <a:ext cx="2488273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Resulting dataset is available as a dataframe (1 row per group)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5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513782" y="1679410"/>
            <a:ext cx="2981195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All functionality is available in one object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5563786" y="2049093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Big Data</a:t>
            </a:r>
          </a:p>
        </p:txBody>
      </p:sp>
      <p:sp>
        <p:nvSpPr>
          <p:cNvPr id="77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795047" y="2380662"/>
            <a:ext cx="3169947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Data is only read into memory, when needed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358194" y="2748947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Parallelization</a:t>
            </a:r>
          </a:p>
        </p:txBody>
      </p:sp>
      <p:sp>
        <p:nvSpPr>
          <p:cNvPr id="79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635657" y="3055594"/>
            <a:ext cx="3169947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Available with the future package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656136" y="3431302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Error Handling</a:t>
            </a:r>
          </a:p>
        </p:txBody>
      </p:sp>
      <p:sp>
        <p:nvSpPr>
          <p:cNvPr id="81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6009986" y="3721904"/>
            <a:ext cx="3169947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Errors are reported. Calculation for the remaining features does not stop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83" name="Rectangle 21" descr="Bottom Bar">
            <a:extLst>
              <a:ext uri="{FF2B5EF4-FFF2-40B4-BE49-F238E27FC236}">
                <a16:creationId xmlns:a16="http://schemas.microsoft.com/office/drawing/2014/main" xmlns="" id="{8B5655C9-67FC-4407-AF9A-B7431182A2A8}"/>
              </a:ext>
            </a:extLst>
          </p:cNvPr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en-US" dirty="0"/>
          </a:p>
        </p:txBody>
      </p:sp>
      <p:sp>
        <p:nvSpPr>
          <p:cNvPr id="85" name="Rechteck 84"/>
          <p:cNvSpPr/>
          <p:nvPr/>
        </p:nvSpPr>
        <p:spPr>
          <a:xfrm>
            <a:off x="982272" y="6230420"/>
            <a:ext cx="1803786" cy="349712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en-US" sz="900" noProof="1">
                <a:latin typeface="Varela"/>
              </a:rPr>
              <a:t>Available on CRAN:</a:t>
            </a:r>
          </a:p>
          <a:p>
            <a:r>
              <a:rPr lang="en-US" sz="900" noProof="1">
                <a:latin typeface="Varela"/>
              </a:rPr>
              <a:t>install.packages(“fxtract”)</a:t>
            </a:r>
          </a:p>
        </p:txBody>
      </p:sp>
      <p:cxnSp>
        <p:nvCxnSpPr>
          <p:cNvPr id="90" name="Straight Connector 73" descr="Footer separation line">
            <a:extLst>
              <a:ext uri="{FF2B5EF4-FFF2-40B4-BE49-F238E27FC236}">
                <a16:creationId xmlns:a16="http://schemas.microsoft.com/office/drawing/2014/main" xmlns="" id="{F4FDF632-4D14-497C-9373-F6176DCB16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2496006" y="6108235"/>
            <a:ext cx="0" cy="628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267874" y="6234058"/>
            <a:ext cx="1851020" cy="349712"/>
          </a:xfrm>
          <a:prstGeom prst="rect">
            <a:avLst/>
          </a:prstGeom>
        </p:spPr>
        <p:txBody>
          <a:bodyPr wrap="none" lIns="72009" tIns="36005" rIns="72009" bIns="36005">
            <a:spAutoFit/>
          </a:bodyPr>
          <a:lstStyle/>
          <a:p>
            <a:r>
              <a:rPr lang="de-DE" sz="900" dirty="0" err="1">
                <a:latin typeface="Varela"/>
              </a:rPr>
              <a:t>GitHub</a:t>
            </a:r>
            <a:r>
              <a:rPr lang="de-DE" sz="900" dirty="0">
                <a:latin typeface="Varela"/>
              </a:rPr>
              <a:t>:</a:t>
            </a:r>
          </a:p>
          <a:p>
            <a:r>
              <a:rPr lang="de-DE" sz="900" dirty="0">
                <a:latin typeface="Varela"/>
              </a:rPr>
              <a:t>https://github.com/QuayAu/fxtract</a:t>
            </a:r>
          </a:p>
        </p:txBody>
      </p:sp>
      <p:pic>
        <p:nvPicPr>
          <p:cNvPr id="92" name="Grafik 9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65" y="6125028"/>
            <a:ext cx="574348" cy="574348"/>
          </a:xfrm>
          <a:prstGeom prst="rect">
            <a:avLst/>
          </a:prstGeom>
        </p:spPr>
      </p:pic>
      <p:cxnSp>
        <p:nvCxnSpPr>
          <p:cNvPr id="93" name="Straight Connector 27" descr="Footer separation line">
            <a:extLst>
              <a:ext uri="{FF2B5EF4-FFF2-40B4-BE49-F238E27FC236}">
                <a16:creationId xmlns:a16="http://schemas.microsoft.com/office/drawing/2014/main" xmlns="" id="{22DA487B-67A2-42A3-9796-1277E424A4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5232903" y="6097709"/>
            <a:ext cx="0" cy="628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fik 9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735" y="6054690"/>
            <a:ext cx="1529203" cy="769907"/>
          </a:xfrm>
          <a:prstGeom prst="rect">
            <a:avLst/>
          </a:prstGeom>
        </p:spPr>
      </p:pic>
      <p:pic>
        <p:nvPicPr>
          <p:cNvPr id="95" name="Grafik 9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39" y="6133147"/>
            <a:ext cx="194547" cy="194547"/>
          </a:xfrm>
          <a:prstGeom prst="rect">
            <a:avLst/>
          </a:prstGeom>
        </p:spPr>
      </p:pic>
      <p:pic>
        <p:nvPicPr>
          <p:cNvPr id="97" name="Grafik 96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62" y="6386776"/>
            <a:ext cx="188025" cy="188025"/>
          </a:xfrm>
          <a:prstGeom prst="rect">
            <a:avLst/>
          </a:prstGeom>
        </p:spPr>
      </p:pic>
      <p:sp>
        <p:nvSpPr>
          <p:cNvPr id="98" name="Rechteck 97"/>
          <p:cNvSpPr/>
          <p:nvPr/>
        </p:nvSpPr>
        <p:spPr>
          <a:xfrm>
            <a:off x="5620252" y="6048641"/>
            <a:ext cx="1858123" cy="363561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Quay Au </a:t>
            </a:r>
          </a:p>
          <a:p>
            <a:r>
              <a:rPr lang="de-DE" sz="900" dirty="0" err="1">
                <a:latin typeface="Varela"/>
              </a:rPr>
              <a:t>Author</a:t>
            </a:r>
            <a:r>
              <a:rPr lang="de-DE" sz="900" dirty="0">
                <a:latin typeface="Varela"/>
              </a:rPr>
              <a:t>, </a:t>
            </a:r>
            <a:r>
              <a:rPr lang="de-DE" sz="900" dirty="0" err="1" smtClean="0">
                <a:latin typeface="Varela"/>
              </a:rPr>
              <a:t>maintainer</a:t>
            </a:r>
            <a:endParaRPr lang="de-DE" sz="900" dirty="0">
              <a:latin typeface="Varela"/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620250" y="6371721"/>
            <a:ext cx="2077760" cy="218137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quay.au@stat.uni-muenchen.de</a:t>
            </a:r>
          </a:p>
        </p:txBody>
      </p:sp>
      <p:pic>
        <p:nvPicPr>
          <p:cNvPr id="100" name="Grafik 99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536" y="6613064"/>
            <a:ext cx="174475" cy="174475"/>
          </a:xfrm>
          <a:prstGeom prst="rect">
            <a:avLst/>
          </a:prstGeom>
        </p:spPr>
      </p:pic>
      <p:sp>
        <p:nvSpPr>
          <p:cNvPr id="101" name="Rechteck 100"/>
          <p:cNvSpPr/>
          <p:nvPr/>
        </p:nvSpPr>
        <p:spPr>
          <a:xfrm>
            <a:off x="5620252" y="6589858"/>
            <a:ext cx="1716367" cy="211213"/>
          </a:xfrm>
          <a:prstGeom prst="rect">
            <a:avLst/>
          </a:prstGeom>
        </p:spPr>
        <p:txBody>
          <a:bodyPr wrap="non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https://quayau.github.io/fxtract/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7" y="6048641"/>
            <a:ext cx="9429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53">
            <a:extLst>
              <a:ext uri="{FF2B5EF4-FFF2-40B4-BE49-F238E27FC236}">
                <a16:creationId xmlns:a16="http://schemas.microsoft.com/office/drawing/2014/main" xmlns="" id="{E3C4141D-3D29-4554-B3A8-A5A2FB1E2811}"/>
              </a:ext>
            </a:extLst>
          </p:cNvPr>
          <p:cNvSpPr txBox="1"/>
          <p:nvPr/>
        </p:nvSpPr>
        <p:spPr>
          <a:xfrm>
            <a:off x="3900360" y="1742095"/>
            <a:ext cx="326517" cy="3980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b="1" spc="-236" dirty="0" smtClean="0">
                <a:solidFill>
                  <a:schemeClr val="bg1"/>
                </a:solidFill>
                <a:latin typeface="Varela"/>
              </a:rPr>
              <a:t>…</a:t>
            </a:r>
            <a:endParaRPr lang="en-US" b="1" spc="-236" noProof="1">
              <a:solidFill>
                <a:srgbClr val="C6D630"/>
              </a:solidFill>
              <a:latin typeface="Varela"/>
            </a:endParaRPr>
          </a:p>
        </p:txBody>
      </p:sp>
    </p:spTree>
    <p:extLst>
      <p:ext uri="{BB962C8B-B14F-4D97-AF65-F5344CB8AC3E}">
        <p14:creationId xmlns:p14="http://schemas.microsoft.com/office/powerpoint/2010/main" val="278643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 hidden="1">
            <a:extLst>
              <a:ext uri="{FF2B5EF4-FFF2-40B4-BE49-F238E27FC236}">
                <a16:creationId xmlns:a16="http://schemas.microsoft.com/office/drawing/2014/main" xmlns="" id="{927BF0CE-9BB6-405C-A7AB-8E5D101F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1</a:t>
            </a:r>
          </a:p>
        </p:txBody>
      </p:sp>
      <p:pic>
        <p:nvPicPr>
          <p:cNvPr id="49" name="Grafik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10" y="188640"/>
            <a:ext cx="1133871" cy="1314365"/>
          </a:xfrm>
          <a:prstGeom prst="rect">
            <a:avLst/>
          </a:prstGeom>
        </p:spPr>
      </p:pic>
      <p:sp>
        <p:nvSpPr>
          <p:cNvPr id="50" name="TextBox 53">
            <a:extLst>
              <a:ext uri="{FF2B5EF4-FFF2-40B4-BE49-F238E27FC236}">
                <a16:creationId xmlns:a16="http://schemas.microsoft.com/office/drawing/2014/main" xmlns="" id="{E3C4141D-3D29-4554-B3A8-A5A2FB1E2811}"/>
              </a:ext>
            </a:extLst>
          </p:cNvPr>
          <p:cNvSpPr txBox="1"/>
          <p:nvPr/>
        </p:nvSpPr>
        <p:spPr>
          <a:xfrm>
            <a:off x="510785" y="372849"/>
            <a:ext cx="3917199" cy="8306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200" b="1" spc="-236" dirty="0">
                <a:solidFill>
                  <a:schemeClr val="bg1"/>
                </a:solidFill>
                <a:latin typeface="Varela"/>
              </a:rPr>
              <a:t>Feature Extraction </a:t>
            </a:r>
            <a:r>
              <a:rPr lang="en-US" sz="3200" b="1" spc="-236" dirty="0" smtClean="0">
                <a:solidFill>
                  <a:schemeClr val="bg1"/>
                </a:solidFill>
                <a:latin typeface="Varela"/>
              </a:rPr>
              <a:t>with</a:t>
            </a:r>
            <a:endParaRPr lang="en-US" sz="3200" b="1" spc="-236" noProof="1">
              <a:solidFill>
                <a:srgbClr val="C6D630"/>
              </a:solidFill>
              <a:latin typeface="Varela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545394" y="188640"/>
            <a:ext cx="24993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spc="-236" dirty="0" err="1" smtClean="0">
                <a:solidFill>
                  <a:schemeClr val="bg1"/>
                </a:solidFill>
                <a:latin typeface="Varela"/>
              </a:rPr>
              <a:t>fxtract</a:t>
            </a:r>
            <a:endParaRPr lang="en-US" sz="4800" b="1" spc="-236" noProof="1">
              <a:solidFill>
                <a:schemeClr val="bg1"/>
              </a:solidFill>
              <a:latin typeface="Varela"/>
            </a:endParaRPr>
          </a:p>
        </p:txBody>
      </p:sp>
      <p:grpSp>
        <p:nvGrpSpPr>
          <p:cNvPr id="51" name="Gruppieren 50"/>
          <p:cNvGrpSpPr>
            <a:grpSpLocks noChangeAspect="1"/>
          </p:cNvGrpSpPr>
          <p:nvPr/>
        </p:nvGrpSpPr>
        <p:grpSpPr>
          <a:xfrm>
            <a:off x="1884165" y="1491410"/>
            <a:ext cx="3235980" cy="882432"/>
            <a:chOff x="3565059" y="5606063"/>
            <a:chExt cx="5210394" cy="1420842"/>
          </a:xfrm>
        </p:grpSpPr>
        <p:pic>
          <p:nvPicPr>
            <p:cNvPr id="52" name="Grafik 5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059" y="5606063"/>
              <a:ext cx="1411553" cy="1411553"/>
            </a:xfrm>
            <a:prstGeom prst="rect">
              <a:avLst/>
            </a:prstGeom>
          </p:spPr>
        </p:pic>
        <p:pic>
          <p:nvPicPr>
            <p:cNvPr id="53" name="Grafik 5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834" y="5606063"/>
              <a:ext cx="1411553" cy="1411553"/>
            </a:xfrm>
            <a:prstGeom prst="rect">
              <a:avLst/>
            </a:prstGeom>
          </p:spPr>
        </p:pic>
        <p:pic>
          <p:nvPicPr>
            <p:cNvPr id="55" name="Grafik 5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3899" y="5615351"/>
              <a:ext cx="1411554" cy="1411554"/>
            </a:xfrm>
            <a:prstGeom prst="rect">
              <a:avLst/>
            </a:prstGeom>
          </p:spPr>
        </p:pic>
      </p:grpSp>
      <p:pic>
        <p:nvPicPr>
          <p:cNvPr id="56" name="Grafik 55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386" y="2748947"/>
            <a:ext cx="1460367" cy="1460367"/>
          </a:xfrm>
          <a:prstGeom prst="rect">
            <a:avLst/>
          </a:prstGeom>
        </p:spPr>
      </p:pic>
      <p:pic>
        <p:nvPicPr>
          <p:cNvPr id="57" name="Grafik 5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55" y="4691087"/>
            <a:ext cx="876662" cy="876662"/>
          </a:xfrm>
          <a:prstGeom prst="rect">
            <a:avLst/>
          </a:prstGeom>
        </p:spPr>
      </p:pic>
      <p:cxnSp>
        <p:nvCxnSpPr>
          <p:cNvPr id="59" name="Gerade Verbindung mit Pfeil 58"/>
          <p:cNvCxnSpPr>
            <a:stCxn id="52" idx="2"/>
          </p:cNvCxnSpPr>
          <p:nvPr/>
        </p:nvCxnSpPr>
        <p:spPr>
          <a:xfrm>
            <a:off x="2322497" y="2368073"/>
            <a:ext cx="983623" cy="5995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53" idx="2"/>
          </p:cNvCxnSpPr>
          <p:nvPr/>
        </p:nvCxnSpPr>
        <p:spPr>
          <a:xfrm>
            <a:off x="3306120" y="2368073"/>
            <a:ext cx="438331" cy="39260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5" idx="2"/>
          </p:cNvCxnSpPr>
          <p:nvPr/>
        </p:nvCxnSpPr>
        <p:spPr>
          <a:xfrm flipH="1">
            <a:off x="4459724" y="2373842"/>
            <a:ext cx="222090" cy="38683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4681813" y="4101070"/>
            <a:ext cx="338190" cy="4593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461127" y="1655122"/>
            <a:ext cx="1578495" cy="7129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Grouped Data</a:t>
            </a:r>
          </a:p>
        </p:txBody>
      </p:sp>
      <p:sp>
        <p:nvSpPr>
          <p:cNvPr id="68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765829" y="2830790"/>
            <a:ext cx="3157881" cy="124511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User-defined Features</a:t>
            </a:r>
          </a:p>
        </p:txBody>
      </p:sp>
      <p:sp>
        <p:nvSpPr>
          <p:cNvPr id="69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1251501" y="4484450"/>
            <a:ext cx="1887311" cy="6800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Summarized Data</a:t>
            </a:r>
          </a:p>
        </p:txBody>
      </p:sp>
      <p:sp>
        <p:nvSpPr>
          <p:cNvPr id="12" name="Rechteck 11"/>
          <p:cNvSpPr/>
          <p:nvPr/>
        </p:nvSpPr>
        <p:spPr>
          <a:xfrm>
            <a:off x="5236319" y="1372763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Object Oriented (R6)</a:t>
            </a:r>
          </a:p>
        </p:txBody>
      </p:sp>
      <p:sp>
        <p:nvSpPr>
          <p:cNvPr id="71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31454" y="2418686"/>
            <a:ext cx="1972865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E.g. timestamped data of many devices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2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945918" y="3880048"/>
            <a:ext cx="2488273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Define functions on your own datasets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3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1435437" y="5164515"/>
            <a:ext cx="2488273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Resulting dataset is available as a dataframe (1 row per group)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5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513782" y="1679410"/>
            <a:ext cx="2981195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All functionality is available in one object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5563786" y="2049093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Big Data</a:t>
            </a:r>
          </a:p>
        </p:txBody>
      </p:sp>
      <p:sp>
        <p:nvSpPr>
          <p:cNvPr id="77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795047" y="2380662"/>
            <a:ext cx="3169947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Data is only read into memory, when needed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358194" y="2748947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Parallelization</a:t>
            </a:r>
          </a:p>
        </p:txBody>
      </p:sp>
      <p:sp>
        <p:nvSpPr>
          <p:cNvPr id="79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635657" y="3055594"/>
            <a:ext cx="3169947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Available with the future package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656136" y="3431302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Error Handling</a:t>
            </a:r>
          </a:p>
        </p:txBody>
      </p:sp>
      <p:sp>
        <p:nvSpPr>
          <p:cNvPr id="81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6009986" y="3721904"/>
            <a:ext cx="3169947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Errors are reported. Calculation for the remaining features does not stop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83" name="Rectangle 21" descr="Bottom Bar">
            <a:extLst>
              <a:ext uri="{FF2B5EF4-FFF2-40B4-BE49-F238E27FC236}">
                <a16:creationId xmlns:a16="http://schemas.microsoft.com/office/drawing/2014/main" xmlns="" id="{8B5655C9-67FC-4407-AF9A-B7431182A2A8}"/>
              </a:ext>
            </a:extLst>
          </p:cNvPr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en-US" dirty="0"/>
          </a:p>
        </p:txBody>
      </p:sp>
      <p:sp>
        <p:nvSpPr>
          <p:cNvPr id="85" name="Rechteck 84"/>
          <p:cNvSpPr/>
          <p:nvPr/>
        </p:nvSpPr>
        <p:spPr>
          <a:xfrm>
            <a:off x="982272" y="6230420"/>
            <a:ext cx="1803786" cy="349712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en-US" sz="900" noProof="1">
                <a:latin typeface="Varela"/>
              </a:rPr>
              <a:t>Available on CRAN:</a:t>
            </a:r>
          </a:p>
          <a:p>
            <a:r>
              <a:rPr lang="en-US" sz="900" noProof="1">
                <a:latin typeface="Varela"/>
              </a:rPr>
              <a:t>install.packages(“fxtract”)</a:t>
            </a:r>
          </a:p>
        </p:txBody>
      </p:sp>
      <p:cxnSp>
        <p:nvCxnSpPr>
          <p:cNvPr id="90" name="Straight Connector 73" descr="Footer separation line">
            <a:extLst>
              <a:ext uri="{FF2B5EF4-FFF2-40B4-BE49-F238E27FC236}">
                <a16:creationId xmlns:a16="http://schemas.microsoft.com/office/drawing/2014/main" xmlns="" id="{F4FDF632-4D14-497C-9373-F6176DCB16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2496006" y="6108235"/>
            <a:ext cx="0" cy="628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267874" y="6234058"/>
            <a:ext cx="1851020" cy="349712"/>
          </a:xfrm>
          <a:prstGeom prst="rect">
            <a:avLst/>
          </a:prstGeom>
        </p:spPr>
        <p:txBody>
          <a:bodyPr wrap="none" lIns="72009" tIns="36005" rIns="72009" bIns="36005">
            <a:spAutoFit/>
          </a:bodyPr>
          <a:lstStyle/>
          <a:p>
            <a:r>
              <a:rPr lang="de-DE" sz="900" dirty="0" err="1">
                <a:latin typeface="Varela"/>
              </a:rPr>
              <a:t>GitHub</a:t>
            </a:r>
            <a:r>
              <a:rPr lang="de-DE" sz="900" dirty="0">
                <a:latin typeface="Varela"/>
              </a:rPr>
              <a:t>:</a:t>
            </a:r>
          </a:p>
          <a:p>
            <a:r>
              <a:rPr lang="de-DE" sz="900" dirty="0">
                <a:latin typeface="Varela"/>
              </a:rPr>
              <a:t>https://github.com/QuayAu/fxtract</a:t>
            </a:r>
          </a:p>
        </p:txBody>
      </p:sp>
      <p:pic>
        <p:nvPicPr>
          <p:cNvPr id="92" name="Grafik 9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65" y="6125028"/>
            <a:ext cx="574348" cy="574348"/>
          </a:xfrm>
          <a:prstGeom prst="rect">
            <a:avLst/>
          </a:prstGeom>
        </p:spPr>
      </p:pic>
      <p:cxnSp>
        <p:nvCxnSpPr>
          <p:cNvPr id="93" name="Straight Connector 27" descr="Footer separation line">
            <a:extLst>
              <a:ext uri="{FF2B5EF4-FFF2-40B4-BE49-F238E27FC236}">
                <a16:creationId xmlns:a16="http://schemas.microsoft.com/office/drawing/2014/main" xmlns="" id="{22DA487B-67A2-42A3-9796-1277E424A4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5232903" y="6097709"/>
            <a:ext cx="0" cy="628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fik 9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735" y="6054690"/>
            <a:ext cx="1529203" cy="769907"/>
          </a:xfrm>
          <a:prstGeom prst="rect">
            <a:avLst/>
          </a:prstGeom>
        </p:spPr>
      </p:pic>
      <p:pic>
        <p:nvPicPr>
          <p:cNvPr id="95" name="Grafik 9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39" y="6133147"/>
            <a:ext cx="194547" cy="194547"/>
          </a:xfrm>
          <a:prstGeom prst="rect">
            <a:avLst/>
          </a:prstGeom>
        </p:spPr>
      </p:pic>
      <p:pic>
        <p:nvPicPr>
          <p:cNvPr id="97" name="Grafik 96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62" y="6386776"/>
            <a:ext cx="188025" cy="188025"/>
          </a:xfrm>
          <a:prstGeom prst="rect">
            <a:avLst/>
          </a:prstGeom>
        </p:spPr>
      </p:pic>
      <p:sp>
        <p:nvSpPr>
          <p:cNvPr id="98" name="Rechteck 97"/>
          <p:cNvSpPr/>
          <p:nvPr/>
        </p:nvSpPr>
        <p:spPr>
          <a:xfrm>
            <a:off x="5620252" y="6048641"/>
            <a:ext cx="1858123" cy="363561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Quay Au </a:t>
            </a:r>
          </a:p>
          <a:p>
            <a:r>
              <a:rPr lang="de-DE" sz="900" dirty="0" err="1">
                <a:latin typeface="Varela"/>
              </a:rPr>
              <a:t>Author</a:t>
            </a:r>
            <a:r>
              <a:rPr lang="de-DE" sz="900" dirty="0">
                <a:latin typeface="Varela"/>
              </a:rPr>
              <a:t>, </a:t>
            </a:r>
            <a:r>
              <a:rPr lang="de-DE" sz="900" dirty="0" err="1" smtClean="0">
                <a:latin typeface="Varela"/>
              </a:rPr>
              <a:t>maintainer</a:t>
            </a:r>
            <a:endParaRPr lang="de-DE" sz="900" dirty="0">
              <a:latin typeface="Varela"/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620250" y="6371721"/>
            <a:ext cx="2077760" cy="218137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quay.au@stat.uni-muenchen.de</a:t>
            </a:r>
          </a:p>
        </p:txBody>
      </p:sp>
      <p:pic>
        <p:nvPicPr>
          <p:cNvPr id="100" name="Grafik 99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536" y="6613064"/>
            <a:ext cx="174475" cy="174475"/>
          </a:xfrm>
          <a:prstGeom prst="rect">
            <a:avLst/>
          </a:prstGeom>
        </p:spPr>
      </p:pic>
      <p:sp>
        <p:nvSpPr>
          <p:cNvPr id="101" name="Rechteck 100"/>
          <p:cNvSpPr/>
          <p:nvPr/>
        </p:nvSpPr>
        <p:spPr>
          <a:xfrm>
            <a:off x="5620252" y="6589858"/>
            <a:ext cx="1716367" cy="211213"/>
          </a:xfrm>
          <a:prstGeom prst="rect">
            <a:avLst/>
          </a:prstGeom>
        </p:spPr>
        <p:txBody>
          <a:bodyPr wrap="non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https://quayau.github.io/fxtract/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7" y="6048641"/>
            <a:ext cx="9429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53">
            <a:extLst>
              <a:ext uri="{FF2B5EF4-FFF2-40B4-BE49-F238E27FC236}">
                <a16:creationId xmlns:a16="http://schemas.microsoft.com/office/drawing/2014/main" xmlns="" id="{E3C4141D-3D29-4554-B3A8-A5A2FB1E2811}"/>
              </a:ext>
            </a:extLst>
          </p:cNvPr>
          <p:cNvSpPr txBox="1"/>
          <p:nvPr/>
        </p:nvSpPr>
        <p:spPr>
          <a:xfrm>
            <a:off x="3900360" y="1742095"/>
            <a:ext cx="326517" cy="3980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b="1" spc="-236" dirty="0" smtClean="0">
                <a:solidFill>
                  <a:schemeClr val="bg1"/>
                </a:solidFill>
                <a:latin typeface="Varela"/>
              </a:rPr>
              <a:t>…</a:t>
            </a:r>
            <a:endParaRPr lang="en-US" b="1" spc="-236" noProof="1">
              <a:solidFill>
                <a:srgbClr val="C6D630"/>
              </a:solidFill>
              <a:latin typeface="Varela"/>
            </a:endParaRPr>
          </a:p>
        </p:txBody>
      </p:sp>
    </p:spTree>
    <p:extLst>
      <p:ext uri="{BB962C8B-B14F-4D97-AF65-F5344CB8AC3E}">
        <p14:creationId xmlns:p14="http://schemas.microsoft.com/office/powerpoint/2010/main" val="278643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 hidden="1">
            <a:extLst>
              <a:ext uri="{FF2B5EF4-FFF2-40B4-BE49-F238E27FC236}">
                <a16:creationId xmlns:a16="http://schemas.microsoft.com/office/drawing/2014/main" xmlns="" id="{927BF0CE-9BB6-405C-A7AB-8E5D101F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1</a:t>
            </a:r>
          </a:p>
        </p:txBody>
      </p:sp>
      <p:pic>
        <p:nvPicPr>
          <p:cNvPr id="49" name="Grafik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10" y="188640"/>
            <a:ext cx="1133871" cy="1314365"/>
          </a:xfrm>
          <a:prstGeom prst="rect">
            <a:avLst/>
          </a:prstGeom>
        </p:spPr>
      </p:pic>
      <p:sp>
        <p:nvSpPr>
          <p:cNvPr id="50" name="TextBox 53">
            <a:extLst>
              <a:ext uri="{FF2B5EF4-FFF2-40B4-BE49-F238E27FC236}">
                <a16:creationId xmlns:a16="http://schemas.microsoft.com/office/drawing/2014/main" xmlns="" id="{E3C4141D-3D29-4554-B3A8-A5A2FB1E2811}"/>
              </a:ext>
            </a:extLst>
          </p:cNvPr>
          <p:cNvSpPr txBox="1"/>
          <p:nvPr/>
        </p:nvSpPr>
        <p:spPr>
          <a:xfrm>
            <a:off x="510785" y="372849"/>
            <a:ext cx="3917199" cy="8306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200" b="1" spc="-236" dirty="0">
                <a:solidFill>
                  <a:schemeClr val="bg1"/>
                </a:solidFill>
                <a:latin typeface="Varela"/>
              </a:rPr>
              <a:t>Feature Extraction </a:t>
            </a:r>
            <a:r>
              <a:rPr lang="en-US" sz="3200" b="1" spc="-236" dirty="0" smtClean="0">
                <a:solidFill>
                  <a:schemeClr val="bg1"/>
                </a:solidFill>
                <a:latin typeface="Varela"/>
              </a:rPr>
              <a:t>with</a:t>
            </a:r>
            <a:endParaRPr lang="en-US" sz="3200" b="1" spc="-236" noProof="1">
              <a:solidFill>
                <a:srgbClr val="C6D630"/>
              </a:solidFill>
              <a:latin typeface="Varela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545394" y="188640"/>
            <a:ext cx="24993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spc="-236" dirty="0" err="1" smtClean="0">
                <a:solidFill>
                  <a:schemeClr val="bg1"/>
                </a:solidFill>
                <a:latin typeface="Varela"/>
              </a:rPr>
              <a:t>fxtract</a:t>
            </a:r>
            <a:endParaRPr lang="en-US" sz="4800" b="1" spc="-236" noProof="1">
              <a:solidFill>
                <a:schemeClr val="bg1"/>
              </a:solidFill>
              <a:latin typeface="Varela"/>
            </a:endParaRPr>
          </a:p>
        </p:txBody>
      </p:sp>
      <p:grpSp>
        <p:nvGrpSpPr>
          <p:cNvPr id="51" name="Gruppieren 50"/>
          <p:cNvGrpSpPr>
            <a:grpSpLocks noChangeAspect="1"/>
          </p:cNvGrpSpPr>
          <p:nvPr/>
        </p:nvGrpSpPr>
        <p:grpSpPr>
          <a:xfrm>
            <a:off x="1884165" y="1491410"/>
            <a:ext cx="3235980" cy="882432"/>
            <a:chOff x="3565059" y="5606063"/>
            <a:chExt cx="5210394" cy="1420842"/>
          </a:xfrm>
        </p:grpSpPr>
        <p:pic>
          <p:nvPicPr>
            <p:cNvPr id="52" name="Grafik 5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059" y="5606063"/>
              <a:ext cx="1411553" cy="1411553"/>
            </a:xfrm>
            <a:prstGeom prst="rect">
              <a:avLst/>
            </a:prstGeom>
          </p:spPr>
        </p:pic>
        <p:pic>
          <p:nvPicPr>
            <p:cNvPr id="53" name="Grafik 5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834" y="5606063"/>
              <a:ext cx="1411553" cy="1411553"/>
            </a:xfrm>
            <a:prstGeom prst="rect">
              <a:avLst/>
            </a:prstGeom>
          </p:spPr>
        </p:pic>
        <p:pic>
          <p:nvPicPr>
            <p:cNvPr id="55" name="Grafik 5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3899" y="5615351"/>
              <a:ext cx="1411554" cy="1411554"/>
            </a:xfrm>
            <a:prstGeom prst="rect">
              <a:avLst/>
            </a:prstGeom>
          </p:spPr>
        </p:pic>
      </p:grpSp>
      <p:pic>
        <p:nvPicPr>
          <p:cNvPr id="56" name="Grafik 55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386" y="2748947"/>
            <a:ext cx="1460367" cy="1460367"/>
          </a:xfrm>
          <a:prstGeom prst="rect">
            <a:avLst/>
          </a:prstGeom>
        </p:spPr>
      </p:pic>
      <p:pic>
        <p:nvPicPr>
          <p:cNvPr id="57" name="Grafik 5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55" y="4691087"/>
            <a:ext cx="876662" cy="876662"/>
          </a:xfrm>
          <a:prstGeom prst="rect">
            <a:avLst/>
          </a:prstGeom>
        </p:spPr>
      </p:pic>
      <p:cxnSp>
        <p:nvCxnSpPr>
          <p:cNvPr id="59" name="Gerade Verbindung mit Pfeil 58"/>
          <p:cNvCxnSpPr>
            <a:stCxn id="52" idx="2"/>
          </p:cNvCxnSpPr>
          <p:nvPr/>
        </p:nvCxnSpPr>
        <p:spPr>
          <a:xfrm>
            <a:off x="2322497" y="2368073"/>
            <a:ext cx="983623" cy="5995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53" idx="2"/>
          </p:cNvCxnSpPr>
          <p:nvPr/>
        </p:nvCxnSpPr>
        <p:spPr>
          <a:xfrm>
            <a:off x="3306120" y="2368073"/>
            <a:ext cx="438331" cy="39260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5" idx="2"/>
          </p:cNvCxnSpPr>
          <p:nvPr/>
        </p:nvCxnSpPr>
        <p:spPr>
          <a:xfrm flipH="1">
            <a:off x="4459724" y="2373842"/>
            <a:ext cx="222090" cy="38683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4681813" y="4101070"/>
            <a:ext cx="338190" cy="4593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461127" y="1655122"/>
            <a:ext cx="1578495" cy="7129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Grouped Data</a:t>
            </a:r>
          </a:p>
        </p:txBody>
      </p:sp>
      <p:sp>
        <p:nvSpPr>
          <p:cNvPr id="68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765829" y="2830790"/>
            <a:ext cx="3157881" cy="124511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User-defined Features</a:t>
            </a:r>
          </a:p>
        </p:txBody>
      </p:sp>
      <p:sp>
        <p:nvSpPr>
          <p:cNvPr id="69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1251501" y="4484450"/>
            <a:ext cx="1887311" cy="6800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Summarized Data</a:t>
            </a:r>
          </a:p>
        </p:txBody>
      </p:sp>
      <p:sp>
        <p:nvSpPr>
          <p:cNvPr id="12" name="Rechteck 11"/>
          <p:cNvSpPr/>
          <p:nvPr/>
        </p:nvSpPr>
        <p:spPr>
          <a:xfrm>
            <a:off x="5236319" y="1372763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Object Oriented (R6)</a:t>
            </a:r>
          </a:p>
        </p:txBody>
      </p:sp>
      <p:sp>
        <p:nvSpPr>
          <p:cNvPr id="71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31454" y="2418686"/>
            <a:ext cx="1972865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E.g. timestamped data of many devices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2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945918" y="3880048"/>
            <a:ext cx="2488273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Define functions on your own datasets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3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1435437" y="5164515"/>
            <a:ext cx="2488273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Resulting dataset is available as a dataframe (1 row per group)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5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513782" y="1679410"/>
            <a:ext cx="2981195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All functionality is available in one object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5563786" y="2049093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Big Data</a:t>
            </a:r>
          </a:p>
        </p:txBody>
      </p:sp>
      <p:sp>
        <p:nvSpPr>
          <p:cNvPr id="77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795047" y="2380662"/>
            <a:ext cx="3169947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Data is only read into memory, when needed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358194" y="2748947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Parallelization</a:t>
            </a:r>
          </a:p>
        </p:txBody>
      </p:sp>
      <p:sp>
        <p:nvSpPr>
          <p:cNvPr id="79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635657" y="3055594"/>
            <a:ext cx="3169947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Available with the future package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656136" y="3431302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Error Handling</a:t>
            </a:r>
          </a:p>
        </p:txBody>
      </p:sp>
      <p:sp>
        <p:nvSpPr>
          <p:cNvPr id="81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6009986" y="3721904"/>
            <a:ext cx="3169947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Errors are reported. Calculation for the remaining features does not stop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83" name="Rectangle 21" descr="Bottom Bar">
            <a:extLst>
              <a:ext uri="{FF2B5EF4-FFF2-40B4-BE49-F238E27FC236}">
                <a16:creationId xmlns:a16="http://schemas.microsoft.com/office/drawing/2014/main" xmlns="" id="{8B5655C9-67FC-4407-AF9A-B7431182A2A8}"/>
              </a:ext>
            </a:extLst>
          </p:cNvPr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en-US" dirty="0"/>
          </a:p>
        </p:txBody>
      </p:sp>
      <p:sp>
        <p:nvSpPr>
          <p:cNvPr id="85" name="Rechteck 84"/>
          <p:cNvSpPr/>
          <p:nvPr/>
        </p:nvSpPr>
        <p:spPr>
          <a:xfrm>
            <a:off x="982272" y="6230420"/>
            <a:ext cx="1803786" cy="349712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en-US" sz="900" noProof="1">
                <a:latin typeface="Varela"/>
              </a:rPr>
              <a:t>Available on CRAN:</a:t>
            </a:r>
          </a:p>
          <a:p>
            <a:r>
              <a:rPr lang="en-US" sz="900" noProof="1">
                <a:latin typeface="Varela"/>
              </a:rPr>
              <a:t>install.packages(“fxtract”)</a:t>
            </a:r>
          </a:p>
        </p:txBody>
      </p:sp>
      <p:cxnSp>
        <p:nvCxnSpPr>
          <p:cNvPr id="90" name="Straight Connector 73" descr="Footer separation line">
            <a:extLst>
              <a:ext uri="{FF2B5EF4-FFF2-40B4-BE49-F238E27FC236}">
                <a16:creationId xmlns:a16="http://schemas.microsoft.com/office/drawing/2014/main" xmlns="" id="{F4FDF632-4D14-497C-9373-F6176DCB16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2496006" y="6108235"/>
            <a:ext cx="0" cy="628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267874" y="6234058"/>
            <a:ext cx="1851020" cy="349712"/>
          </a:xfrm>
          <a:prstGeom prst="rect">
            <a:avLst/>
          </a:prstGeom>
        </p:spPr>
        <p:txBody>
          <a:bodyPr wrap="none" lIns="72009" tIns="36005" rIns="72009" bIns="36005">
            <a:spAutoFit/>
          </a:bodyPr>
          <a:lstStyle/>
          <a:p>
            <a:r>
              <a:rPr lang="de-DE" sz="900" dirty="0" err="1">
                <a:latin typeface="Varela"/>
              </a:rPr>
              <a:t>GitHub</a:t>
            </a:r>
            <a:r>
              <a:rPr lang="de-DE" sz="900" dirty="0">
                <a:latin typeface="Varela"/>
              </a:rPr>
              <a:t>:</a:t>
            </a:r>
          </a:p>
          <a:p>
            <a:r>
              <a:rPr lang="de-DE" sz="900" dirty="0">
                <a:latin typeface="Varela"/>
              </a:rPr>
              <a:t>https://github.com/QuayAu/fxtract</a:t>
            </a:r>
          </a:p>
        </p:txBody>
      </p:sp>
      <p:pic>
        <p:nvPicPr>
          <p:cNvPr id="92" name="Grafik 9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65" y="6125028"/>
            <a:ext cx="574348" cy="574348"/>
          </a:xfrm>
          <a:prstGeom prst="rect">
            <a:avLst/>
          </a:prstGeom>
        </p:spPr>
      </p:pic>
      <p:cxnSp>
        <p:nvCxnSpPr>
          <p:cNvPr id="93" name="Straight Connector 27" descr="Footer separation line">
            <a:extLst>
              <a:ext uri="{FF2B5EF4-FFF2-40B4-BE49-F238E27FC236}">
                <a16:creationId xmlns:a16="http://schemas.microsoft.com/office/drawing/2014/main" xmlns="" id="{22DA487B-67A2-42A3-9796-1277E424A4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5232903" y="6097709"/>
            <a:ext cx="0" cy="628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fik 9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735" y="6054690"/>
            <a:ext cx="1529203" cy="769907"/>
          </a:xfrm>
          <a:prstGeom prst="rect">
            <a:avLst/>
          </a:prstGeom>
        </p:spPr>
      </p:pic>
      <p:pic>
        <p:nvPicPr>
          <p:cNvPr id="95" name="Grafik 9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39" y="6133147"/>
            <a:ext cx="194547" cy="194547"/>
          </a:xfrm>
          <a:prstGeom prst="rect">
            <a:avLst/>
          </a:prstGeom>
        </p:spPr>
      </p:pic>
      <p:pic>
        <p:nvPicPr>
          <p:cNvPr id="97" name="Grafik 96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62" y="6386776"/>
            <a:ext cx="188025" cy="188025"/>
          </a:xfrm>
          <a:prstGeom prst="rect">
            <a:avLst/>
          </a:prstGeom>
        </p:spPr>
      </p:pic>
      <p:sp>
        <p:nvSpPr>
          <p:cNvPr id="98" name="Rechteck 97"/>
          <p:cNvSpPr/>
          <p:nvPr/>
        </p:nvSpPr>
        <p:spPr>
          <a:xfrm>
            <a:off x="5620252" y="6048641"/>
            <a:ext cx="1858123" cy="363561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Quay Au </a:t>
            </a:r>
          </a:p>
          <a:p>
            <a:r>
              <a:rPr lang="de-DE" sz="900" dirty="0" err="1">
                <a:latin typeface="Varela"/>
              </a:rPr>
              <a:t>Author</a:t>
            </a:r>
            <a:r>
              <a:rPr lang="de-DE" sz="900" dirty="0">
                <a:latin typeface="Varela"/>
              </a:rPr>
              <a:t>, </a:t>
            </a:r>
            <a:r>
              <a:rPr lang="de-DE" sz="900" dirty="0" err="1" smtClean="0">
                <a:latin typeface="Varela"/>
              </a:rPr>
              <a:t>maintainer</a:t>
            </a:r>
            <a:endParaRPr lang="de-DE" sz="900" dirty="0">
              <a:latin typeface="Varela"/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620250" y="6371721"/>
            <a:ext cx="2077760" cy="218137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quay.au@stat.uni-muenchen.de</a:t>
            </a:r>
          </a:p>
        </p:txBody>
      </p:sp>
      <p:pic>
        <p:nvPicPr>
          <p:cNvPr id="100" name="Grafik 99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536" y="6613064"/>
            <a:ext cx="174475" cy="174475"/>
          </a:xfrm>
          <a:prstGeom prst="rect">
            <a:avLst/>
          </a:prstGeom>
        </p:spPr>
      </p:pic>
      <p:sp>
        <p:nvSpPr>
          <p:cNvPr id="101" name="Rechteck 100"/>
          <p:cNvSpPr/>
          <p:nvPr/>
        </p:nvSpPr>
        <p:spPr>
          <a:xfrm>
            <a:off x="5620252" y="6589858"/>
            <a:ext cx="1716367" cy="211213"/>
          </a:xfrm>
          <a:prstGeom prst="rect">
            <a:avLst/>
          </a:prstGeom>
        </p:spPr>
        <p:txBody>
          <a:bodyPr wrap="non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https://quayau.github.io/fxtract/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7" y="6048641"/>
            <a:ext cx="9429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53">
            <a:extLst>
              <a:ext uri="{FF2B5EF4-FFF2-40B4-BE49-F238E27FC236}">
                <a16:creationId xmlns:a16="http://schemas.microsoft.com/office/drawing/2014/main" xmlns="" id="{E3C4141D-3D29-4554-B3A8-A5A2FB1E2811}"/>
              </a:ext>
            </a:extLst>
          </p:cNvPr>
          <p:cNvSpPr txBox="1"/>
          <p:nvPr/>
        </p:nvSpPr>
        <p:spPr>
          <a:xfrm>
            <a:off x="3900360" y="1742095"/>
            <a:ext cx="326517" cy="3980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b="1" spc="-236" dirty="0" smtClean="0">
                <a:solidFill>
                  <a:schemeClr val="bg1"/>
                </a:solidFill>
                <a:latin typeface="Varela"/>
              </a:rPr>
              <a:t>…</a:t>
            </a:r>
            <a:endParaRPr lang="en-US" b="1" spc="-236" noProof="1">
              <a:solidFill>
                <a:srgbClr val="C6D630"/>
              </a:solidFill>
              <a:latin typeface="Varela"/>
            </a:endParaRPr>
          </a:p>
        </p:txBody>
      </p:sp>
    </p:spTree>
    <p:extLst>
      <p:ext uri="{BB962C8B-B14F-4D97-AF65-F5344CB8AC3E}">
        <p14:creationId xmlns:p14="http://schemas.microsoft.com/office/powerpoint/2010/main" val="278643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 hidden="1">
            <a:extLst>
              <a:ext uri="{FF2B5EF4-FFF2-40B4-BE49-F238E27FC236}">
                <a16:creationId xmlns:a16="http://schemas.microsoft.com/office/drawing/2014/main" xmlns="" id="{927BF0CE-9BB6-405C-A7AB-8E5D101F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1</a:t>
            </a:r>
          </a:p>
        </p:txBody>
      </p:sp>
      <p:pic>
        <p:nvPicPr>
          <p:cNvPr id="49" name="Grafik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10" y="188640"/>
            <a:ext cx="1133871" cy="1314365"/>
          </a:xfrm>
          <a:prstGeom prst="rect">
            <a:avLst/>
          </a:prstGeom>
        </p:spPr>
      </p:pic>
      <p:sp>
        <p:nvSpPr>
          <p:cNvPr id="50" name="TextBox 53">
            <a:extLst>
              <a:ext uri="{FF2B5EF4-FFF2-40B4-BE49-F238E27FC236}">
                <a16:creationId xmlns:a16="http://schemas.microsoft.com/office/drawing/2014/main" xmlns="" id="{E3C4141D-3D29-4554-B3A8-A5A2FB1E2811}"/>
              </a:ext>
            </a:extLst>
          </p:cNvPr>
          <p:cNvSpPr txBox="1"/>
          <p:nvPr/>
        </p:nvSpPr>
        <p:spPr>
          <a:xfrm>
            <a:off x="510785" y="372849"/>
            <a:ext cx="3917199" cy="8306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200" b="1" spc="-236" dirty="0">
                <a:solidFill>
                  <a:schemeClr val="bg1"/>
                </a:solidFill>
                <a:latin typeface="Varela"/>
              </a:rPr>
              <a:t>Feature Extraction </a:t>
            </a:r>
            <a:r>
              <a:rPr lang="en-US" sz="3200" b="1" spc="-236" dirty="0" smtClean="0">
                <a:solidFill>
                  <a:schemeClr val="bg1"/>
                </a:solidFill>
                <a:latin typeface="Varela"/>
              </a:rPr>
              <a:t>with</a:t>
            </a:r>
            <a:endParaRPr lang="en-US" sz="3200" b="1" spc="-236" noProof="1">
              <a:solidFill>
                <a:srgbClr val="C6D630"/>
              </a:solidFill>
              <a:latin typeface="Varela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545394" y="188640"/>
            <a:ext cx="24993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spc="-236" dirty="0" err="1" smtClean="0">
                <a:solidFill>
                  <a:schemeClr val="bg1"/>
                </a:solidFill>
                <a:latin typeface="Varela"/>
              </a:rPr>
              <a:t>fxtract</a:t>
            </a:r>
            <a:endParaRPr lang="en-US" sz="4800" b="1" spc="-236" noProof="1">
              <a:solidFill>
                <a:schemeClr val="bg1"/>
              </a:solidFill>
              <a:latin typeface="Varela"/>
            </a:endParaRPr>
          </a:p>
        </p:txBody>
      </p:sp>
      <p:grpSp>
        <p:nvGrpSpPr>
          <p:cNvPr id="51" name="Gruppieren 50"/>
          <p:cNvGrpSpPr>
            <a:grpSpLocks noChangeAspect="1"/>
          </p:cNvGrpSpPr>
          <p:nvPr/>
        </p:nvGrpSpPr>
        <p:grpSpPr>
          <a:xfrm>
            <a:off x="1884165" y="1491410"/>
            <a:ext cx="3235980" cy="882432"/>
            <a:chOff x="3565059" y="5606063"/>
            <a:chExt cx="5210394" cy="1420842"/>
          </a:xfrm>
        </p:grpSpPr>
        <p:pic>
          <p:nvPicPr>
            <p:cNvPr id="52" name="Grafik 5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059" y="5606063"/>
              <a:ext cx="1411553" cy="1411553"/>
            </a:xfrm>
            <a:prstGeom prst="rect">
              <a:avLst/>
            </a:prstGeom>
          </p:spPr>
        </p:pic>
        <p:pic>
          <p:nvPicPr>
            <p:cNvPr id="53" name="Grafik 5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834" y="5606063"/>
              <a:ext cx="1411553" cy="1411553"/>
            </a:xfrm>
            <a:prstGeom prst="rect">
              <a:avLst/>
            </a:prstGeom>
          </p:spPr>
        </p:pic>
        <p:pic>
          <p:nvPicPr>
            <p:cNvPr id="55" name="Grafik 5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3899" y="5615351"/>
              <a:ext cx="1411554" cy="1411554"/>
            </a:xfrm>
            <a:prstGeom prst="rect">
              <a:avLst/>
            </a:prstGeom>
          </p:spPr>
        </p:pic>
      </p:grpSp>
      <p:pic>
        <p:nvPicPr>
          <p:cNvPr id="56" name="Grafik 55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386" y="2748947"/>
            <a:ext cx="1460367" cy="1460367"/>
          </a:xfrm>
          <a:prstGeom prst="rect">
            <a:avLst/>
          </a:prstGeom>
        </p:spPr>
      </p:pic>
      <p:pic>
        <p:nvPicPr>
          <p:cNvPr id="57" name="Grafik 5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55" y="4691087"/>
            <a:ext cx="876662" cy="876662"/>
          </a:xfrm>
          <a:prstGeom prst="rect">
            <a:avLst/>
          </a:prstGeom>
        </p:spPr>
      </p:pic>
      <p:cxnSp>
        <p:nvCxnSpPr>
          <p:cNvPr id="59" name="Gerade Verbindung mit Pfeil 58"/>
          <p:cNvCxnSpPr>
            <a:stCxn id="52" idx="2"/>
          </p:cNvCxnSpPr>
          <p:nvPr/>
        </p:nvCxnSpPr>
        <p:spPr>
          <a:xfrm>
            <a:off x="2322497" y="2368073"/>
            <a:ext cx="983623" cy="5995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53" idx="2"/>
          </p:cNvCxnSpPr>
          <p:nvPr/>
        </p:nvCxnSpPr>
        <p:spPr>
          <a:xfrm>
            <a:off x="3306120" y="2368073"/>
            <a:ext cx="438331" cy="39260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5" idx="2"/>
          </p:cNvCxnSpPr>
          <p:nvPr/>
        </p:nvCxnSpPr>
        <p:spPr>
          <a:xfrm flipH="1">
            <a:off x="4459724" y="2373842"/>
            <a:ext cx="222090" cy="38683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4681813" y="4101070"/>
            <a:ext cx="338190" cy="4593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461127" y="1655122"/>
            <a:ext cx="1578495" cy="7129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Grouped Data</a:t>
            </a:r>
          </a:p>
        </p:txBody>
      </p:sp>
      <p:sp>
        <p:nvSpPr>
          <p:cNvPr id="68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765829" y="2830790"/>
            <a:ext cx="3157881" cy="124511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User-defined Features</a:t>
            </a:r>
          </a:p>
        </p:txBody>
      </p:sp>
      <p:sp>
        <p:nvSpPr>
          <p:cNvPr id="69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1251501" y="4484450"/>
            <a:ext cx="1887311" cy="6800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Summarized Data</a:t>
            </a:r>
          </a:p>
        </p:txBody>
      </p:sp>
      <p:sp>
        <p:nvSpPr>
          <p:cNvPr id="12" name="Rechteck 11"/>
          <p:cNvSpPr/>
          <p:nvPr/>
        </p:nvSpPr>
        <p:spPr>
          <a:xfrm>
            <a:off x="5236319" y="1372763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Object Oriented (R6)</a:t>
            </a:r>
          </a:p>
        </p:txBody>
      </p:sp>
      <p:sp>
        <p:nvSpPr>
          <p:cNvPr id="71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31454" y="2418686"/>
            <a:ext cx="1972865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E.g. timestamped data of many devices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2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945918" y="3880048"/>
            <a:ext cx="2488273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Define functions on your own datasets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3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1435437" y="5164515"/>
            <a:ext cx="2488273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Resulting dataset is available as a dataframe (1 row per group)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5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513782" y="1679410"/>
            <a:ext cx="2981195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All functionality is available in one object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5563786" y="2049093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Big Data</a:t>
            </a:r>
          </a:p>
        </p:txBody>
      </p:sp>
      <p:sp>
        <p:nvSpPr>
          <p:cNvPr id="77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795047" y="2380662"/>
            <a:ext cx="3169947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Data is only read into memory, when needed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358194" y="2748947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Parallelization</a:t>
            </a:r>
          </a:p>
        </p:txBody>
      </p:sp>
      <p:sp>
        <p:nvSpPr>
          <p:cNvPr id="79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635657" y="3055594"/>
            <a:ext cx="3169947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Available with the future package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656136" y="3431302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Error Handling</a:t>
            </a:r>
          </a:p>
        </p:txBody>
      </p:sp>
      <p:sp>
        <p:nvSpPr>
          <p:cNvPr id="81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6009986" y="3721904"/>
            <a:ext cx="3169947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Errors are reported. Calculation for the remaining features does not stop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83" name="Rectangle 21" descr="Bottom Bar">
            <a:extLst>
              <a:ext uri="{FF2B5EF4-FFF2-40B4-BE49-F238E27FC236}">
                <a16:creationId xmlns:a16="http://schemas.microsoft.com/office/drawing/2014/main" xmlns="" id="{8B5655C9-67FC-4407-AF9A-B7431182A2A8}"/>
              </a:ext>
            </a:extLst>
          </p:cNvPr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en-US" dirty="0"/>
          </a:p>
        </p:txBody>
      </p:sp>
      <p:sp>
        <p:nvSpPr>
          <p:cNvPr id="85" name="Rechteck 84"/>
          <p:cNvSpPr/>
          <p:nvPr/>
        </p:nvSpPr>
        <p:spPr>
          <a:xfrm>
            <a:off x="982272" y="6230420"/>
            <a:ext cx="1803786" cy="349712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en-US" sz="900" noProof="1">
                <a:latin typeface="Varela"/>
              </a:rPr>
              <a:t>Available on CRAN:</a:t>
            </a:r>
          </a:p>
          <a:p>
            <a:r>
              <a:rPr lang="en-US" sz="900" noProof="1">
                <a:latin typeface="Varela"/>
              </a:rPr>
              <a:t>install.packages(“fxtract”)</a:t>
            </a:r>
          </a:p>
        </p:txBody>
      </p:sp>
      <p:cxnSp>
        <p:nvCxnSpPr>
          <p:cNvPr id="90" name="Straight Connector 73" descr="Footer separation line">
            <a:extLst>
              <a:ext uri="{FF2B5EF4-FFF2-40B4-BE49-F238E27FC236}">
                <a16:creationId xmlns:a16="http://schemas.microsoft.com/office/drawing/2014/main" xmlns="" id="{F4FDF632-4D14-497C-9373-F6176DCB16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2496006" y="6108235"/>
            <a:ext cx="0" cy="628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267874" y="6234058"/>
            <a:ext cx="1851020" cy="349712"/>
          </a:xfrm>
          <a:prstGeom prst="rect">
            <a:avLst/>
          </a:prstGeom>
        </p:spPr>
        <p:txBody>
          <a:bodyPr wrap="none" lIns="72009" tIns="36005" rIns="72009" bIns="36005">
            <a:spAutoFit/>
          </a:bodyPr>
          <a:lstStyle/>
          <a:p>
            <a:r>
              <a:rPr lang="de-DE" sz="900" dirty="0" err="1">
                <a:latin typeface="Varela"/>
              </a:rPr>
              <a:t>GitHub</a:t>
            </a:r>
            <a:r>
              <a:rPr lang="de-DE" sz="900" dirty="0">
                <a:latin typeface="Varela"/>
              </a:rPr>
              <a:t>:</a:t>
            </a:r>
          </a:p>
          <a:p>
            <a:r>
              <a:rPr lang="de-DE" sz="900" dirty="0">
                <a:latin typeface="Varela"/>
              </a:rPr>
              <a:t>https://github.com/QuayAu/fxtract</a:t>
            </a:r>
          </a:p>
        </p:txBody>
      </p:sp>
      <p:pic>
        <p:nvPicPr>
          <p:cNvPr id="92" name="Grafik 9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65" y="6125028"/>
            <a:ext cx="574348" cy="574348"/>
          </a:xfrm>
          <a:prstGeom prst="rect">
            <a:avLst/>
          </a:prstGeom>
        </p:spPr>
      </p:pic>
      <p:cxnSp>
        <p:nvCxnSpPr>
          <p:cNvPr id="93" name="Straight Connector 27" descr="Footer separation line">
            <a:extLst>
              <a:ext uri="{FF2B5EF4-FFF2-40B4-BE49-F238E27FC236}">
                <a16:creationId xmlns:a16="http://schemas.microsoft.com/office/drawing/2014/main" xmlns="" id="{22DA487B-67A2-42A3-9796-1277E424A4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5232903" y="6097709"/>
            <a:ext cx="0" cy="628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fik 9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735" y="6054690"/>
            <a:ext cx="1529203" cy="769907"/>
          </a:xfrm>
          <a:prstGeom prst="rect">
            <a:avLst/>
          </a:prstGeom>
        </p:spPr>
      </p:pic>
      <p:pic>
        <p:nvPicPr>
          <p:cNvPr id="95" name="Grafik 9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39" y="6133147"/>
            <a:ext cx="194547" cy="194547"/>
          </a:xfrm>
          <a:prstGeom prst="rect">
            <a:avLst/>
          </a:prstGeom>
        </p:spPr>
      </p:pic>
      <p:pic>
        <p:nvPicPr>
          <p:cNvPr id="97" name="Grafik 96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62" y="6386776"/>
            <a:ext cx="188025" cy="188025"/>
          </a:xfrm>
          <a:prstGeom prst="rect">
            <a:avLst/>
          </a:prstGeom>
        </p:spPr>
      </p:pic>
      <p:sp>
        <p:nvSpPr>
          <p:cNvPr id="98" name="Rechteck 97"/>
          <p:cNvSpPr/>
          <p:nvPr/>
        </p:nvSpPr>
        <p:spPr>
          <a:xfrm>
            <a:off x="5620252" y="6048641"/>
            <a:ext cx="1858123" cy="363561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Quay Au </a:t>
            </a:r>
          </a:p>
          <a:p>
            <a:r>
              <a:rPr lang="de-DE" sz="900" dirty="0" err="1">
                <a:latin typeface="Varela"/>
              </a:rPr>
              <a:t>Author</a:t>
            </a:r>
            <a:r>
              <a:rPr lang="de-DE" sz="900" dirty="0">
                <a:latin typeface="Varela"/>
              </a:rPr>
              <a:t>, </a:t>
            </a:r>
            <a:r>
              <a:rPr lang="de-DE" sz="900" dirty="0" err="1" smtClean="0">
                <a:latin typeface="Varela"/>
              </a:rPr>
              <a:t>maintainer</a:t>
            </a:r>
            <a:endParaRPr lang="de-DE" sz="900" dirty="0">
              <a:latin typeface="Varela"/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620250" y="6371721"/>
            <a:ext cx="2077760" cy="218137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quay.au@stat.uni-muenchen.de</a:t>
            </a:r>
          </a:p>
        </p:txBody>
      </p:sp>
      <p:pic>
        <p:nvPicPr>
          <p:cNvPr id="100" name="Grafik 99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536" y="6613064"/>
            <a:ext cx="174475" cy="174475"/>
          </a:xfrm>
          <a:prstGeom prst="rect">
            <a:avLst/>
          </a:prstGeom>
        </p:spPr>
      </p:pic>
      <p:sp>
        <p:nvSpPr>
          <p:cNvPr id="101" name="Rechteck 100"/>
          <p:cNvSpPr/>
          <p:nvPr/>
        </p:nvSpPr>
        <p:spPr>
          <a:xfrm>
            <a:off x="5620252" y="6589858"/>
            <a:ext cx="1716367" cy="211213"/>
          </a:xfrm>
          <a:prstGeom prst="rect">
            <a:avLst/>
          </a:prstGeom>
        </p:spPr>
        <p:txBody>
          <a:bodyPr wrap="non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https://quayau.github.io/fxtract/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7" y="6048641"/>
            <a:ext cx="9429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53">
            <a:extLst>
              <a:ext uri="{FF2B5EF4-FFF2-40B4-BE49-F238E27FC236}">
                <a16:creationId xmlns:a16="http://schemas.microsoft.com/office/drawing/2014/main" xmlns="" id="{E3C4141D-3D29-4554-B3A8-A5A2FB1E2811}"/>
              </a:ext>
            </a:extLst>
          </p:cNvPr>
          <p:cNvSpPr txBox="1"/>
          <p:nvPr/>
        </p:nvSpPr>
        <p:spPr>
          <a:xfrm>
            <a:off x="3900360" y="1742095"/>
            <a:ext cx="326517" cy="3980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b="1" spc="-236" dirty="0" smtClean="0">
                <a:solidFill>
                  <a:schemeClr val="bg1"/>
                </a:solidFill>
                <a:latin typeface="Varela"/>
              </a:rPr>
              <a:t>…</a:t>
            </a:r>
            <a:endParaRPr lang="en-US" b="1" spc="-236" noProof="1">
              <a:solidFill>
                <a:srgbClr val="C6D630"/>
              </a:solidFill>
              <a:latin typeface="Varela"/>
            </a:endParaRPr>
          </a:p>
        </p:txBody>
      </p:sp>
    </p:spTree>
    <p:extLst>
      <p:ext uri="{BB962C8B-B14F-4D97-AF65-F5344CB8AC3E}">
        <p14:creationId xmlns:p14="http://schemas.microsoft.com/office/powerpoint/2010/main" val="278643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 hidden="1">
            <a:extLst>
              <a:ext uri="{FF2B5EF4-FFF2-40B4-BE49-F238E27FC236}">
                <a16:creationId xmlns:a16="http://schemas.microsoft.com/office/drawing/2014/main" xmlns="" id="{927BF0CE-9BB6-405C-A7AB-8E5D101F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1</a:t>
            </a:r>
          </a:p>
        </p:txBody>
      </p:sp>
      <p:pic>
        <p:nvPicPr>
          <p:cNvPr id="49" name="Grafik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10" y="188640"/>
            <a:ext cx="1133871" cy="1314365"/>
          </a:xfrm>
          <a:prstGeom prst="rect">
            <a:avLst/>
          </a:prstGeom>
        </p:spPr>
      </p:pic>
      <p:sp>
        <p:nvSpPr>
          <p:cNvPr id="50" name="TextBox 53">
            <a:extLst>
              <a:ext uri="{FF2B5EF4-FFF2-40B4-BE49-F238E27FC236}">
                <a16:creationId xmlns:a16="http://schemas.microsoft.com/office/drawing/2014/main" xmlns="" id="{E3C4141D-3D29-4554-B3A8-A5A2FB1E2811}"/>
              </a:ext>
            </a:extLst>
          </p:cNvPr>
          <p:cNvSpPr txBox="1"/>
          <p:nvPr/>
        </p:nvSpPr>
        <p:spPr>
          <a:xfrm>
            <a:off x="510785" y="372849"/>
            <a:ext cx="3917199" cy="8306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200" b="1" spc="-236" dirty="0">
                <a:solidFill>
                  <a:schemeClr val="bg1"/>
                </a:solidFill>
                <a:latin typeface="Varela"/>
              </a:rPr>
              <a:t>Feature Extraction </a:t>
            </a:r>
            <a:r>
              <a:rPr lang="en-US" sz="3200" b="1" spc="-236" dirty="0" smtClean="0">
                <a:solidFill>
                  <a:schemeClr val="bg1"/>
                </a:solidFill>
                <a:latin typeface="Varela"/>
              </a:rPr>
              <a:t>with</a:t>
            </a:r>
            <a:endParaRPr lang="en-US" sz="3200" b="1" spc="-236" noProof="1">
              <a:solidFill>
                <a:srgbClr val="C6D630"/>
              </a:solidFill>
              <a:latin typeface="Varela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545394" y="188640"/>
            <a:ext cx="24993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spc="-236" dirty="0" err="1" smtClean="0">
                <a:solidFill>
                  <a:schemeClr val="bg1"/>
                </a:solidFill>
                <a:latin typeface="Varela"/>
              </a:rPr>
              <a:t>fxtract</a:t>
            </a:r>
            <a:endParaRPr lang="en-US" sz="4800" b="1" spc="-236" noProof="1">
              <a:solidFill>
                <a:schemeClr val="bg1"/>
              </a:solidFill>
              <a:latin typeface="Varela"/>
            </a:endParaRPr>
          </a:p>
        </p:txBody>
      </p:sp>
      <p:grpSp>
        <p:nvGrpSpPr>
          <p:cNvPr id="51" name="Gruppieren 50"/>
          <p:cNvGrpSpPr>
            <a:grpSpLocks noChangeAspect="1"/>
          </p:cNvGrpSpPr>
          <p:nvPr/>
        </p:nvGrpSpPr>
        <p:grpSpPr>
          <a:xfrm>
            <a:off x="1884165" y="1491410"/>
            <a:ext cx="3235980" cy="882432"/>
            <a:chOff x="3565059" y="5606063"/>
            <a:chExt cx="5210394" cy="1420842"/>
          </a:xfrm>
        </p:grpSpPr>
        <p:pic>
          <p:nvPicPr>
            <p:cNvPr id="52" name="Grafik 5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059" y="5606063"/>
              <a:ext cx="1411553" cy="1411553"/>
            </a:xfrm>
            <a:prstGeom prst="rect">
              <a:avLst/>
            </a:prstGeom>
          </p:spPr>
        </p:pic>
        <p:pic>
          <p:nvPicPr>
            <p:cNvPr id="53" name="Grafik 5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834" y="5606063"/>
              <a:ext cx="1411553" cy="1411553"/>
            </a:xfrm>
            <a:prstGeom prst="rect">
              <a:avLst/>
            </a:prstGeom>
          </p:spPr>
        </p:pic>
        <p:pic>
          <p:nvPicPr>
            <p:cNvPr id="55" name="Grafik 5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3899" y="5615351"/>
              <a:ext cx="1411554" cy="1411554"/>
            </a:xfrm>
            <a:prstGeom prst="rect">
              <a:avLst/>
            </a:prstGeom>
          </p:spPr>
        </p:pic>
      </p:grpSp>
      <p:pic>
        <p:nvPicPr>
          <p:cNvPr id="56" name="Grafik 55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386" y="2748947"/>
            <a:ext cx="1460367" cy="1460367"/>
          </a:xfrm>
          <a:prstGeom prst="rect">
            <a:avLst/>
          </a:prstGeom>
        </p:spPr>
      </p:pic>
      <p:pic>
        <p:nvPicPr>
          <p:cNvPr id="57" name="Grafik 5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55" y="4691087"/>
            <a:ext cx="876662" cy="876662"/>
          </a:xfrm>
          <a:prstGeom prst="rect">
            <a:avLst/>
          </a:prstGeom>
        </p:spPr>
      </p:pic>
      <p:cxnSp>
        <p:nvCxnSpPr>
          <p:cNvPr id="59" name="Gerade Verbindung mit Pfeil 58"/>
          <p:cNvCxnSpPr>
            <a:stCxn id="52" idx="2"/>
          </p:cNvCxnSpPr>
          <p:nvPr/>
        </p:nvCxnSpPr>
        <p:spPr>
          <a:xfrm>
            <a:off x="2322497" y="2368073"/>
            <a:ext cx="983623" cy="5995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53" idx="2"/>
          </p:cNvCxnSpPr>
          <p:nvPr/>
        </p:nvCxnSpPr>
        <p:spPr>
          <a:xfrm>
            <a:off x="3306120" y="2368073"/>
            <a:ext cx="438331" cy="39260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5" idx="2"/>
          </p:cNvCxnSpPr>
          <p:nvPr/>
        </p:nvCxnSpPr>
        <p:spPr>
          <a:xfrm flipH="1">
            <a:off x="4459724" y="2373842"/>
            <a:ext cx="222090" cy="38683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4681813" y="4101070"/>
            <a:ext cx="338190" cy="4593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461127" y="1655122"/>
            <a:ext cx="1578495" cy="7129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Grouped Data</a:t>
            </a:r>
          </a:p>
        </p:txBody>
      </p:sp>
      <p:sp>
        <p:nvSpPr>
          <p:cNvPr id="68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765829" y="2830790"/>
            <a:ext cx="3157881" cy="124511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User-defined Features</a:t>
            </a:r>
          </a:p>
        </p:txBody>
      </p:sp>
      <p:sp>
        <p:nvSpPr>
          <p:cNvPr id="69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1251501" y="4484450"/>
            <a:ext cx="1887311" cy="6800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Summarized Data</a:t>
            </a:r>
          </a:p>
        </p:txBody>
      </p:sp>
      <p:sp>
        <p:nvSpPr>
          <p:cNvPr id="12" name="Rechteck 11"/>
          <p:cNvSpPr/>
          <p:nvPr/>
        </p:nvSpPr>
        <p:spPr>
          <a:xfrm>
            <a:off x="5236319" y="1372763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Object Oriented (R6)</a:t>
            </a:r>
          </a:p>
        </p:txBody>
      </p:sp>
      <p:sp>
        <p:nvSpPr>
          <p:cNvPr id="71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31454" y="2418686"/>
            <a:ext cx="1972865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E.g. timestamped data of many devices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2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945918" y="3880048"/>
            <a:ext cx="2488273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Define functions on your own datasets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3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1435437" y="5164515"/>
            <a:ext cx="2488273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Resulting dataset is available as a dataframe (1 row per group)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5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513782" y="1679410"/>
            <a:ext cx="2981195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All functionality is available in one object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5563786" y="2049093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Big Data</a:t>
            </a:r>
          </a:p>
        </p:txBody>
      </p:sp>
      <p:sp>
        <p:nvSpPr>
          <p:cNvPr id="77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795047" y="2380662"/>
            <a:ext cx="3169947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Data is only read into memory, when needed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358194" y="2748947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Parallelization</a:t>
            </a:r>
          </a:p>
        </p:txBody>
      </p:sp>
      <p:sp>
        <p:nvSpPr>
          <p:cNvPr id="79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635657" y="3055594"/>
            <a:ext cx="3169947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Available with the future package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656136" y="3431302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Error Handling</a:t>
            </a:r>
          </a:p>
        </p:txBody>
      </p:sp>
      <p:sp>
        <p:nvSpPr>
          <p:cNvPr id="81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6009986" y="3721904"/>
            <a:ext cx="3169947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Errors are reported. Calculation for the remaining features does not stop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83" name="Rectangle 21" descr="Bottom Bar">
            <a:extLst>
              <a:ext uri="{FF2B5EF4-FFF2-40B4-BE49-F238E27FC236}">
                <a16:creationId xmlns:a16="http://schemas.microsoft.com/office/drawing/2014/main" xmlns="" id="{8B5655C9-67FC-4407-AF9A-B7431182A2A8}"/>
              </a:ext>
            </a:extLst>
          </p:cNvPr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en-US" dirty="0"/>
          </a:p>
        </p:txBody>
      </p:sp>
      <p:sp>
        <p:nvSpPr>
          <p:cNvPr id="85" name="Rechteck 84"/>
          <p:cNvSpPr/>
          <p:nvPr/>
        </p:nvSpPr>
        <p:spPr>
          <a:xfrm>
            <a:off x="982272" y="6230420"/>
            <a:ext cx="1803786" cy="349712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en-US" sz="900" noProof="1">
                <a:latin typeface="Varela"/>
              </a:rPr>
              <a:t>Available on CRAN:</a:t>
            </a:r>
          </a:p>
          <a:p>
            <a:r>
              <a:rPr lang="en-US" sz="900" noProof="1">
                <a:latin typeface="Varela"/>
              </a:rPr>
              <a:t>install.packages(“fxtract”)</a:t>
            </a:r>
          </a:p>
        </p:txBody>
      </p:sp>
      <p:cxnSp>
        <p:nvCxnSpPr>
          <p:cNvPr id="90" name="Straight Connector 73" descr="Footer separation line">
            <a:extLst>
              <a:ext uri="{FF2B5EF4-FFF2-40B4-BE49-F238E27FC236}">
                <a16:creationId xmlns:a16="http://schemas.microsoft.com/office/drawing/2014/main" xmlns="" id="{F4FDF632-4D14-497C-9373-F6176DCB16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2496006" y="6108235"/>
            <a:ext cx="0" cy="628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267874" y="6234058"/>
            <a:ext cx="1851020" cy="349712"/>
          </a:xfrm>
          <a:prstGeom prst="rect">
            <a:avLst/>
          </a:prstGeom>
        </p:spPr>
        <p:txBody>
          <a:bodyPr wrap="none" lIns="72009" tIns="36005" rIns="72009" bIns="36005">
            <a:spAutoFit/>
          </a:bodyPr>
          <a:lstStyle/>
          <a:p>
            <a:r>
              <a:rPr lang="de-DE" sz="900" dirty="0" err="1">
                <a:latin typeface="Varela"/>
              </a:rPr>
              <a:t>GitHub</a:t>
            </a:r>
            <a:r>
              <a:rPr lang="de-DE" sz="900" dirty="0">
                <a:latin typeface="Varela"/>
              </a:rPr>
              <a:t>:</a:t>
            </a:r>
          </a:p>
          <a:p>
            <a:r>
              <a:rPr lang="de-DE" sz="900" dirty="0">
                <a:latin typeface="Varela"/>
              </a:rPr>
              <a:t>https://github.com/QuayAu/fxtract</a:t>
            </a:r>
          </a:p>
        </p:txBody>
      </p:sp>
      <p:pic>
        <p:nvPicPr>
          <p:cNvPr id="92" name="Grafik 9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65" y="6125028"/>
            <a:ext cx="574348" cy="574348"/>
          </a:xfrm>
          <a:prstGeom prst="rect">
            <a:avLst/>
          </a:prstGeom>
        </p:spPr>
      </p:pic>
      <p:cxnSp>
        <p:nvCxnSpPr>
          <p:cNvPr id="93" name="Straight Connector 27" descr="Footer separation line">
            <a:extLst>
              <a:ext uri="{FF2B5EF4-FFF2-40B4-BE49-F238E27FC236}">
                <a16:creationId xmlns:a16="http://schemas.microsoft.com/office/drawing/2014/main" xmlns="" id="{22DA487B-67A2-42A3-9796-1277E424A4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5232903" y="6097709"/>
            <a:ext cx="0" cy="628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fik 9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735" y="6054690"/>
            <a:ext cx="1529203" cy="769907"/>
          </a:xfrm>
          <a:prstGeom prst="rect">
            <a:avLst/>
          </a:prstGeom>
        </p:spPr>
      </p:pic>
      <p:pic>
        <p:nvPicPr>
          <p:cNvPr id="95" name="Grafik 9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39" y="6133147"/>
            <a:ext cx="194547" cy="194547"/>
          </a:xfrm>
          <a:prstGeom prst="rect">
            <a:avLst/>
          </a:prstGeom>
        </p:spPr>
      </p:pic>
      <p:pic>
        <p:nvPicPr>
          <p:cNvPr id="97" name="Grafik 96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62" y="6386776"/>
            <a:ext cx="188025" cy="188025"/>
          </a:xfrm>
          <a:prstGeom prst="rect">
            <a:avLst/>
          </a:prstGeom>
        </p:spPr>
      </p:pic>
      <p:sp>
        <p:nvSpPr>
          <p:cNvPr id="98" name="Rechteck 97"/>
          <p:cNvSpPr/>
          <p:nvPr/>
        </p:nvSpPr>
        <p:spPr>
          <a:xfrm>
            <a:off x="5620252" y="6048641"/>
            <a:ext cx="1858123" cy="363561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Quay Au </a:t>
            </a:r>
          </a:p>
          <a:p>
            <a:r>
              <a:rPr lang="de-DE" sz="900" dirty="0" err="1">
                <a:latin typeface="Varela"/>
              </a:rPr>
              <a:t>Author</a:t>
            </a:r>
            <a:r>
              <a:rPr lang="de-DE" sz="900" dirty="0">
                <a:latin typeface="Varela"/>
              </a:rPr>
              <a:t>, </a:t>
            </a:r>
            <a:r>
              <a:rPr lang="de-DE" sz="900" dirty="0" err="1" smtClean="0">
                <a:latin typeface="Varela"/>
              </a:rPr>
              <a:t>maintainer</a:t>
            </a:r>
            <a:endParaRPr lang="de-DE" sz="900" dirty="0">
              <a:latin typeface="Varela"/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620250" y="6371721"/>
            <a:ext cx="2077760" cy="218137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quay.au@stat.uni-muenchen.de</a:t>
            </a:r>
          </a:p>
        </p:txBody>
      </p:sp>
      <p:pic>
        <p:nvPicPr>
          <p:cNvPr id="100" name="Grafik 99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536" y="6613064"/>
            <a:ext cx="174475" cy="174475"/>
          </a:xfrm>
          <a:prstGeom prst="rect">
            <a:avLst/>
          </a:prstGeom>
        </p:spPr>
      </p:pic>
      <p:sp>
        <p:nvSpPr>
          <p:cNvPr id="101" name="Rechteck 100"/>
          <p:cNvSpPr/>
          <p:nvPr/>
        </p:nvSpPr>
        <p:spPr>
          <a:xfrm>
            <a:off x="5620252" y="6589858"/>
            <a:ext cx="1716367" cy="211213"/>
          </a:xfrm>
          <a:prstGeom prst="rect">
            <a:avLst/>
          </a:prstGeom>
        </p:spPr>
        <p:txBody>
          <a:bodyPr wrap="non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https://quayau.github.io/fxtract/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7" y="6048641"/>
            <a:ext cx="9429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53">
            <a:extLst>
              <a:ext uri="{FF2B5EF4-FFF2-40B4-BE49-F238E27FC236}">
                <a16:creationId xmlns:a16="http://schemas.microsoft.com/office/drawing/2014/main" xmlns="" id="{E3C4141D-3D29-4554-B3A8-A5A2FB1E2811}"/>
              </a:ext>
            </a:extLst>
          </p:cNvPr>
          <p:cNvSpPr txBox="1"/>
          <p:nvPr/>
        </p:nvSpPr>
        <p:spPr>
          <a:xfrm>
            <a:off x="3900360" y="1742095"/>
            <a:ext cx="326517" cy="3980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b="1" spc="-236" dirty="0" smtClean="0">
                <a:solidFill>
                  <a:schemeClr val="bg1"/>
                </a:solidFill>
                <a:latin typeface="Varela"/>
              </a:rPr>
              <a:t>…</a:t>
            </a:r>
            <a:endParaRPr lang="en-US" b="1" spc="-236" noProof="1">
              <a:solidFill>
                <a:srgbClr val="C6D630"/>
              </a:solidFill>
              <a:latin typeface="Varela"/>
            </a:endParaRPr>
          </a:p>
        </p:txBody>
      </p:sp>
    </p:spTree>
    <p:extLst>
      <p:ext uri="{BB962C8B-B14F-4D97-AF65-F5344CB8AC3E}">
        <p14:creationId xmlns:p14="http://schemas.microsoft.com/office/powerpoint/2010/main" val="278643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 hidden="1">
            <a:extLst>
              <a:ext uri="{FF2B5EF4-FFF2-40B4-BE49-F238E27FC236}">
                <a16:creationId xmlns:a16="http://schemas.microsoft.com/office/drawing/2014/main" xmlns="" id="{927BF0CE-9BB6-405C-A7AB-8E5D101F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1</a:t>
            </a:r>
          </a:p>
        </p:txBody>
      </p:sp>
      <p:pic>
        <p:nvPicPr>
          <p:cNvPr id="49" name="Grafik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10" y="188640"/>
            <a:ext cx="1133871" cy="1314365"/>
          </a:xfrm>
          <a:prstGeom prst="rect">
            <a:avLst/>
          </a:prstGeom>
        </p:spPr>
      </p:pic>
      <p:sp>
        <p:nvSpPr>
          <p:cNvPr id="50" name="TextBox 53">
            <a:extLst>
              <a:ext uri="{FF2B5EF4-FFF2-40B4-BE49-F238E27FC236}">
                <a16:creationId xmlns:a16="http://schemas.microsoft.com/office/drawing/2014/main" xmlns="" id="{E3C4141D-3D29-4554-B3A8-A5A2FB1E2811}"/>
              </a:ext>
            </a:extLst>
          </p:cNvPr>
          <p:cNvSpPr txBox="1"/>
          <p:nvPr/>
        </p:nvSpPr>
        <p:spPr>
          <a:xfrm>
            <a:off x="510785" y="372849"/>
            <a:ext cx="3917199" cy="8306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200" b="1" spc="-236" dirty="0">
                <a:solidFill>
                  <a:schemeClr val="bg1"/>
                </a:solidFill>
                <a:latin typeface="Varela"/>
              </a:rPr>
              <a:t>Feature Extraction </a:t>
            </a:r>
            <a:r>
              <a:rPr lang="en-US" sz="3200" b="1" spc="-236" dirty="0" smtClean="0">
                <a:solidFill>
                  <a:schemeClr val="bg1"/>
                </a:solidFill>
                <a:latin typeface="Varela"/>
              </a:rPr>
              <a:t>with</a:t>
            </a:r>
            <a:endParaRPr lang="en-US" sz="3200" b="1" spc="-236" noProof="1">
              <a:solidFill>
                <a:srgbClr val="C6D630"/>
              </a:solidFill>
              <a:latin typeface="Varela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545394" y="188640"/>
            <a:ext cx="24993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spc="-236" dirty="0" err="1" smtClean="0">
                <a:solidFill>
                  <a:schemeClr val="bg1"/>
                </a:solidFill>
                <a:latin typeface="Varela"/>
              </a:rPr>
              <a:t>fxtract</a:t>
            </a:r>
            <a:endParaRPr lang="en-US" sz="4800" b="1" spc="-236" noProof="1">
              <a:solidFill>
                <a:schemeClr val="bg1"/>
              </a:solidFill>
              <a:latin typeface="Varela"/>
            </a:endParaRPr>
          </a:p>
        </p:txBody>
      </p:sp>
      <p:grpSp>
        <p:nvGrpSpPr>
          <p:cNvPr id="51" name="Gruppieren 50"/>
          <p:cNvGrpSpPr>
            <a:grpSpLocks noChangeAspect="1"/>
          </p:cNvGrpSpPr>
          <p:nvPr/>
        </p:nvGrpSpPr>
        <p:grpSpPr>
          <a:xfrm>
            <a:off x="1884165" y="1491410"/>
            <a:ext cx="3235980" cy="882432"/>
            <a:chOff x="3565059" y="5606063"/>
            <a:chExt cx="5210394" cy="1420842"/>
          </a:xfrm>
        </p:grpSpPr>
        <p:pic>
          <p:nvPicPr>
            <p:cNvPr id="52" name="Grafik 5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059" y="5606063"/>
              <a:ext cx="1411553" cy="1411553"/>
            </a:xfrm>
            <a:prstGeom prst="rect">
              <a:avLst/>
            </a:prstGeom>
          </p:spPr>
        </p:pic>
        <p:pic>
          <p:nvPicPr>
            <p:cNvPr id="53" name="Grafik 5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834" y="5606063"/>
              <a:ext cx="1411553" cy="1411553"/>
            </a:xfrm>
            <a:prstGeom prst="rect">
              <a:avLst/>
            </a:prstGeom>
          </p:spPr>
        </p:pic>
        <p:pic>
          <p:nvPicPr>
            <p:cNvPr id="55" name="Grafik 5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3899" y="5615351"/>
              <a:ext cx="1411554" cy="1411554"/>
            </a:xfrm>
            <a:prstGeom prst="rect">
              <a:avLst/>
            </a:prstGeom>
          </p:spPr>
        </p:pic>
      </p:grpSp>
      <p:pic>
        <p:nvPicPr>
          <p:cNvPr id="56" name="Grafik 55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386" y="2748947"/>
            <a:ext cx="1460367" cy="1460367"/>
          </a:xfrm>
          <a:prstGeom prst="rect">
            <a:avLst/>
          </a:prstGeom>
        </p:spPr>
      </p:pic>
      <p:pic>
        <p:nvPicPr>
          <p:cNvPr id="57" name="Grafik 5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55" y="4691087"/>
            <a:ext cx="876662" cy="876662"/>
          </a:xfrm>
          <a:prstGeom prst="rect">
            <a:avLst/>
          </a:prstGeom>
        </p:spPr>
      </p:pic>
      <p:cxnSp>
        <p:nvCxnSpPr>
          <p:cNvPr id="59" name="Gerade Verbindung mit Pfeil 58"/>
          <p:cNvCxnSpPr>
            <a:stCxn id="52" idx="2"/>
          </p:cNvCxnSpPr>
          <p:nvPr/>
        </p:nvCxnSpPr>
        <p:spPr>
          <a:xfrm>
            <a:off x="2322497" y="2368073"/>
            <a:ext cx="983623" cy="5995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53" idx="2"/>
          </p:cNvCxnSpPr>
          <p:nvPr/>
        </p:nvCxnSpPr>
        <p:spPr>
          <a:xfrm>
            <a:off x="3306120" y="2368073"/>
            <a:ext cx="438331" cy="39260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5" idx="2"/>
          </p:cNvCxnSpPr>
          <p:nvPr/>
        </p:nvCxnSpPr>
        <p:spPr>
          <a:xfrm flipH="1">
            <a:off x="4459724" y="2373842"/>
            <a:ext cx="222090" cy="38683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4681813" y="4101070"/>
            <a:ext cx="338190" cy="4593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461127" y="1655122"/>
            <a:ext cx="1578495" cy="7129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Grouped Data</a:t>
            </a:r>
          </a:p>
        </p:txBody>
      </p:sp>
      <p:sp>
        <p:nvSpPr>
          <p:cNvPr id="68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765829" y="2830790"/>
            <a:ext cx="3157881" cy="124511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User-defined Features</a:t>
            </a:r>
          </a:p>
        </p:txBody>
      </p:sp>
      <p:sp>
        <p:nvSpPr>
          <p:cNvPr id="69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1251501" y="4484450"/>
            <a:ext cx="1887311" cy="6800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Summarized Data</a:t>
            </a:r>
          </a:p>
        </p:txBody>
      </p:sp>
      <p:sp>
        <p:nvSpPr>
          <p:cNvPr id="12" name="Rechteck 11"/>
          <p:cNvSpPr/>
          <p:nvPr/>
        </p:nvSpPr>
        <p:spPr>
          <a:xfrm>
            <a:off x="5236319" y="1372763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Object Oriented (R6)</a:t>
            </a:r>
          </a:p>
        </p:txBody>
      </p:sp>
      <p:sp>
        <p:nvSpPr>
          <p:cNvPr id="71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31454" y="2418686"/>
            <a:ext cx="1972865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E.g. timestamped data of many devices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2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945918" y="3880048"/>
            <a:ext cx="2488273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Define functions on your own datasets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3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1435437" y="5164515"/>
            <a:ext cx="2488273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Resulting dataset is available as a dataframe (1 row per group)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5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513782" y="1679410"/>
            <a:ext cx="2981195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All functionality is available in one object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5563786" y="2049093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Big Data</a:t>
            </a:r>
          </a:p>
        </p:txBody>
      </p:sp>
      <p:sp>
        <p:nvSpPr>
          <p:cNvPr id="77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795047" y="2380662"/>
            <a:ext cx="3169947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Data is only read into memory, when needed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358194" y="2748947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Parallelization</a:t>
            </a:r>
          </a:p>
        </p:txBody>
      </p:sp>
      <p:sp>
        <p:nvSpPr>
          <p:cNvPr id="79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5635657" y="3055594"/>
            <a:ext cx="3169947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Available with the future package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656136" y="3431302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Error Handling</a:t>
            </a:r>
          </a:p>
        </p:txBody>
      </p:sp>
      <p:sp>
        <p:nvSpPr>
          <p:cNvPr id="81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6009986" y="3721904"/>
            <a:ext cx="3169947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Errors are reported. Calculation for the remaining features does not stop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83" name="Rectangle 21" descr="Bottom Bar">
            <a:extLst>
              <a:ext uri="{FF2B5EF4-FFF2-40B4-BE49-F238E27FC236}">
                <a16:creationId xmlns:a16="http://schemas.microsoft.com/office/drawing/2014/main" xmlns="" id="{8B5655C9-67FC-4407-AF9A-B7431182A2A8}"/>
              </a:ext>
            </a:extLst>
          </p:cNvPr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en-US" dirty="0"/>
          </a:p>
        </p:txBody>
      </p:sp>
      <p:sp>
        <p:nvSpPr>
          <p:cNvPr id="85" name="Rechteck 84"/>
          <p:cNvSpPr/>
          <p:nvPr/>
        </p:nvSpPr>
        <p:spPr>
          <a:xfrm>
            <a:off x="982272" y="6230420"/>
            <a:ext cx="1803786" cy="349712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en-US" sz="900" noProof="1">
                <a:latin typeface="Varela"/>
              </a:rPr>
              <a:t>Available on CRAN:</a:t>
            </a:r>
          </a:p>
          <a:p>
            <a:r>
              <a:rPr lang="en-US" sz="900" noProof="1">
                <a:latin typeface="Varela"/>
              </a:rPr>
              <a:t>install.packages(“fxtract”)</a:t>
            </a:r>
          </a:p>
        </p:txBody>
      </p:sp>
      <p:cxnSp>
        <p:nvCxnSpPr>
          <p:cNvPr id="90" name="Straight Connector 73" descr="Footer separation line">
            <a:extLst>
              <a:ext uri="{FF2B5EF4-FFF2-40B4-BE49-F238E27FC236}">
                <a16:creationId xmlns:a16="http://schemas.microsoft.com/office/drawing/2014/main" xmlns="" id="{F4FDF632-4D14-497C-9373-F6176DCB16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2496006" y="6108235"/>
            <a:ext cx="0" cy="628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267874" y="6234058"/>
            <a:ext cx="1851020" cy="349712"/>
          </a:xfrm>
          <a:prstGeom prst="rect">
            <a:avLst/>
          </a:prstGeom>
        </p:spPr>
        <p:txBody>
          <a:bodyPr wrap="none" lIns="72009" tIns="36005" rIns="72009" bIns="36005">
            <a:spAutoFit/>
          </a:bodyPr>
          <a:lstStyle/>
          <a:p>
            <a:r>
              <a:rPr lang="de-DE" sz="900" dirty="0" err="1">
                <a:latin typeface="Varela"/>
              </a:rPr>
              <a:t>GitHub</a:t>
            </a:r>
            <a:r>
              <a:rPr lang="de-DE" sz="900" dirty="0">
                <a:latin typeface="Varela"/>
              </a:rPr>
              <a:t>:</a:t>
            </a:r>
          </a:p>
          <a:p>
            <a:r>
              <a:rPr lang="de-DE" sz="900" dirty="0">
                <a:latin typeface="Varela"/>
              </a:rPr>
              <a:t>https://github.com/QuayAu/fxtract</a:t>
            </a:r>
          </a:p>
        </p:txBody>
      </p:sp>
      <p:pic>
        <p:nvPicPr>
          <p:cNvPr id="92" name="Grafik 9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65" y="6125028"/>
            <a:ext cx="574348" cy="574348"/>
          </a:xfrm>
          <a:prstGeom prst="rect">
            <a:avLst/>
          </a:prstGeom>
        </p:spPr>
      </p:pic>
      <p:cxnSp>
        <p:nvCxnSpPr>
          <p:cNvPr id="93" name="Straight Connector 27" descr="Footer separation line">
            <a:extLst>
              <a:ext uri="{FF2B5EF4-FFF2-40B4-BE49-F238E27FC236}">
                <a16:creationId xmlns:a16="http://schemas.microsoft.com/office/drawing/2014/main" xmlns="" id="{22DA487B-67A2-42A3-9796-1277E424A4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5232903" y="6097709"/>
            <a:ext cx="0" cy="628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fik 9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735" y="6054690"/>
            <a:ext cx="1529203" cy="769907"/>
          </a:xfrm>
          <a:prstGeom prst="rect">
            <a:avLst/>
          </a:prstGeom>
        </p:spPr>
      </p:pic>
      <p:pic>
        <p:nvPicPr>
          <p:cNvPr id="95" name="Grafik 9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39" y="6133147"/>
            <a:ext cx="194547" cy="194547"/>
          </a:xfrm>
          <a:prstGeom prst="rect">
            <a:avLst/>
          </a:prstGeom>
        </p:spPr>
      </p:pic>
      <p:pic>
        <p:nvPicPr>
          <p:cNvPr id="97" name="Grafik 96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62" y="6386776"/>
            <a:ext cx="188025" cy="188025"/>
          </a:xfrm>
          <a:prstGeom prst="rect">
            <a:avLst/>
          </a:prstGeom>
        </p:spPr>
      </p:pic>
      <p:sp>
        <p:nvSpPr>
          <p:cNvPr id="98" name="Rechteck 97"/>
          <p:cNvSpPr/>
          <p:nvPr/>
        </p:nvSpPr>
        <p:spPr>
          <a:xfrm>
            <a:off x="5620252" y="6048641"/>
            <a:ext cx="1858123" cy="363561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Quay Au </a:t>
            </a:r>
          </a:p>
          <a:p>
            <a:r>
              <a:rPr lang="de-DE" sz="900" dirty="0" err="1">
                <a:latin typeface="Varela"/>
              </a:rPr>
              <a:t>Author</a:t>
            </a:r>
            <a:r>
              <a:rPr lang="de-DE" sz="900" dirty="0">
                <a:latin typeface="Varela"/>
              </a:rPr>
              <a:t>, </a:t>
            </a:r>
            <a:r>
              <a:rPr lang="de-DE" sz="900" dirty="0" err="1" smtClean="0">
                <a:latin typeface="Varela"/>
              </a:rPr>
              <a:t>maintainer</a:t>
            </a:r>
            <a:endParaRPr lang="de-DE" sz="900" dirty="0">
              <a:latin typeface="Varela"/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620250" y="6371721"/>
            <a:ext cx="2077760" cy="218137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quay.au@stat.uni-muenchen.de</a:t>
            </a:r>
          </a:p>
        </p:txBody>
      </p:sp>
      <p:pic>
        <p:nvPicPr>
          <p:cNvPr id="100" name="Grafik 99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536" y="6613064"/>
            <a:ext cx="174475" cy="174475"/>
          </a:xfrm>
          <a:prstGeom prst="rect">
            <a:avLst/>
          </a:prstGeom>
        </p:spPr>
      </p:pic>
      <p:sp>
        <p:nvSpPr>
          <p:cNvPr id="101" name="Rechteck 100"/>
          <p:cNvSpPr/>
          <p:nvPr/>
        </p:nvSpPr>
        <p:spPr>
          <a:xfrm>
            <a:off x="5620252" y="6589858"/>
            <a:ext cx="1716367" cy="211213"/>
          </a:xfrm>
          <a:prstGeom prst="rect">
            <a:avLst/>
          </a:prstGeom>
        </p:spPr>
        <p:txBody>
          <a:bodyPr wrap="non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https://quayau.github.io/fxtract/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7" y="6048641"/>
            <a:ext cx="9429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53">
            <a:extLst>
              <a:ext uri="{FF2B5EF4-FFF2-40B4-BE49-F238E27FC236}">
                <a16:creationId xmlns:a16="http://schemas.microsoft.com/office/drawing/2014/main" xmlns="" id="{E3C4141D-3D29-4554-B3A8-A5A2FB1E2811}"/>
              </a:ext>
            </a:extLst>
          </p:cNvPr>
          <p:cNvSpPr txBox="1"/>
          <p:nvPr/>
        </p:nvSpPr>
        <p:spPr>
          <a:xfrm>
            <a:off x="3900360" y="1742095"/>
            <a:ext cx="326517" cy="3980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b="1" spc="-236" dirty="0" smtClean="0">
                <a:solidFill>
                  <a:schemeClr val="bg1"/>
                </a:solidFill>
                <a:latin typeface="Varela"/>
              </a:rPr>
              <a:t>…</a:t>
            </a:r>
            <a:endParaRPr lang="en-US" b="1" spc="-236" noProof="1">
              <a:solidFill>
                <a:srgbClr val="C6D630"/>
              </a:solidFill>
              <a:latin typeface="Varela"/>
            </a:endParaRPr>
          </a:p>
        </p:txBody>
      </p:sp>
    </p:spTree>
    <p:extLst>
      <p:ext uri="{BB962C8B-B14F-4D97-AF65-F5344CB8AC3E}">
        <p14:creationId xmlns:p14="http://schemas.microsoft.com/office/powerpoint/2010/main" val="278643770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1575</Words>
  <Application>Microsoft Office PowerPoint</Application>
  <PresentationFormat>Bildschirmpräsentation (4:3)</PresentationFormat>
  <Paragraphs>390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Larissa</vt:lpstr>
      <vt:lpstr>Slide 1</vt:lpstr>
      <vt:lpstr>Slide 1</vt:lpstr>
      <vt:lpstr>Slide 1</vt:lpstr>
      <vt:lpstr>Slide 1</vt:lpstr>
      <vt:lpstr>Slide 1</vt:lpstr>
      <vt:lpstr>Slide 1</vt:lpstr>
      <vt:lpstr>Slide 1</vt:lpstr>
      <vt:lpstr>Slide 1</vt:lpstr>
      <vt:lpstr>Slide 1</vt:lpstr>
      <vt:lpstr>Slide 1</vt:lpstr>
      <vt:lpstr>Slide 1</vt:lpstr>
      <vt:lpstr>Slide 1</vt:lpstr>
      <vt:lpstr>Slide 1</vt:lpstr>
      <vt:lpstr>Slide 1</vt:lpstr>
      <vt:lpstr>Slide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Jiew-Quay Au</dc:creator>
  <cp:lastModifiedBy>Jiew-Quay Au</cp:lastModifiedBy>
  <cp:revision>7</cp:revision>
  <dcterms:created xsi:type="dcterms:W3CDTF">2019-06-19T07:57:28Z</dcterms:created>
  <dcterms:modified xsi:type="dcterms:W3CDTF">2019-06-19T11:38:43Z</dcterms:modified>
</cp:coreProperties>
</file>