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9601200" cy="12801600" type="A3"/>
  <p:notesSz cx="6858000" cy="9144000"/>
  <p:defaultTextStyle>
    <a:defPPr>
      <a:defRPr lang="en-US"/>
    </a:defPPr>
    <a:lvl1pPr marL="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00"/>
    <a:srgbClr val="C6D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87" autoAdjust="0"/>
    <p:restoredTop sz="94631" autoAdjust="0"/>
  </p:normalViewPr>
  <p:slideViewPr>
    <p:cSldViewPr snapToGrid="0">
      <p:cViewPr varScale="1">
        <p:scale>
          <a:sx n="71" d="100"/>
          <a:sy n="71" d="100"/>
        </p:scale>
        <p:origin x="-2682" y="-12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46A1053-397F-4A6C-96B9-6DD8D62CC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AA86A52-1548-4394-BB9B-792BD3D08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20B4-6706-412D-9D5A-E5F0A3D0E36B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DA1A18-E3B3-4C59-AEDF-1C3606266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D9C5CCD-847A-45F5-9D2B-3B3022F54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988C-19A3-4A93-8F40-E5827DDEE55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0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8338-5C4B-411F-976E-4C1C4D46AF3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D57F-1BC2-46EF-89B6-EE2A0FEE271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336"/>
            <a:ext cx="8281035" cy="668833"/>
          </a:xfrm>
          <a:prstGeom prst="rect">
            <a:avLst/>
          </a:prstGeom>
        </p:spPr>
        <p:txBody>
          <a:bodyPr lIns="72009" tIns="36005" rIns="72009" bIns="36005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60096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24" indent="-240024" algn="l" defTabSz="96009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7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2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16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16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264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1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40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48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096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92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40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288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36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384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chemeClr val="tx1"/>
            </a:gs>
            <a:gs pos="70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144">
            <a:extLst>
              <a:ext uri="{FF2B5EF4-FFF2-40B4-BE49-F238E27FC236}">
                <a16:creationId xmlns="" xmlns:a16="http://schemas.microsoft.com/office/drawing/2014/main" id="{EC951EC0-8124-4C7F-95F6-3850ABA68862}"/>
              </a:ext>
            </a:extLst>
          </p:cNvPr>
          <p:cNvSpPr/>
          <p:nvPr/>
        </p:nvSpPr>
        <p:spPr>
          <a:xfrm>
            <a:off x="7697192" y="1428583"/>
            <a:ext cx="891081" cy="79849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16" name="Title 15" hidden="1">
            <a:extLst>
              <a:ext uri="{FF2B5EF4-FFF2-40B4-BE49-F238E27FC236}">
                <a16:creationId xmlns="" xmlns:a16="http://schemas.microsoft.com/office/drawing/2014/main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0" name="Group 9" descr="Headline">
            <a:extLst>
              <a:ext uri="{FF2B5EF4-FFF2-40B4-BE49-F238E27FC236}">
                <a16:creationId xmlns="" xmlns:a16="http://schemas.microsoft.com/office/drawing/2014/main" id="{83AF4264-1B8B-4096-99CE-CD065FDA1C1E}"/>
              </a:ext>
            </a:extLst>
          </p:cNvPr>
          <p:cNvGrpSpPr/>
          <p:nvPr/>
        </p:nvGrpSpPr>
        <p:grpSpPr>
          <a:xfrm>
            <a:off x="510785" y="401998"/>
            <a:ext cx="7195922" cy="1547966"/>
            <a:chOff x="1550298" y="738892"/>
            <a:chExt cx="9137679" cy="1965671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6D2B746-2878-4D20-9AFC-71E12C7B7002}"/>
                </a:ext>
              </a:extLst>
            </p:cNvPr>
            <p:cNvSpPr txBox="1"/>
            <p:nvPr/>
          </p:nvSpPr>
          <p:spPr>
            <a:xfrm>
              <a:off x="3190431" y="1564662"/>
              <a:ext cx="5857411" cy="1139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100" b="1" spc="-236" dirty="0" err="1">
                  <a:solidFill>
                    <a:schemeClr val="bg1"/>
                  </a:solidFill>
                  <a:latin typeface="Varela"/>
                </a:rPr>
                <a:t>fxtract</a:t>
              </a:r>
              <a:endParaRPr lang="en-US" sz="9100" b="1" spc="-236" noProof="1">
                <a:solidFill>
                  <a:schemeClr val="bg1"/>
                </a:solidFill>
                <a:latin typeface="Varel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E3C4141D-3D29-4554-B3A8-A5A2FB1E2811}"/>
                </a:ext>
              </a:extLst>
            </p:cNvPr>
            <p:cNvSpPr txBox="1"/>
            <p:nvPr/>
          </p:nvSpPr>
          <p:spPr>
            <a:xfrm>
              <a:off x="1550298" y="738892"/>
              <a:ext cx="9137679" cy="1054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4900" b="1" spc="-236" dirty="0">
                  <a:solidFill>
                    <a:schemeClr val="bg1"/>
                  </a:solidFill>
                  <a:latin typeface="Varela"/>
                </a:rPr>
                <a:t>Feature Extraction with</a:t>
              </a:r>
              <a:endParaRPr lang="en-US" sz="4900" b="1" spc="-236" noProof="1">
                <a:solidFill>
                  <a:srgbClr val="C6D630"/>
                </a:solidFill>
                <a:latin typeface="Varela"/>
              </a:endParaRPr>
            </a:p>
          </p:txBody>
        </p:sp>
      </p:grpSp>
      <p:sp>
        <p:nvSpPr>
          <p:cNvPr id="22" name="Rectangle 21" descr="Bottom Bar">
            <a:extLst>
              <a:ext uri="{FF2B5EF4-FFF2-40B4-BE49-F238E27FC236}">
                <a16:creationId xmlns="" xmlns:a16="http://schemas.microsoft.com/office/drawing/2014/main" id="{8B5655C9-67FC-4407-AF9A-B7431182A2A8}"/>
              </a:ext>
            </a:extLst>
          </p:cNvPr>
          <p:cNvSpPr/>
          <p:nvPr/>
        </p:nvSpPr>
        <p:spPr>
          <a:xfrm>
            <a:off x="-26721" y="11978339"/>
            <a:ext cx="10354061" cy="953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 descr="Footer separation line">
            <a:extLst>
              <a:ext uri="{FF2B5EF4-FFF2-40B4-BE49-F238E27FC236}">
                <a16:creationId xmlns="" xmlns:a16="http://schemas.microsoft.com/office/drawing/2014/main" id="{F4FDF632-4D14-497C-9373-F6176DCB16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847489" y="12079993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Footer separation line">
            <a:extLst>
              <a:ext uri="{FF2B5EF4-FFF2-40B4-BE49-F238E27FC236}">
                <a16:creationId xmlns="" xmlns:a16="http://schemas.microsoft.com/office/drawing/2014/main" id="{22DA487B-67A2-42A3-9796-1277E424A4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48946" y="12079993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68" y="577679"/>
            <a:ext cx="2099641" cy="2433870"/>
          </a:xfrm>
          <a:prstGeom prst="rect">
            <a:avLst/>
          </a:prstGeom>
        </p:spPr>
      </p:pic>
      <p:grpSp>
        <p:nvGrpSpPr>
          <p:cNvPr id="27" name="Gruppieren 26"/>
          <p:cNvGrpSpPr>
            <a:grpSpLocks noChangeAspect="1"/>
          </p:cNvGrpSpPr>
          <p:nvPr/>
        </p:nvGrpSpPr>
        <p:grpSpPr>
          <a:xfrm>
            <a:off x="2097859" y="3854520"/>
            <a:ext cx="5306779" cy="1458141"/>
            <a:chOff x="3565059" y="5593302"/>
            <a:chExt cx="5183667" cy="1424314"/>
          </a:xfrm>
        </p:grpSpPr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170" name="Grafik 169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171" name="Grafik 170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173" y="5593302"/>
              <a:ext cx="1411553" cy="1411553"/>
            </a:xfrm>
            <a:prstGeom prst="rect">
              <a:avLst/>
            </a:prstGeom>
          </p:spPr>
        </p:pic>
      </p:grpSp>
      <p:pic>
        <p:nvPicPr>
          <p:cNvPr id="62" name="Grafik 61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46" y="6184342"/>
            <a:ext cx="2407247" cy="240724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65" y="9933059"/>
            <a:ext cx="1445077" cy="1445077"/>
          </a:xfrm>
          <a:prstGeom prst="rect">
            <a:avLst/>
          </a:prstGeom>
        </p:spPr>
      </p:pic>
      <p:cxnSp>
        <p:nvCxnSpPr>
          <p:cNvPr id="96" name="Gerade Verbindung mit Pfeil 95"/>
          <p:cNvCxnSpPr>
            <a:stCxn id="24" idx="2"/>
          </p:cNvCxnSpPr>
          <p:nvPr/>
        </p:nvCxnSpPr>
        <p:spPr>
          <a:xfrm>
            <a:off x="2820398" y="5312662"/>
            <a:ext cx="898850" cy="11795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170" idx="2"/>
          </p:cNvCxnSpPr>
          <p:nvPr/>
        </p:nvCxnSpPr>
        <p:spPr>
          <a:xfrm>
            <a:off x="4441787" y="5312662"/>
            <a:ext cx="76141" cy="785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71" idx="2"/>
          </p:cNvCxnSpPr>
          <p:nvPr/>
        </p:nvCxnSpPr>
        <p:spPr>
          <a:xfrm flipH="1">
            <a:off x="5463540" y="5299598"/>
            <a:ext cx="1218559" cy="11926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>
            <a:off x="5009210" y="8399308"/>
            <a:ext cx="357602" cy="13991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830816" y="2909953"/>
            <a:ext cx="2439006" cy="11024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Grouped Data</a:t>
            </a:r>
            <a:endParaRPr lang="en-US" sz="3200" b="1" dirty="0">
              <a:solidFill>
                <a:schemeClr val="accent1"/>
              </a:solidFill>
              <a:latin typeface="Varela"/>
            </a:endParaRPr>
          </a:p>
        </p:txBody>
      </p:sp>
      <p:sp>
        <p:nvSpPr>
          <p:cNvPr id="214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2644197" y="2791289"/>
            <a:ext cx="5962390" cy="94525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Examples (for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Varela"/>
              </a:rPr>
              <a:t>timestamped </a:t>
            </a:r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data): </a:t>
            </a:r>
          </a:p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	-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heart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Varela"/>
              </a:rPr>
              <a:t>rate measurements of many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patients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	-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gps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Varela"/>
              </a:rPr>
              <a:t>data for analysis of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movements of many devices</a:t>
            </a:r>
          </a:p>
          <a:p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Varela"/>
              </a:rPr>
              <a:t>	</a:t>
            </a:r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- data logs of many devices (e.g. smartphones, cars, …)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29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500186" y="5993699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User-defined Features</a:t>
            </a:r>
            <a:endParaRPr lang="en-US" sz="3200" b="1" dirty="0">
              <a:solidFill>
                <a:schemeClr val="accent1"/>
              </a:solidFill>
              <a:latin typeface="Varela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0445" y="7017776"/>
            <a:ext cx="2678186" cy="138153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Users define functions, which have their dataset as input and the calculated features as output (e.g. mean and sd of some variables). Calculation for each group is done by fxtract.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35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1073063" y="9647241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Parallelization</a:t>
            </a:r>
            <a:endParaRPr lang="en-US" sz="3200" b="1" dirty="0">
              <a:solidFill>
                <a:schemeClr val="bg1"/>
              </a:solidFill>
              <a:latin typeface="Varela"/>
            </a:endParaRPr>
          </a:p>
        </p:txBody>
      </p:sp>
      <p:sp>
        <p:nvSpPr>
          <p:cNvPr id="236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6072820" y="6801560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Error Handling</a:t>
            </a:r>
            <a:endParaRPr lang="en-US" sz="3200" b="1" dirty="0">
              <a:solidFill>
                <a:schemeClr val="bg1"/>
              </a:solidFill>
              <a:latin typeface="Varela"/>
            </a:endParaRPr>
          </a:p>
        </p:txBody>
      </p:sp>
      <p:sp>
        <p:nvSpPr>
          <p:cNvPr id="237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5366813" y="3736547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Varela"/>
              </a:rPr>
              <a:t>…</a:t>
            </a:r>
            <a:endParaRPr lang="en-US" sz="3200" b="1" dirty="0">
              <a:solidFill>
                <a:schemeClr val="bg1">
                  <a:lumMod val="85000"/>
                </a:schemeClr>
              </a:solidFill>
              <a:latin typeface="Varela"/>
            </a:endParaRPr>
          </a:p>
        </p:txBody>
      </p:sp>
      <p:sp>
        <p:nvSpPr>
          <p:cNvPr id="238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851522" y="8316798"/>
            <a:ext cx="4157689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Object Oriented (R6)</a:t>
            </a:r>
            <a:endParaRPr lang="en-US" sz="3200" b="1" dirty="0">
              <a:solidFill>
                <a:schemeClr val="bg1"/>
              </a:solidFill>
              <a:latin typeface="Varela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958902" y="9289496"/>
            <a:ext cx="3411644" cy="508986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object. No more code bloat.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252578" y="10655598"/>
            <a:ext cx="2824292" cy="508986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Just set the number of cores in the R6 object.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6221203" y="7771273"/>
            <a:ext cx="2832811" cy="945259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Calculation does not stop, if single functions fail on single datasets. Instead, error messages are made available.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43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6576637" y="5220932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Big Data</a:t>
            </a:r>
            <a:endParaRPr lang="en-US" sz="3200" b="1" dirty="0">
              <a:solidFill>
                <a:schemeClr val="bg1"/>
              </a:solidFill>
              <a:latin typeface="Varela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701368" y="6175261"/>
            <a:ext cx="2300288" cy="72712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for each group is only loaded into memory, when needed.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pic>
        <p:nvPicPr>
          <p:cNvPr id="245" name="Grafik 2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852" y="12022069"/>
            <a:ext cx="1762592" cy="779530"/>
          </a:xfrm>
          <a:prstGeom prst="rect">
            <a:avLst/>
          </a:prstGeom>
        </p:spPr>
      </p:pic>
      <p:sp>
        <p:nvSpPr>
          <p:cNvPr id="246" name="Rechteck 245"/>
          <p:cNvSpPr/>
          <p:nvPr/>
        </p:nvSpPr>
        <p:spPr>
          <a:xfrm>
            <a:off x="1126579" y="12205816"/>
            <a:ext cx="3607573" cy="412036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1100" noProof="1">
                <a:latin typeface="Varela"/>
              </a:rPr>
              <a:t>Available on CRAN:</a:t>
            </a:r>
          </a:p>
          <a:p>
            <a:r>
              <a:rPr lang="en-US" sz="1100" noProof="1">
                <a:latin typeface="Varela"/>
              </a:rPr>
              <a:t>i</a:t>
            </a:r>
            <a:r>
              <a:rPr lang="en-US" sz="1100" noProof="1">
                <a:latin typeface="Varela"/>
              </a:rPr>
              <a:t>nstall.packages(“fxtract”)</a:t>
            </a:r>
            <a:endParaRPr lang="en-US" sz="1100" noProof="1">
              <a:latin typeface="Varela"/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619357" y="12205816"/>
            <a:ext cx="2229589" cy="412036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1100" dirty="0" err="1">
                <a:latin typeface="Varela"/>
              </a:rPr>
              <a:t>GitHub</a:t>
            </a:r>
            <a:r>
              <a:rPr lang="de-DE" sz="1100" dirty="0">
                <a:latin typeface="Varela"/>
              </a:rPr>
              <a:t>:</a:t>
            </a:r>
          </a:p>
          <a:p>
            <a:r>
              <a:rPr lang="de-DE" sz="1100" dirty="0">
                <a:latin typeface="Varela"/>
              </a:rPr>
              <a:t>https</a:t>
            </a:r>
            <a:r>
              <a:rPr lang="de-DE" sz="1100" dirty="0">
                <a:latin typeface="Varela"/>
              </a:rPr>
              <a:t>://</a:t>
            </a:r>
            <a:r>
              <a:rPr lang="de-DE" sz="1100" dirty="0">
                <a:latin typeface="Varela"/>
              </a:rPr>
              <a:t>github.com/QuayAu/fxtract</a:t>
            </a:r>
            <a:endParaRPr lang="de-DE" sz="1100" dirty="0">
              <a:latin typeface="Varela"/>
            </a:endParaRPr>
          </a:p>
        </p:txBody>
      </p:sp>
      <p:pic>
        <p:nvPicPr>
          <p:cNvPr id="252" name="Grafik 2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78" y="12009533"/>
            <a:ext cx="1529203" cy="769907"/>
          </a:xfrm>
          <a:prstGeom prst="rect">
            <a:avLst/>
          </a:prstGeom>
        </p:spPr>
      </p:pic>
      <p:pic>
        <p:nvPicPr>
          <p:cNvPr id="253" name="Grafik 252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83" y="12054587"/>
            <a:ext cx="194547" cy="194547"/>
          </a:xfrm>
          <a:prstGeom prst="rect">
            <a:avLst/>
          </a:prstGeom>
        </p:spPr>
      </p:pic>
      <p:pic>
        <p:nvPicPr>
          <p:cNvPr id="254" name="Grafik 253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81" y="12317821"/>
            <a:ext cx="188025" cy="188025"/>
          </a:xfrm>
          <a:prstGeom prst="rect">
            <a:avLst/>
          </a:prstGeom>
        </p:spPr>
      </p:pic>
      <p:sp>
        <p:nvSpPr>
          <p:cNvPr id="255" name="Rechteck 254"/>
          <p:cNvSpPr/>
          <p:nvPr/>
        </p:nvSpPr>
        <p:spPr>
          <a:xfrm>
            <a:off x="6251795" y="1197008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>
                <a:latin typeface="Varela"/>
              </a:rPr>
              <a:t>maintainer</a:t>
            </a:r>
            <a:r>
              <a:rPr lang="de-DE" sz="900" dirty="0">
                <a:latin typeface="Varela"/>
              </a:rPr>
              <a:t>.</a:t>
            </a:r>
          </a:p>
        </p:txBody>
      </p:sp>
      <p:pic>
        <p:nvPicPr>
          <p:cNvPr id="256" name="Grafik 2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48" y="12096786"/>
            <a:ext cx="574348" cy="574348"/>
          </a:xfrm>
          <a:prstGeom prst="rect">
            <a:avLst/>
          </a:prstGeom>
        </p:spPr>
      </p:pic>
      <p:sp>
        <p:nvSpPr>
          <p:cNvPr id="257" name="Rechteck 256"/>
          <p:cNvSpPr/>
          <p:nvPr/>
        </p:nvSpPr>
        <p:spPr>
          <a:xfrm>
            <a:off x="6251793" y="1229316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  <a:endParaRPr lang="de-DE" sz="900" dirty="0">
              <a:latin typeface="Varela"/>
            </a:endParaRPr>
          </a:p>
        </p:txBody>
      </p:sp>
      <p:sp>
        <p:nvSpPr>
          <p:cNvPr id="46" name="TextBox 167">
            <a:extLst>
              <a:ext uri="{FF2B5EF4-FFF2-40B4-BE49-F238E27FC236}">
                <a16:creationId xmlns="" xmlns:a16="http://schemas.microsoft.com/office/drawing/2014/main" id="{200C2E65-7F83-42F0-BBB4-B6CF3715A410}"/>
              </a:ext>
            </a:extLst>
          </p:cNvPr>
          <p:cNvSpPr txBox="1"/>
          <p:nvPr/>
        </p:nvSpPr>
        <p:spPr>
          <a:xfrm>
            <a:off x="6323669" y="9338590"/>
            <a:ext cx="2439006" cy="11024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Summarized Data</a:t>
            </a:r>
            <a:endParaRPr lang="en-US" sz="3200" b="1" dirty="0">
              <a:solidFill>
                <a:schemeClr val="accent1"/>
              </a:solidFill>
              <a:latin typeface="Varela"/>
            </a:endParaRPr>
          </a:p>
        </p:txBody>
      </p:sp>
      <p:sp>
        <p:nvSpPr>
          <p:cNvPr id="48" name="TextBox 171">
            <a:extLst>
              <a:ext uri="{FF2B5EF4-FFF2-40B4-BE49-F238E27FC236}">
                <a16:creationId xmlns="" xmlns:a16="http://schemas.microsoft.com/office/drawing/2014/main" id="{9507CA22-BA3A-4F55-AD94-603023F5BED9}"/>
              </a:ext>
            </a:extLst>
          </p:cNvPr>
          <p:cNvSpPr txBox="1"/>
          <p:nvPr/>
        </p:nvSpPr>
        <p:spPr>
          <a:xfrm>
            <a:off x="6415100" y="10307789"/>
            <a:ext cx="3036754" cy="508986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The resulting dataset is available in the R6 object (1 row per group).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6" y="12555763"/>
            <a:ext cx="174475" cy="174475"/>
          </a:xfrm>
          <a:prstGeom prst="rect">
            <a:avLst/>
          </a:prstGeom>
        </p:spPr>
      </p:pic>
      <p:sp>
        <p:nvSpPr>
          <p:cNvPr id="47" name="Rechteck 46"/>
          <p:cNvSpPr/>
          <p:nvPr/>
        </p:nvSpPr>
        <p:spPr>
          <a:xfrm>
            <a:off x="6251795" y="12528557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</p:spTree>
    <p:extLst>
      <p:ext uri="{BB962C8B-B14F-4D97-AF65-F5344CB8AC3E}">
        <p14:creationId xmlns:p14="http://schemas.microsoft.com/office/powerpoint/2010/main" val="3231001227"/>
      </p:ext>
    </p:extLst>
  </p:cSld>
  <p:clrMapOvr>
    <a:masterClrMapping/>
  </p:clrMapOvr>
</p:sld>
</file>

<file path=ppt/theme/theme1.xml><?xml version="1.0" encoding="utf-8"?>
<a:theme xmlns:a="http://schemas.openxmlformats.org/drawingml/2006/main" name="TF89326784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53F27873-7CD2-4E16-A484-EFEAF3781240}" vid="{F6276626-966B-4BB3-9741-A2ADA0CF9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C6B547-E4C4-4B38-8AC4-5F722BB5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21861C-E9CD-4914-8EF5-0A6646851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64A49-1CA9-411A-995C-E10DEA383C46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TF89326784</Template>
  <TotalTime>0</TotalTime>
  <Words>161</Words>
  <Application>Microsoft Office PowerPoint</Application>
  <PresentationFormat>A3 Papier (297x420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TF89326784</vt:lpstr>
      <vt:lpstr>Slide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2019-05-21T11:07:05Z</dcterms:created>
  <dcterms:modified xsi:type="dcterms:W3CDTF">2019-05-21T14:31:01Z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