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4" r:id="rId4"/>
  </p:sldMasterIdLst>
  <p:notesMasterIdLst>
    <p:notesMasterId r:id="rId6"/>
  </p:notesMasterIdLst>
  <p:handoutMasterIdLst>
    <p:handoutMasterId r:id="rId7"/>
  </p:handoutMasterIdLst>
  <p:sldIdLst>
    <p:sldId id="260" r:id="rId5"/>
  </p:sldIdLst>
  <p:sldSz cx="9601200" cy="12801600" type="A3"/>
  <p:notesSz cx="6669088" cy="9753600"/>
  <p:defaultTextStyle>
    <a:defPPr>
      <a:defRPr lang="en-US"/>
    </a:defPPr>
    <a:lvl1pPr marL="0" algn="l" defTabSz="36004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60045" algn="l" defTabSz="36004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20090" algn="l" defTabSz="36004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80135" algn="l" defTabSz="36004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40180" algn="l" defTabSz="36004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800225" algn="l" defTabSz="36004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60270" algn="l" defTabSz="36004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520315" algn="l" defTabSz="36004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80360" algn="l" defTabSz="36004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0000"/>
    <a:srgbClr val="C6D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987" autoAdjust="0"/>
    <p:restoredTop sz="94631" autoAdjust="0"/>
  </p:normalViewPr>
  <p:slideViewPr>
    <p:cSldViewPr snapToGrid="0">
      <p:cViewPr>
        <p:scale>
          <a:sx n="400" d="100"/>
          <a:sy n="400" d="100"/>
        </p:scale>
        <p:origin x="10188" y="13230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D46A1053-397F-4A6C-96B9-6DD8D62CC7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893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AA86A52-1548-4394-BB9B-792BD3D08E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893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220B4-6706-412D-9D5A-E5F0A3D0E36B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2DA1A18-E3B3-4C59-AEDF-1C3606266D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264228"/>
            <a:ext cx="2889938" cy="4893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D9C5CCD-847A-45F5-9D2B-3B3022F5459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777607" y="9264228"/>
            <a:ext cx="2889938" cy="4893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2988C-19A3-4A93-8F40-E5827DDEE55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803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893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893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28338-5C4B-411F-976E-4C1C4D46AF39}" type="datetimeFigureOut">
              <a:rPr lang="en-US" smtClean="0"/>
              <a:t>5/22/2019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00263" y="1219200"/>
            <a:ext cx="2468562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693920"/>
            <a:ext cx="5335270" cy="38404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228"/>
            <a:ext cx="2889938" cy="4893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264228"/>
            <a:ext cx="2889938" cy="4893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7D57F-1BC2-46EF-89B6-EE2A0FEE271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362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2009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60045" algn="l" defTabSz="72009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720090" algn="l" defTabSz="72009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80135" algn="l" defTabSz="72009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440180" algn="l" defTabSz="72009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800225" algn="l" defTabSz="72009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60270" algn="l" defTabSz="72009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520315" algn="l" defTabSz="72009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80360" algn="l" defTabSz="72009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4469CC-F6B6-483C-9573-E1A34D2D7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3" y="681336"/>
            <a:ext cx="8281035" cy="668833"/>
          </a:xfrm>
          <a:prstGeom prst="rect">
            <a:avLst/>
          </a:prstGeom>
        </p:spPr>
        <p:txBody>
          <a:bodyPr lIns="72009" tIns="36005" rIns="72009" bIns="36005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5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186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60096" rtl="0" eaLnBrk="1" latinLnBrk="0" hangingPunct="1">
        <a:lnSpc>
          <a:spcPct val="90000"/>
        </a:lnSpc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24" indent="-240024" algn="l" defTabSz="960096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72" indent="-240024" algn="l" defTabSz="960096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20" indent="-240024" algn="l" defTabSz="960096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168" indent="-240024" algn="l" defTabSz="960096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16" indent="-240024" algn="l" defTabSz="960096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40264" indent="-240024" algn="l" defTabSz="960096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12" indent="-240024" algn="l" defTabSz="960096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360" indent="-240024" algn="l" defTabSz="960096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80408" indent="-240024" algn="l" defTabSz="960096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0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0048" algn="l" defTabSz="9600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0096" algn="l" defTabSz="9600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44" algn="l" defTabSz="9600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92" algn="l" defTabSz="9600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240" algn="l" defTabSz="9600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80288" algn="l" defTabSz="9600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60336" algn="l" defTabSz="9600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40384" algn="l" defTabSz="96009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39999">
              <a:schemeClr val="tx1"/>
            </a:gs>
            <a:gs pos="70000">
              <a:schemeClr val="tx1">
                <a:lumMod val="85000"/>
                <a:lumOff val="15000"/>
              </a:schemeClr>
            </a:gs>
            <a:gs pos="100000">
              <a:schemeClr val="tx1">
                <a:lumMod val="50000"/>
                <a:lumOff val="5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Oval 144">
            <a:extLst>
              <a:ext uri="{FF2B5EF4-FFF2-40B4-BE49-F238E27FC236}">
                <a16:creationId xmlns:a16="http://schemas.microsoft.com/office/drawing/2014/main" xmlns="" id="{EC951EC0-8124-4C7F-95F6-3850ABA68862}"/>
              </a:ext>
            </a:extLst>
          </p:cNvPr>
          <p:cNvSpPr/>
          <p:nvPr/>
        </p:nvSpPr>
        <p:spPr>
          <a:xfrm>
            <a:off x="7697192" y="1428583"/>
            <a:ext cx="891081" cy="798499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36005" rIns="72009" bIns="36005" rtlCol="0" anchor="ctr"/>
          <a:lstStyle/>
          <a:p>
            <a:pPr algn="ctr"/>
            <a:endParaRPr lang="en-US" dirty="0"/>
          </a:p>
        </p:txBody>
      </p:sp>
      <p:sp>
        <p:nvSpPr>
          <p:cNvPr id="16" name="Title 15" hidden="1">
            <a:extLst>
              <a:ext uri="{FF2B5EF4-FFF2-40B4-BE49-F238E27FC236}">
                <a16:creationId xmlns:a16="http://schemas.microsoft.com/office/drawing/2014/main" xmlns="" id="{927BF0CE-9BB6-405C-A7AB-8E5D101F1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grpSp>
        <p:nvGrpSpPr>
          <p:cNvPr id="10" name="Group 9" descr="Headline">
            <a:extLst>
              <a:ext uri="{FF2B5EF4-FFF2-40B4-BE49-F238E27FC236}">
                <a16:creationId xmlns:a16="http://schemas.microsoft.com/office/drawing/2014/main" xmlns="" id="{83AF4264-1B8B-4096-99CE-CD065FDA1C1E}"/>
              </a:ext>
            </a:extLst>
          </p:cNvPr>
          <p:cNvGrpSpPr/>
          <p:nvPr/>
        </p:nvGrpSpPr>
        <p:grpSpPr>
          <a:xfrm>
            <a:off x="510785" y="401998"/>
            <a:ext cx="7195922" cy="1547966"/>
            <a:chOff x="1550298" y="738892"/>
            <a:chExt cx="9137679" cy="1965671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86D2B746-2878-4D20-9AFC-71E12C7B7002}"/>
                </a:ext>
              </a:extLst>
            </p:cNvPr>
            <p:cNvSpPr txBox="1"/>
            <p:nvPr/>
          </p:nvSpPr>
          <p:spPr>
            <a:xfrm>
              <a:off x="3190431" y="1564662"/>
              <a:ext cx="5857411" cy="113990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9100" b="1" spc="-236" dirty="0" err="1">
                  <a:solidFill>
                    <a:schemeClr val="bg1"/>
                  </a:solidFill>
                  <a:latin typeface="Varela"/>
                </a:rPr>
                <a:t>fxtract</a:t>
              </a:r>
              <a:endParaRPr lang="en-US" sz="9100" b="1" spc="-236" noProof="1">
                <a:solidFill>
                  <a:schemeClr val="bg1"/>
                </a:solidFill>
                <a:latin typeface="Varela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E3C4141D-3D29-4554-B3A8-A5A2FB1E2811}"/>
                </a:ext>
              </a:extLst>
            </p:cNvPr>
            <p:cNvSpPr txBox="1"/>
            <p:nvPr/>
          </p:nvSpPr>
          <p:spPr>
            <a:xfrm>
              <a:off x="1550298" y="738892"/>
              <a:ext cx="9137679" cy="10548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4900" b="1" spc="-236" dirty="0">
                  <a:solidFill>
                    <a:schemeClr val="bg1"/>
                  </a:solidFill>
                  <a:latin typeface="Varela"/>
                </a:rPr>
                <a:t>Feature Extraction with</a:t>
              </a:r>
              <a:endParaRPr lang="en-US" sz="4900" b="1" spc="-236" noProof="1">
                <a:solidFill>
                  <a:srgbClr val="C6D630"/>
                </a:solidFill>
                <a:latin typeface="Varela"/>
              </a:endParaRPr>
            </a:p>
          </p:txBody>
        </p:sp>
      </p:grpSp>
      <p:sp>
        <p:nvSpPr>
          <p:cNvPr id="22" name="Rectangle 21" descr="Bottom Bar">
            <a:extLst>
              <a:ext uri="{FF2B5EF4-FFF2-40B4-BE49-F238E27FC236}">
                <a16:creationId xmlns:a16="http://schemas.microsoft.com/office/drawing/2014/main" xmlns="" id="{8B5655C9-67FC-4407-AF9A-B7431182A2A8}"/>
              </a:ext>
            </a:extLst>
          </p:cNvPr>
          <p:cNvSpPr/>
          <p:nvPr/>
        </p:nvSpPr>
        <p:spPr>
          <a:xfrm>
            <a:off x="-26721" y="11978339"/>
            <a:ext cx="10354061" cy="953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36005" rIns="72009" bIns="36005" rtlCol="0" anchor="ctr"/>
          <a:lstStyle/>
          <a:p>
            <a:pPr algn="ctr"/>
            <a:endParaRPr lang="en-US" dirty="0"/>
          </a:p>
        </p:txBody>
      </p:sp>
      <p:cxnSp>
        <p:nvCxnSpPr>
          <p:cNvPr id="74" name="Straight Connector 73" descr="Footer separation line">
            <a:extLst>
              <a:ext uri="{FF2B5EF4-FFF2-40B4-BE49-F238E27FC236}">
                <a16:creationId xmlns:a16="http://schemas.microsoft.com/office/drawing/2014/main" xmlns="" id="{F4FDF632-4D14-497C-9373-F6176DCB16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2847489" y="12079993"/>
            <a:ext cx="0" cy="6289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 descr="Footer separation line">
            <a:extLst>
              <a:ext uri="{FF2B5EF4-FFF2-40B4-BE49-F238E27FC236}">
                <a16:creationId xmlns:a16="http://schemas.microsoft.com/office/drawing/2014/main" xmlns="" id="{22DA487B-67A2-42A3-9796-1277E424A4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5848946" y="12079993"/>
            <a:ext cx="0" cy="62898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fik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468" y="577679"/>
            <a:ext cx="2099641" cy="2433870"/>
          </a:xfrm>
          <a:prstGeom prst="rect">
            <a:avLst/>
          </a:prstGeom>
        </p:spPr>
      </p:pic>
      <p:grpSp>
        <p:nvGrpSpPr>
          <p:cNvPr id="27" name="Gruppieren 26"/>
          <p:cNvGrpSpPr>
            <a:grpSpLocks noChangeAspect="1"/>
          </p:cNvGrpSpPr>
          <p:nvPr/>
        </p:nvGrpSpPr>
        <p:grpSpPr>
          <a:xfrm>
            <a:off x="2097859" y="3854520"/>
            <a:ext cx="5306779" cy="1458141"/>
            <a:chOff x="3565059" y="5593302"/>
            <a:chExt cx="5183667" cy="1424314"/>
          </a:xfrm>
        </p:grpSpPr>
        <p:pic>
          <p:nvPicPr>
            <p:cNvPr id="24" name="Grafik 23"/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5059" y="5606063"/>
              <a:ext cx="1411553" cy="1411553"/>
            </a:xfrm>
            <a:prstGeom prst="rect">
              <a:avLst/>
            </a:prstGeom>
          </p:spPr>
        </p:pic>
        <p:pic>
          <p:nvPicPr>
            <p:cNvPr id="170" name="Grafik 169"/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53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8834" y="5606063"/>
              <a:ext cx="1411553" cy="1411553"/>
            </a:xfrm>
            <a:prstGeom prst="rect">
              <a:avLst/>
            </a:prstGeom>
          </p:spPr>
        </p:pic>
        <p:pic>
          <p:nvPicPr>
            <p:cNvPr id="171" name="Grafik 170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7173" y="5593302"/>
              <a:ext cx="1411553" cy="1411553"/>
            </a:xfrm>
            <a:prstGeom prst="rect">
              <a:avLst/>
            </a:prstGeom>
          </p:spPr>
        </p:pic>
      </p:grpSp>
      <p:pic>
        <p:nvPicPr>
          <p:cNvPr id="62" name="Grafik 61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446" y="6184342"/>
            <a:ext cx="2407247" cy="2407247"/>
          </a:xfrm>
          <a:prstGeom prst="rect">
            <a:avLst/>
          </a:prstGeom>
        </p:spPr>
      </p:pic>
      <p:pic>
        <p:nvPicPr>
          <p:cNvPr id="192" name="Grafik 191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765" y="9933059"/>
            <a:ext cx="1445077" cy="1445077"/>
          </a:xfrm>
          <a:prstGeom prst="rect">
            <a:avLst/>
          </a:prstGeom>
        </p:spPr>
      </p:pic>
      <p:cxnSp>
        <p:nvCxnSpPr>
          <p:cNvPr id="96" name="Gerade Verbindung mit Pfeil 95"/>
          <p:cNvCxnSpPr>
            <a:stCxn id="24" idx="2"/>
          </p:cNvCxnSpPr>
          <p:nvPr/>
        </p:nvCxnSpPr>
        <p:spPr>
          <a:xfrm>
            <a:off x="2820398" y="5312662"/>
            <a:ext cx="898850" cy="117954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/>
          <p:cNvCxnSpPr>
            <a:stCxn id="170" idx="2"/>
          </p:cNvCxnSpPr>
          <p:nvPr/>
        </p:nvCxnSpPr>
        <p:spPr>
          <a:xfrm>
            <a:off x="4441787" y="5312662"/>
            <a:ext cx="76141" cy="78520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/>
          <p:cNvCxnSpPr>
            <a:stCxn id="171" idx="2"/>
          </p:cNvCxnSpPr>
          <p:nvPr/>
        </p:nvCxnSpPr>
        <p:spPr>
          <a:xfrm flipH="1">
            <a:off x="5463540" y="5299598"/>
            <a:ext cx="1218559" cy="119260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/>
          <p:cNvCxnSpPr/>
          <p:nvPr/>
        </p:nvCxnSpPr>
        <p:spPr>
          <a:xfrm>
            <a:off x="5009210" y="8399308"/>
            <a:ext cx="357602" cy="139917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167">
            <a:extLst>
              <a:ext uri="{FF2B5EF4-FFF2-40B4-BE49-F238E27FC236}">
                <a16:creationId xmlns:a16="http://schemas.microsoft.com/office/drawing/2014/main" xmlns="" id="{200C2E65-7F83-42F0-BBB4-B6CF3715A410}"/>
              </a:ext>
            </a:extLst>
          </p:cNvPr>
          <p:cNvSpPr txBox="1"/>
          <p:nvPr/>
        </p:nvSpPr>
        <p:spPr>
          <a:xfrm>
            <a:off x="830816" y="2909953"/>
            <a:ext cx="2439006" cy="110249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3200" b="1" dirty="0">
                <a:solidFill>
                  <a:srgbClr val="DD0000"/>
                </a:solidFill>
                <a:latin typeface="Varela"/>
              </a:rPr>
              <a:t>Grouped Data</a:t>
            </a:r>
          </a:p>
        </p:txBody>
      </p:sp>
      <p:sp>
        <p:nvSpPr>
          <p:cNvPr id="214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2644197" y="2791289"/>
            <a:ext cx="5962390" cy="945259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Examples (for </a:t>
            </a:r>
            <a:r>
              <a:rPr lang="en-US" noProof="1">
                <a:solidFill>
                  <a:schemeClr val="bg1">
                    <a:lumMod val="65000"/>
                  </a:schemeClr>
                </a:solidFill>
                <a:latin typeface="Varela"/>
              </a:rPr>
              <a:t>timestamped </a:t>
            </a:r>
            <a:r>
              <a:rPr lang="en-US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data): </a:t>
            </a:r>
          </a:p>
          <a:p>
            <a:r>
              <a:rPr lang="en-US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	-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heart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Varela"/>
              </a:rPr>
              <a:t>rate measurements of many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patients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	-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gps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Varela"/>
              </a:rPr>
              <a:t>data for analysis of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movements of many devices</a:t>
            </a:r>
          </a:p>
          <a:p>
            <a:r>
              <a:rPr lang="en-US" noProof="1">
                <a:solidFill>
                  <a:schemeClr val="bg1">
                    <a:lumMod val="65000"/>
                  </a:schemeClr>
                </a:solidFill>
                <a:latin typeface="Varela"/>
              </a:rPr>
              <a:t>	</a:t>
            </a:r>
            <a:r>
              <a:rPr lang="en-US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- data logs of many devices (e.g. smartphones, cars, …)</a:t>
            </a:r>
            <a:endParaRPr lang="en-US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229" name="TextBox 167">
            <a:extLst>
              <a:ext uri="{FF2B5EF4-FFF2-40B4-BE49-F238E27FC236}">
                <a16:creationId xmlns:a16="http://schemas.microsoft.com/office/drawing/2014/main" xmlns="" id="{200C2E65-7F83-42F0-BBB4-B6CF3715A410}"/>
              </a:ext>
            </a:extLst>
          </p:cNvPr>
          <p:cNvSpPr txBox="1"/>
          <p:nvPr/>
        </p:nvSpPr>
        <p:spPr>
          <a:xfrm>
            <a:off x="500186" y="5993699"/>
            <a:ext cx="3157881" cy="124511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3200" b="1" dirty="0">
                <a:solidFill>
                  <a:srgbClr val="DD0000"/>
                </a:solidFill>
                <a:latin typeface="Varela"/>
              </a:rPr>
              <a:t>User-defined Features</a:t>
            </a:r>
          </a:p>
        </p:txBody>
      </p:sp>
      <p:sp>
        <p:nvSpPr>
          <p:cNvPr id="233" name="Rechteck 232"/>
          <p:cNvSpPr/>
          <p:nvPr/>
        </p:nvSpPr>
        <p:spPr>
          <a:xfrm>
            <a:off x="620445" y="7017776"/>
            <a:ext cx="2678186" cy="1381532"/>
          </a:xfrm>
          <a:prstGeom prst="rect">
            <a:avLst/>
          </a:prstGeom>
        </p:spPr>
        <p:txBody>
          <a:bodyPr wrap="square" lIns="72009" tIns="36005" rIns="72009" bIns="36005">
            <a:spAutoFit/>
          </a:bodyPr>
          <a:lstStyle/>
          <a:p>
            <a:r>
              <a:rPr lang="en-US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Users define functions, which have their dataset as input and the calculated features as output (e.g. mean and sd of some variables). Calculation for each group is done by fxtract.</a:t>
            </a:r>
            <a:endParaRPr lang="en-US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235" name="TextBox 167">
            <a:extLst>
              <a:ext uri="{FF2B5EF4-FFF2-40B4-BE49-F238E27FC236}">
                <a16:creationId xmlns:a16="http://schemas.microsoft.com/office/drawing/2014/main" xmlns="" id="{200C2E65-7F83-42F0-BBB4-B6CF3715A410}"/>
              </a:ext>
            </a:extLst>
          </p:cNvPr>
          <p:cNvSpPr txBox="1"/>
          <p:nvPr/>
        </p:nvSpPr>
        <p:spPr>
          <a:xfrm>
            <a:off x="1073063" y="9647241"/>
            <a:ext cx="3368724" cy="154553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Varela"/>
              </a:rPr>
              <a:t>Parallelization</a:t>
            </a:r>
          </a:p>
        </p:txBody>
      </p:sp>
      <p:sp>
        <p:nvSpPr>
          <p:cNvPr id="236" name="TextBox 167">
            <a:extLst>
              <a:ext uri="{FF2B5EF4-FFF2-40B4-BE49-F238E27FC236}">
                <a16:creationId xmlns:a16="http://schemas.microsoft.com/office/drawing/2014/main" xmlns="" id="{200C2E65-7F83-42F0-BBB4-B6CF3715A410}"/>
              </a:ext>
            </a:extLst>
          </p:cNvPr>
          <p:cNvSpPr txBox="1"/>
          <p:nvPr/>
        </p:nvSpPr>
        <p:spPr>
          <a:xfrm>
            <a:off x="6072820" y="6801560"/>
            <a:ext cx="3368724" cy="154553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Varela"/>
              </a:rPr>
              <a:t>Error Handling</a:t>
            </a:r>
          </a:p>
        </p:txBody>
      </p:sp>
      <p:sp>
        <p:nvSpPr>
          <p:cNvPr id="237" name="TextBox 167">
            <a:extLst>
              <a:ext uri="{FF2B5EF4-FFF2-40B4-BE49-F238E27FC236}">
                <a16:creationId xmlns:a16="http://schemas.microsoft.com/office/drawing/2014/main" xmlns="" id="{200C2E65-7F83-42F0-BBB4-B6CF3715A410}"/>
              </a:ext>
            </a:extLst>
          </p:cNvPr>
          <p:cNvSpPr txBox="1"/>
          <p:nvPr/>
        </p:nvSpPr>
        <p:spPr>
          <a:xfrm>
            <a:off x="5366813" y="3736547"/>
            <a:ext cx="3368724" cy="154553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Varela"/>
              </a:rPr>
              <a:t>…</a:t>
            </a:r>
          </a:p>
        </p:txBody>
      </p:sp>
      <p:sp>
        <p:nvSpPr>
          <p:cNvPr id="238" name="TextBox 167">
            <a:extLst>
              <a:ext uri="{FF2B5EF4-FFF2-40B4-BE49-F238E27FC236}">
                <a16:creationId xmlns:a16="http://schemas.microsoft.com/office/drawing/2014/main" xmlns="" id="{200C2E65-7F83-42F0-BBB4-B6CF3715A410}"/>
              </a:ext>
            </a:extLst>
          </p:cNvPr>
          <p:cNvSpPr txBox="1"/>
          <p:nvPr/>
        </p:nvSpPr>
        <p:spPr>
          <a:xfrm>
            <a:off x="851522" y="8316798"/>
            <a:ext cx="4157689" cy="154553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Varela"/>
              </a:rPr>
              <a:t>Object Oriented (R6)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958902" y="9289496"/>
            <a:ext cx="3411644" cy="508986"/>
          </a:xfrm>
          <a:prstGeom prst="rect">
            <a:avLst/>
          </a:prstGeom>
        </p:spPr>
        <p:txBody>
          <a:bodyPr wrap="square" lIns="72009" tIns="36005" rIns="72009" bIns="36005">
            <a:spAutoFit/>
          </a:bodyPr>
          <a:lstStyle/>
          <a:p>
            <a:r>
              <a:rPr lang="en-US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All functionality is available in one object. No more code bloat.</a:t>
            </a:r>
            <a:endParaRPr lang="en-US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1252578" y="10655598"/>
            <a:ext cx="2824292" cy="508986"/>
          </a:xfrm>
          <a:prstGeom prst="rect">
            <a:avLst/>
          </a:prstGeom>
        </p:spPr>
        <p:txBody>
          <a:bodyPr wrap="square" lIns="72009" tIns="36005" rIns="72009" bIns="36005">
            <a:spAutoFit/>
          </a:bodyPr>
          <a:lstStyle/>
          <a:p>
            <a:r>
              <a:rPr lang="en-US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Just set the number of cores in the R6 object.</a:t>
            </a:r>
            <a:endParaRPr lang="en-US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6221203" y="7771273"/>
            <a:ext cx="2832811" cy="1149931"/>
          </a:xfrm>
          <a:prstGeom prst="rect">
            <a:avLst/>
          </a:prstGeom>
        </p:spPr>
        <p:txBody>
          <a:bodyPr wrap="square" lIns="72009" tIns="36005" rIns="72009" bIns="36005">
            <a:spAutoFit/>
          </a:bodyPr>
          <a:lstStyle/>
          <a:p>
            <a:r>
              <a:rPr lang="en-US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Calculation does not stop, if single functions fail on single datasets. Instead, missings are reported and error messages are made available.</a:t>
            </a:r>
            <a:endParaRPr lang="en-US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sp>
        <p:nvSpPr>
          <p:cNvPr id="243" name="TextBox 167">
            <a:extLst>
              <a:ext uri="{FF2B5EF4-FFF2-40B4-BE49-F238E27FC236}">
                <a16:creationId xmlns:a16="http://schemas.microsoft.com/office/drawing/2014/main" xmlns="" id="{200C2E65-7F83-42F0-BBB4-B6CF3715A410}"/>
              </a:ext>
            </a:extLst>
          </p:cNvPr>
          <p:cNvSpPr txBox="1"/>
          <p:nvPr/>
        </p:nvSpPr>
        <p:spPr>
          <a:xfrm>
            <a:off x="6576637" y="5220932"/>
            <a:ext cx="3368724" cy="154553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Varela"/>
              </a:rPr>
              <a:t>Big Data</a:t>
            </a:r>
          </a:p>
        </p:txBody>
      </p:sp>
      <p:sp>
        <p:nvSpPr>
          <p:cNvPr id="244" name="Rechteck 243"/>
          <p:cNvSpPr/>
          <p:nvPr/>
        </p:nvSpPr>
        <p:spPr>
          <a:xfrm>
            <a:off x="6701368" y="6175261"/>
            <a:ext cx="2300288" cy="727122"/>
          </a:xfrm>
          <a:prstGeom prst="rect">
            <a:avLst/>
          </a:prstGeom>
        </p:spPr>
        <p:txBody>
          <a:bodyPr wrap="square" lIns="72009" tIns="36005" rIns="72009" bIns="36005">
            <a:spAutoFit/>
          </a:bodyPr>
          <a:lstStyle/>
          <a:p>
            <a:r>
              <a:rPr lang="en-US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Data for each group is only loaded into memory, when needed.</a:t>
            </a:r>
            <a:endParaRPr lang="en-US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pic>
        <p:nvPicPr>
          <p:cNvPr id="245" name="Grafik 2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0852" y="12022069"/>
            <a:ext cx="1762592" cy="779530"/>
          </a:xfrm>
          <a:prstGeom prst="rect">
            <a:avLst/>
          </a:prstGeom>
        </p:spPr>
      </p:pic>
      <p:sp>
        <p:nvSpPr>
          <p:cNvPr id="246" name="Rechteck 245"/>
          <p:cNvSpPr/>
          <p:nvPr/>
        </p:nvSpPr>
        <p:spPr>
          <a:xfrm>
            <a:off x="1126579" y="12205816"/>
            <a:ext cx="3607573" cy="412036"/>
          </a:xfrm>
          <a:prstGeom prst="rect">
            <a:avLst/>
          </a:prstGeom>
        </p:spPr>
        <p:txBody>
          <a:bodyPr wrap="square" lIns="72009" tIns="36005" rIns="72009" bIns="36005">
            <a:spAutoFit/>
          </a:bodyPr>
          <a:lstStyle/>
          <a:p>
            <a:r>
              <a:rPr lang="en-US" sz="1100" noProof="1">
                <a:latin typeface="Varela"/>
              </a:rPr>
              <a:t>Available on CRAN:</a:t>
            </a:r>
          </a:p>
          <a:p>
            <a:r>
              <a:rPr lang="en-US" sz="1100" noProof="1">
                <a:latin typeface="Varela"/>
              </a:rPr>
              <a:t>install.packages(“fxtract”)</a:t>
            </a:r>
          </a:p>
        </p:txBody>
      </p:sp>
      <p:sp>
        <p:nvSpPr>
          <p:cNvPr id="248" name="Rechteck 247"/>
          <p:cNvSpPr/>
          <p:nvPr/>
        </p:nvSpPr>
        <p:spPr>
          <a:xfrm>
            <a:off x="3619357" y="12205816"/>
            <a:ext cx="2229589" cy="412036"/>
          </a:xfrm>
          <a:prstGeom prst="rect">
            <a:avLst/>
          </a:prstGeom>
        </p:spPr>
        <p:txBody>
          <a:bodyPr wrap="none" lIns="72009" tIns="36005" rIns="72009" bIns="36005">
            <a:spAutoFit/>
          </a:bodyPr>
          <a:lstStyle/>
          <a:p>
            <a:r>
              <a:rPr lang="de-DE" sz="1100" dirty="0" err="1">
                <a:latin typeface="Varela"/>
              </a:rPr>
              <a:t>GitHub</a:t>
            </a:r>
            <a:r>
              <a:rPr lang="de-DE" sz="1100" dirty="0">
                <a:latin typeface="Varela"/>
              </a:rPr>
              <a:t>:</a:t>
            </a:r>
          </a:p>
          <a:p>
            <a:r>
              <a:rPr lang="de-DE" sz="1100" dirty="0">
                <a:latin typeface="Varela"/>
              </a:rPr>
              <a:t>https://github.com/QuayAu/fxtract</a:t>
            </a:r>
          </a:p>
        </p:txBody>
      </p:sp>
      <p:pic>
        <p:nvPicPr>
          <p:cNvPr id="252" name="Grafik 25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278" y="12009533"/>
            <a:ext cx="1529203" cy="769907"/>
          </a:xfrm>
          <a:prstGeom prst="rect">
            <a:avLst/>
          </a:prstGeom>
        </p:spPr>
      </p:pic>
      <p:pic>
        <p:nvPicPr>
          <p:cNvPr id="253" name="Grafik 252"/>
          <p:cNvPicPr>
            <a:picLocks noChangeAspect="1"/>
          </p:cNvPicPr>
          <p:nvPr/>
        </p:nvPicPr>
        <p:blipFill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782" y="12054587"/>
            <a:ext cx="194547" cy="194547"/>
          </a:xfrm>
          <a:prstGeom prst="rect">
            <a:avLst/>
          </a:prstGeom>
        </p:spPr>
      </p:pic>
      <p:pic>
        <p:nvPicPr>
          <p:cNvPr id="254" name="Grafik 253"/>
          <p:cNvPicPr>
            <a:picLocks noChangeAspect="1"/>
          </p:cNvPicPr>
          <p:nvPr/>
        </p:nvPicPr>
        <p:blipFill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305" y="12308216"/>
            <a:ext cx="188025" cy="188025"/>
          </a:xfrm>
          <a:prstGeom prst="rect">
            <a:avLst/>
          </a:prstGeom>
        </p:spPr>
      </p:pic>
      <p:sp>
        <p:nvSpPr>
          <p:cNvPr id="255" name="Rechteck 254"/>
          <p:cNvSpPr/>
          <p:nvPr/>
        </p:nvSpPr>
        <p:spPr>
          <a:xfrm>
            <a:off x="6251795" y="11970081"/>
            <a:ext cx="1858123" cy="363561"/>
          </a:xfrm>
          <a:prstGeom prst="rect">
            <a:avLst/>
          </a:prstGeom>
        </p:spPr>
        <p:txBody>
          <a:bodyPr wrap="square" lIns="72009" tIns="36005" rIns="72009" bIns="36005">
            <a:spAutoFit/>
          </a:bodyPr>
          <a:lstStyle/>
          <a:p>
            <a:r>
              <a:rPr lang="de-DE" sz="900" dirty="0">
                <a:latin typeface="Varela"/>
              </a:rPr>
              <a:t>Quay Au </a:t>
            </a:r>
          </a:p>
          <a:p>
            <a:r>
              <a:rPr lang="de-DE" sz="900" dirty="0" err="1">
                <a:latin typeface="Varela"/>
              </a:rPr>
              <a:t>Author</a:t>
            </a:r>
            <a:r>
              <a:rPr lang="de-DE" sz="900" dirty="0">
                <a:latin typeface="Varela"/>
              </a:rPr>
              <a:t>, </a:t>
            </a:r>
            <a:r>
              <a:rPr lang="de-DE" sz="900" dirty="0" err="1">
                <a:latin typeface="Varela"/>
              </a:rPr>
              <a:t>maintainer</a:t>
            </a:r>
            <a:r>
              <a:rPr lang="de-DE" sz="900" dirty="0">
                <a:latin typeface="Varela"/>
              </a:rPr>
              <a:t>.</a:t>
            </a:r>
          </a:p>
        </p:txBody>
      </p:sp>
      <p:pic>
        <p:nvPicPr>
          <p:cNvPr id="256" name="Grafik 25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648" y="12096786"/>
            <a:ext cx="574348" cy="574348"/>
          </a:xfrm>
          <a:prstGeom prst="rect">
            <a:avLst/>
          </a:prstGeom>
        </p:spPr>
      </p:pic>
      <p:sp>
        <p:nvSpPr>
          <p:cNvPr id="257" name="Rechteck 256"/>
          <p:cNvSpPr/>
          <p:nvPr/>
        </p:nvSpPr>
        <p:spPr>
          <a:xfrm>
            <a:off x="6251793" y="12293161"/>
            <a:ext cx="2077760" cy="218137"/>
          </a:xfrm>
          <a:prstGeom prst="rect">
            <a:avLst/>
          </a:prstGeom>
        </p:spPr>
        <p:txBody>
          <a:bodyPr wrap="square" lIns="72009" tIns="36005" rIns="72009" bIns="36005">
            <a:spAutoFit/>
          </a:bodyPr>
          <a:lstStyle/>
          <a:p>
            <a:r>
              <a:rPr lang="de-DE" sz="900" dirty="0">
                <a:latin typeface="Varela"/>
              </a:rPr>
              <a:t>quay.au@stat.uni-muenchen.de</a:t>
            </a:r>
          </a:p>
        </p:txBody>
      </p:sp>
      <p:sp>
        <p:nvSpPr>
          <p:cNvPr id="46" name="TextBox 167">
            <a:extLst>
              <a:ext uri="{FF2B5EF4-FFF2-40B4-BE49-F238E27FC236}">
                <a16:creationId xmlns:a16="http://schemas.microsoft.com/office/drawing/2014/main" xmlns="" id="{200C2E65-7F83-42F0-BBB4-B6CF3715A410}"/>
              </a:ext>
            </a:extLst>
          </p:cNvPr>
          <p:cNvSpPr txBox="1"/>
          <p:nvPr/>
        </p:nvSpPr>
        <p:spPr>
          <a:xfrm>
            <a:off x="6323669" y="9338590"/>
            <a:ext cx="2439006" cy="110249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3200" b="1" dirty="0">
                <a:solidFill>
                  <a:srgbClr val="DD0000"/>
                </a:solidFill>
                <a:latin typeface="Varela"/>
              </a:rPr>
              <a:t>Summarized Data</a:t>
            </a:r>
          </a:p>
        </p:txBody>
      </p:sp>
      <p:sp>
        <p:nvSpPr>
          <p:cNvPr id="48" name="TextBox 171">
            <a:extLst>
              <a:ext uri="{FF2B5EF4-FFF2-40B4-BE49-F238E27FC236}">
                <a16:creationId xmlns:a16="http://schemas.microsoft.com/office/drawing/2014/main" xmlns="" id="{9507CA22-BA3A-4F55-AD94-603023F5BED9}"/>
              </a:ext>
            </a:extLst>
          </p:cNvPr>
          <p:cNvSpPr txBox="1"/>
          <p:nvPr/>
        </p:nvSpPr>
        <p:spPr>
          <a:xfrm>
            <a:off x="6415100" y="10307789"/>
            <a:ext cx="3036754" cy="719044"/>
          </a:xfrm>
          <a:prstGeom prst="rect">
            <a:avLst/>
          </a:prstGeom>
          <a:noFill/>
        </p:spPr>
        <p:txBody>
          <a:bodyPr wrap="square" lIns="72009" tIns="36005" rIns="72009" bIns="36005" rtlCol="0">
            <a:spAutoFit/>
          </a:bodyPr>
          <a:lstStyle/>
          <a:p>
            <a:r>
              <a:rPr lang="en-US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The resulting dataset is available in the R6 object </a:t>
            </a:r>
            <a:r>
              <a:rPr lang="en-US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as dataframe (1 </a:t>
            </a:r>
            <a:r>
              <a:rPr lang="en-US" noProof="1" smtClean="0">
                <a:solidFill>
                  <a:schemeClr val="bg1">
                    <a:lumMod val="65000"/>
                  </a:schemeClr>
                </a:solidFill>
                <a:latin typeface="Varela"/>
              </a:rPr>
              <a:t>row per group).</a:t>
            </a:r>
            <a:endParaRPr lang="en-US" noProof="1">
              <a:solidFill>
                <a:schemeClr val="bg1">
                  <a:lumMod val="65000"/>
                </a:schemeClr>
              </a:solidFill>
              <a:latin typeface="Varela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1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079" y="12534504"/>
            <a:ext cx="174475" cy="174475"/>
          </a:xfrm>
          <a:prstGeom prst="rect">
            <a:avLst/>
          </a:prstGeom>
        </p:spPr>
      </p:pic>
      <p:sp>
        <p:nvSpPr>
          <p:cNvPr id="47" name="Rechteck 46"/>
          <p:cNvSpPr/>
          <p:nvPr/>
        </p:nvSpPr>
        <p:spPr>
          <a:xfrm>
            <a:off x="6251795" y="12511298"/>
            <a:ext cx="1716367" cy="211213"/>
          </a:xfrm>
          <a:prstGeom prst="rect">
            <a:avLst/>
          </a:prstGeom>
        </p:spPr>
        <p:txBody>
          <a:bodyPr wrap="none" lIns="72009" tIns="36005" rIns="72009" bIns="36005">
            <a:spAutoFit/>
          </a:bodyPr>
          <a:lstStyle/>
          <a:p>
            <a:r>
              <a:rPr lang="de-DE" sz="900" dirty="0">
                <a:latin typeface="Varela"/>
              </a:rPr>
              <a:t>https://quayau.github.io/fxtract/</a:t>
            </a:r>
          </a:p>
        </p:txBody>
      </p:sp>
    </p:spTree>
    <p:extLst>
      <p:ext uri="{BB962C8B-B14F-4D97-AF65-F5344CB8AC3E}">
        <p14:creationId xmlns:p14="http://schemas.microsoft.com/office/powerpoint/2010/main" val="3231001227"/>
      </p:ext>
    </p:extLst>
  </p:cSld>
  <p:clrMapOvr>
    <a:masterClrMapping/>
  </p:clrMapOvr>
</p:sld>
</file>

<file path=ppt/theme/theme1.xml><?xml version="1.0" encoding="utf-8"?>
<a:theme xmlns:a="http://schemas.openxmlformats.org/drawingml/2006/main" name="TF89326784">
  <a:themeElements>
    <a:clrScheme name="Custom 13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6D630"/>
      </a:accent1>
      <a:accent2>
        <a:srgbClr val="D6A954"/>
      </a:accent2>
      <a:accent3>
        <a:srgbClr val="40A36F"/>
      </a:accent3>
      <a:accent4>
        <a:srgbClr val="458FD6"/>
      </a:accent4>
      <a:accent5>
        <a:srgbClr val="9F3ED6"/>
      </a:accent5>
      <a:accent6>
        <a:srgbClr val="A33B35"/>
      </a:accent6>
      <a:hlink>
        <a:srgbClr val="C6D630"/>
      </a:hlink>
      <a:folHlink>
        <a:srgbClr val="C6D630"/>
      </a:folHlink>
    </a:clrScheme>
    <a:fontScheme name="Custom 155">
      <a:majorFont>
        <a:latin typeface="Garamond"/>
        <a:ea typeface=""/>
        <a:cs typeface=""/>
      </a:majorFont>
      <a:minorFont>
        <a:latin typeface="Corbe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bg1">
              <a:lumMod val="9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 anchor="ctr">
        <a:noAutofit/>
      </a:bodyPr>
      <a:lstStyle>
        <a:defPPr algn="ctr">
          <a:defRPr sz="2800" b="1" dirty="0" smtClean="0">
            <a:solidFill>
              <a:schemeClr val="bg1"/>
            </a:solidFill>
            <a:latin typeface="Corbel" panose="020B05030202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esentation1" id="{53F27873-7CD2-4E16-A484-EFEAF3781240}" vid="{F6276626-966B-4BB3-9741-A2ADA0CF9F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1D64A49-1CA9-411A-995C-E10DEA383C46}">
  <ds:schemaRefs>
    <ds:schemaRef ds:uri="http://purl.org/dc/elements/1.1/"/>
    <ds:schemaRef ds:uri="http://purl.org/dc/dcmitype/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16c05727-aa75-4e4a-9b5f-8a80a1165891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421861C-E9CD-4914-8EF5-0A66468510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C6B547-E4C4-4B38-8AC4-5F722BB5B8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TF89326784</Template>
  <TotalTime>0</TotalTime>
  <Words>167</Words>
  <Application>Microsoft Office PowerPoint</Application>
  <PresentationFormat>A3 Papier (297x420 mm)</PresentationFormat>
  <Paragraphs>29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TF89326784</vt:lpstr>
      <vt:lpstr>Slide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2019-05-21T11:07:05Z</dcterms:created>
  <dcterms:modified xsi:type="dcterms:W3CDTF">2019-05-22T11:11:38Z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