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1760" autoAdjust="0"/>
  </p:normalViewPr>
  <p:slideViewPr>
    <p:cSldViewPr>
      <p:cViewPr>
        <p:scale>
          <a:sx n="66" d="100"/>
          <a:sy n="66" d="100"/>
        </p:scale>
        <p:origin x="-480" y="-12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91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70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3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4469CC-F6B6-483C-9573-E1A34D2D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002"/>
            <a:ext cx="7886700" cy="358303"/>
          </a:xfrm>
          <a:prstGeom prst="rect">
            <a:avLst/>
          </a:prstGeom>
        </p:spPr>
        <p:txBody>
          <a:bodyPr lIns="51429" tIns="25715" rIns="51429" bIns="25715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7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5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90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0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80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33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93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51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900">
              <a:schemeClr val="tx1"/>
            </a:gs>
            <a:gs pos="0">
              <a:srgbClr val="000000"/>
            </a:gs>
            <a:gs pos="100000">
              <a:schemeClr val="bg1">
                <a:lumMod val="5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4C609-8617-429C-8DA7-DCA03B3768EB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C7F77-AF67-4292-BBE1-163461BFA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 hidden="1">
            <a:extLst>
              <a:ext uri="{FF2B5EF4-FFF2-40B4-BE49-F238E27FC236}">
                <a16:creationId xmlns="" xmlns:a16="http://schemas.microsoft.com/office/drawing/2014/main" id="{927BF0CE-9BB6-405C-A7AB-8E5D101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1</a:t>
            </a:r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10" y="188640"/>
            <a:ext cx="1133871" cy="1314365"/>
          </a:xfrm>
          <a:prstGeom prst="rect">
            <a:avLst/>
          </a:prstGeom>
        </p:spPr>
      </p:pic>
      <p:sp>
        <p:nvSpPr>
          <p:cNvPr id="50" name="TextBox 53">
            <a:extLst>
              <a:ext uri="{FF2B5EF4-FFF2-40B4-BE49-F238E27FC236}">
                <a16:creationId xmlns="" xmlns:a16="http://schemas.microsoft.com/office/drawing/2014/main" id="{E3C4141D-3D29-4554-B3A8-A5A2FB1E2811}"/>
              </a:ext>
            </a:extLst>
          </p:cNvPr>
          <p:cNvSpPr txBox="1"/>
          <p:nvPr/>
        </p:nvSpPr>
        <p:spPr>
          <a:xfrm>
            <a:off x="510785" y="372849"/>
            <a:ext cx="3917199" cy="8306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236" dirty="0">
                <a:solidFill>
                  <a:schemeClr val="bg1"/>
                </a:solidFill>
                <a:latin typeface="Varela"/>
              </a:rPr>
              <a:t>Feature Extraction </a:t>
            </a:r>
            <a:r>
              <a:rPr lang="en-US" sz="3200" b="1" spc="-236" dirty="0" smtClean="0">
                <a:solidFill>
                  <a:schemeClr val="bg1"/>
                </a:solidFill>
                <a:latin typeface="Varela"/>
              </a:rPr>
              <a:t>with</a:t>
            </a:r>
            <a:endParaRPr lang="en-US" sz="3200" b="1" spc="-236" noProof="1">
              <a:solidFill>
                <a:srgbClr val="C6D630"/>
              </a:solidFill>
              <a:latin typeface="Varela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45394" y="188640"/>
            <a:ext cx="2499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236" dirty="0" err="1" smtClean="0">
                <a:solidFill>
                  <a:schemeClr val="bg1"/>
                </a:solidFill>
                <a:latin typeface="Varela"/>
              </a:rPr>
              <a:t>fxtract</a:t>
            </a:r>
            <a:endParaRPr lang="en-US" sz="4800" b="1" spc="-236" noProof="1">
              <a:solidFill>
                <a:schemeClr val="bg1"/>
              </a:solidFill>
              <a:latin typeface="Varela"/>
            </a:endParaRPr>
          </a:p>
        </p:txBody>
      </p: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1564393" y="1683725"/>
            <a:ext cx="3235980" cy="882432"/>
            <a:chOff x="3565059" y="5606063"/>
            <a:chExt cx="5210394" cy="1420842"/>
          </a:xfrm>
        </p:grpSpPr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059" y="5606063"/>
              <a:ext cx="1411553" cy="141155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834" y="5606063"/>
              <a:ext cx="1411553" cy="1411553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899" y="5615351"/>
              <a:ext cx="1411554" cy="1411554"/>
            </a:xfrm>
            <a:prstGeom prst="rect">
              <a:avLst/>
            </a:prstGeom>
          </p:spPr>
        </p:pic>
      </p:grpSp>
      <p:pic>
        <p:nvPicPr>
          <p:cNvPr id="56" name="Grafik 5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259" y="2949437"/>
            <a:ext cx="1460367" cy="1460367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512" y="4679105"/>
            <a:ext cx="876662" cy="876662"/>
          </a:xfrm>
          <a:prstGeom prst="rect">
            <a:avLst/>
          </a:prstGeom>
        </p:spPr>
      </p:pic>
      <p:cxnSp>
        <p:nvCxnSpPr>
          <p:cNvPr id="59" name="Gerade Verbindung mit Pfeil 58"/>
          <p:cNvCxnSpPr>
            <a:stCxn id="52" idx="2"/>
          </p:cNvCxnSpPr>
          <p:nvPr/>
        </p:nvCxnSpPr>
        <p:spPr>
          <a:xfrm>
            <a:off x="2002725" y="2560388"/>
            <a:ext cx="983623" cy="599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3" idx="2"/>
          </p:cNvCxnSpPr>
          <p:nvPr/>
        </p:nvCxnSpPr>
        <p:spPr>
          <a:xfrm>
            <a:off x="2986348" y="2560388"/>
            <a:ext cx="438331" cy="39260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5" idx="2"/>
          </p:cNvCxnSpPr>
          <p:nvPr/>
        </p:nvCxnSpPr>
        <p:spPr>
          <a:xfrm flipH="1">
            <a:off x="4139952" y="2566157"/>
            <a:ext cx="222090" cy="3868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250997" y="4206514"/>
            <a:ext cx="1107197" cy="47259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7">
            <a:extLst>
              <a:ext uri="{FF2B5EF4-FFF2-40B4-BE49-F238E27FC236}">
                <a16:creationId xmlns="" xmlns:a16="http://schemas.microsoft.com/office/drawing/2014/main" id="{200C2E65-7F83-42F0-BBB4-B6CF3715A410}"/>
              </a:ext>
            </a:extLst>
          </p:cNvPr>
          <p:cNvSpPr txBox="1"/>
          <p:nvPr/>
        </p:nvSpPr>
        <p:spPr>
          <a:xfrm>
            <a:off x="611560" y="1065243"/>
            <a:ext cx="1578495" cy="11024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Grouped Data</a:t>
            </a:r>
          </a:p>
        </p:txBody>
      </p:sp>
      <p:sp>
        <p:nvSpPr>
          <p:cNvPr id="68" name="TextBox 167">
            <a:extLst>
              <a:ext uri="{FF2B5EF4-FFF2-40B4-BE49-F238E27FC236}">
                <a16:creationId xmlns="" xmlns:a16="http://schemas.microsoft.com/office/drawing/2014/main" id="{200C2E65-7F83-42F0-BBB4-B6CF3715A410}"/>
              </a:ext>
            </a:extLst>
          </p:cNvPr>
          <p:cNvSpPr txBox="1"/>
          <p:nvPr/>
        </p:nvSpPr>
        <p:spPr>
          <a:xfrm>
            <a:off x="765829" y="2949437"/>
            <a:ext cx="3157881" cy="12451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User-defined Features</a:t>
            </a:r>
          </a:p>
        </p:txBody>
      </p:sp>
      <p:sp>
        <p:nvSpPr>
          <p:cNvPr id="69" name="TextBox 167">
            <a:extLst>
              <a:ext uri="{FF2B5EF4-FFF2-40B4-BE49-F238E27FC236}">
                <a16:creationId xmlns="" xmlns:a16="http://schemas.microsoft.com/office/drawing/2014/main" id="{200C2E65-7F83-42F0-BBB4-B6CF3715A410}"/>
              </a:ext>
            </a:extLst>
          </p:cNvPr>
          <p:cNvSpPr txBox="1"/>
          <p:nvPr/>
        </p:nvSpPr>
        <p:spPr>
          <a:xfrm>
            <a:off x="3188125" y="4594805"/>
            <a:ext cx="1887311" cy="11024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rgbClr val="DD0000"/>
                </a:solidFill>
                <a:latin typeface="Varela"/>
              </a:rPr>
              <a:t>Summarized Data</a:t>
            </a:r>
          </a:p>
        </p:txBody>
      </p:sp>
      <p:sp>
        <p:nvSpPr>
          <p:cNvPr id="12" name="Rechteck 11"/>
          <p:cNvSpPr/>
          <p:nvPr/>
        </p:nvSpPr>
        <p:spPr>
          <a:xfrm>
            <a:off x="5236319" y="1491410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Object Oriented (R6)</a:t>
            </a:r>
          </a:p>
        </p:txBody>
      </p:sp>
      <p:sp>
        <p:nvSpPr>
          <p:cNvPr id="71" name="TextBox 171">
            <a:extLst>
              <a:ext uri="{FF2B5EF4-FFF2-40B4-BE49-F238E27FC236}">
                <a16:creationId xmlns="" xmlns:a16="http://schemas.microsoft.com/office/drawing/2014/main" id="{9507CA22-BA3A-4F55-AD94-603023F5BED9}"/>
              </a:ext>
            </a:extLst>
          </p:cNvPr>
          <p:cNvSpPr txBox="1"/>
          <p:nvPr/>
        </p:nvSpPr>
        <p:spPr>
          <a:xfrm>
            <a:off x="1950845" y="1266238"/>
            <a:ext cx="2981195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E.g. timestamped data of many devices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2" name="TextBox 171">
            <a:extLst>
              <a:ext uri="{FF2B5EF4-FFF2-40B4-BE49-F238E27FC236}">
                <a16:creationId xmlns="" xmlns:a16="http://schemas.microsoft.com/office/drawing/2014/main" id="{9507CA22-BA3A-4F55-AD94-603023F5BED9}"/>
              </a:ext>
            </a:extLst>
          </p:cNvPr>
          <p:cNvSpPr txBox="1"/>
          <p:nvPr/>
        </p:nvSpPr>
        <p:spPr>
          <a:xfrm>
            <a:off x="945918" y="3998695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Define functions on your own datasets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3" name="TextBox 171">
            <a:extLst>
              <a:ext uri="{FF2B5EF4-FFF2-40B4-BE49-F238E27FC236}">
                <a16:creationId xmlns="" xmlns:a16="http://schemas.microsoft.com/office/drawing/2014/main" id="{9507CA22-BA3A-4F55-AD94-603023F5BED9}"/>
              </a:ext>
            </a:extLst>
          </p:cNvPr>
          <p:cNvSpPr txBox="1"/>
          <p:nvPr/>
        </p:nvSpPr>
        <p:spPr>
          <a:xfrm>
            <a:off x="531454" y="4896414"/>
            <a:ext cx="2488273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Resulting dataset is available as a dataframe (1 row per group)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5" name="TextBox 171">
            <a:extLst>
              <a:ext uri="{FF2B5EF4-FFF2-40B4-BE49-F238E27FC236}">
                <a16:creationId xmlns="" xmlns:a16="http://schemas.microsoft.com/office/drawing/2014/main" id="{9507CA22-BA3A-4F55-AD94-603023F5BED9}"/>
              </a:ext>
            </a:extLst>
          </p:cNvPr>
          <p:cNvSpPr txBox="1"/>
          <p:nvPr/>
        </p:nvSpPr>
        <p:spPr>
          <a:xfrm>
            <a:off x="5513782" y="1798057"/>
            <a:ext cx="2981195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All functionality </a:t>
            </a:r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is available in one object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5563786" y="2167740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Big Data</a:t>
            </a:r>
          </a:p>
        </p:txBody>
      </p:sp>
      <p:sp>
        <p:nvSpPr>
          <p:cNvPr id="77" name="TextBox 171">
            <a:extLst>
              <a:ext uri="{FF2B5EF4-FFF2-40B4-BE49-F238E27FC236}">
                <a16:creationId xmlns="" xmlns:a16="http://schemas.microsoft.com/office/drawing/2014/main" id="{9507CA22-BA3A-4F55-AD94-603023F5BED9}"/>
              </a:ext>
            </a:extLst>
          </p:cNvPr>
          <p:cNvSpPr txBox="1"/>
          <p:nvPr/>
        </p:nvSpPr>
        <p:spPr>
          <a:xfrm>
            <a:off x="5841249" y="2560388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 is only read into memory, when needed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358194" y="2867594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Parallelization</a:t>
            </a:r>
          </a:p>
        </p:txBody>
      </p:sp>
      <p:sp>
        <p:nvSpPr>
          <p:cNvPr id="79" name="TextBox 171">
            <a:extLst>
              <a:ext uri="{FF2B5EF4-FFF2-40B4-BE49-F238E27FC236}">
                <a16:creationId xmlns="" xmlns:a16="http://schemas.microsoft.com/office/drawing/2014/main" id="{9507CA22-BA3A-4F55-AD94-603023F5BED9}"/>
              </a:ext>
            </a:extLst>
          </p:cNvPr>
          <p:cNvSpPr txBox="1"/>
          <p:nvPr/>
        </p:nvSpPr>
        <p:spPr>
          <a:xfrm>
            <a:off x="5635657" y="3174241"/>
            <a:ext cx="3169947" cy="25737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Available with the future package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656136" y="3549949"/>
            <a:ext cx="2830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Varela"/>
              </a:rPr>
              <a:t>Error Handling</a:t>
            </a:r>
          </a:p>
        </p:txBody>
      </p:sp>
      <p:sp>
        <p:nvSpPr>
          <p:cNvPr id="81" name="TextBox 171">
            <a:extLst>
              <a:ext uri="{FF2B5EF4-FFF2-40B4-BE49-F238E27FC236}">
                <a16:creationId xmlns="" xmlns:a16="http://schemas.microsoft.com/office/drawing/2014/main" id="{9507CA22-BA3A-4F55-AD94-603023F5BED9}"/>
              </a:ext>
            </a:extLst>
          </p:cNvPr>
          <p:cNvSpPr txBox="1"/>
          <p:nvPr/>
        </p:nvSpPr>
        <p:spPr>
          <a:xfrm>
            <a:off x="5974053" y="3912032"/>
            <a:ext cx="3169947" cy="442045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sz="1200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Errors are reported. Calculation for the remaining features does not stop</a:t>
            </a:r>
            <a:endParaRPr lang="en-US" sz="1200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83" name="Rectangle 21" descr="Bottom Bar">
            <a:extLst>
              <a:ext uri="{FF2B5EF4-FFF2-40B4-BE49-F238E27FC236}">
                <a16:creationId xmlns="" xmlns:a16="http://schemas.microsoft.com/office/drawing/2014/main" id="{8B5655C9-67FC-4407-AF9A-B7431182A2A8}"/>
              </a:ext>
            </a:extLst>
          </p:cNvPr>
          <p:cNvSpPr/>
          <p:nvPr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sp>
        <p:nvSpPr>
          <p:cNvPr id="85" name="Rechteck 84"/>
          <p:cNvSpPr/>
          <p:nvPr/>
        </p:nvSpPr>
        <p:spPr>
          <a:xfrm>
            <a:off x="982272" y="6230420"/>
            <a:ext cx="1803786" cy="34971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sz="900" noProof="1">
                <a:latin typeface="Varela"/>
              </a:rPr>
              <a:t>Available on CRAN:</a:t>
            </a:r>
          </a:p>
          <a:p>
            <a:r>
              <a:rPr lang="en-US" sz="900" noProof="1">
                <a:latin typeface="Varela"/>
              </a:rPr>
              <a:t>install.packages(“fxtract”)</a:t>
            </a:r>
          </a:p>
        </p:txBody>
      </p:sp>
      <p:cxnSp>
        <p:nvCxnSpPr>
          <p:cNvPr id="90" name="Straight Connector 73" descr="Footer separation line">
            <a:extLst>
              <a:ext uri="{FF2B5EF4-FFF2-40B4-BE49-F238E27FC236}">
                <a16:creationId xmlns="" xmlns:a16="http://schemas.microsoft.com/office/drawing/2014/main" id="{F4FDF632-4D14-497C-9373-F6176DCB16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96006" y="6108235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67874" y="6234058"/>
            <a:ext cx="1851020" cy="349712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 err="1">
                <a:latin typeface="Varela"/>
              </a:rPr>
              <a:t>GitHub</a:t>
            </a:r>
            <a:r>
              <a:rPr lang="de-DE" sz="900" dirty="0">
                <a:latin typeface="Varela"/>
              </a:rPr>
              <a:t>:</a:t>
            </a:r>
          </a:p>
          <a:p>
            <a:r>
              <a:rPr lang="de-DE" sz="900" dirty="0">
                <a:latin typeface="Varela"/>
              </a:rPr>
              <a:t>https://github.com/QuayAu/fxtract</a:t>
            </a:r>
          </a:p>
        </p:txBody>
      </p:sp>
      <p:pic>
        <p:nvPicPr>
          <p:cNvPr id="92" name="Grafik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65" y="6125028"/>
            <a:ext cx="574348" cy="574348"/>
          </a:xfrm>
          <a:prstGeom prst="rect">
            <a:avLst/>
          </a:prstGeom>
        </p:spPr>
      </p:pic>
      <p:cxnSp>
        <p:nvCxnSpPr>
          <p:cNvPr id="93" name="Straight Connector 27" descr="Footer separation line">
            <a:extLst>
              <a:ext uri="{FF2B5EF4-FFF2-40B4-BE49-F238E27FC236}">
                <a16:creationId xmlns="" xmlns:a16="http://schemas.microsoft.com/office/drawing/2014/main" id="{22DA487B-67A2-42A3-9796-1277E424A4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232903" y="6097709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fik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35" y="6088093"/>
            <a:ext cx="1529203" cy="769907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39" y="6133147"/>
            <a:ext cx="194547" cy="194547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62" y="6386776"/>
            <a:ext cx="188025" cy="188025"/>
          </a:xfrm>
          <a:prstGeom prst="rect">
            <a:avLst/>
          </a:prstGeom>
        </p:spPr>
      </p:pic>
      <p:sp>
        <p:nvSpPr>
          <p:cNvPr id="98" name="Rechteck 97"/>
          <p:cNvSpPr/>
          <p:nvPr/>
        </p:nvSpPr>
        <p:spPr>
          <a:xfrm>
            <a:off x="5620252" y="6048641"/>
            <a:ext cx="1858123" cy="363561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 Au </a:t>
            </a:r>
          </a:p>
          <a:p>
            <a:r>
              <a:rPr lang="de-DE" sz="900" dirty="0" err="1">
                <a:latin typeface="Varela"/>
              </a:rPr>
              <a:t>Author</a:t>
            </a:r>
            <a:r>
              <a:rPr lang="de-DE" sz="900" dirty="0">
                <a:latin typeface="Varela"/>
              </a:rPr>
              <a:t>, </a:t>
            </a:r>
            <a:r>
              <a:rPr lang="de-DE" sz="900" dirty="0" err="1" smtClean="0">
                <a:latin typeface="Varela"/>
              </a:rPr>
              <a:t>maintainer</a:t>
            </a:r>
            <a:endParaRPr lang="de-DE" sz="900" dirty="0">
              <a:latin typeface="Varela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620250" y="6371721"/>
            <a:ext cx="2077760" cy="218137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quay.au@stat.uni-muenchen.de</a:t>
            </a:r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36" y="6613064"/>
            <a:ext cx="174475" cy="174475"/>
          </a:xfrm>
          <a:prstGeom prst="rect">
            <a:avLst/>
          </a:prstGeom>
        </p:spPr>
      </p:pic>
      <p:sp>
        <p:nvSpPr>
          <p:cNvPr id="101" name="Rechteck 100"/>
          <p:cNvSpPr/>
          <p:nvPr/>
        </p:nvSpPr>
        <p:spPr>
          <a:xfrm>
            <a:off x="5620252" y="6589858"/>
            <a:ext cx="1716367" cy="211213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https://quayau.github.io/fxtract/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" y="6048641"/>
            <a:ext cx="942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51070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Bildschirmpräsentation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Slide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Jiew-Quay Au</dc:creator>
  <cp:lastModifiedBy>Jiew-Quay Au</cp:lastModifiedBy>
  <cp:revision>4</cp:revision>
  <dcterms:created xsi:type="dcterms:W3CDTF">2019-06-19T07:57:28Z</dcterms:created>
  <dcterms:modified xsi:type="dcterms:W3CDTF">2019-06-19T08:19:47Z</dcterms:modified>
</cp:coreProperties>
</file>