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and thank you for meeting today. In this presentation, I’ll walk you through the proposed DriverPass system design. We’ll review the system requirements, core diagrams, security approach, and known limitations.</a:t>
            </a:r>
            <a:endParaRPr/>
          </a:p>
          <a:p>
            <a:pPr indent="0" lvl="0" marL="0" rtl="0" algn="l">
              <a:spcBef>
                <a:spcPts val="0"/>
              </a:spcBef>
              <a:spcAft>
                <a:spcPts val="0"/>
              </a:spcAft>
              <a:buNone/>
            </a:pPr>
            <a:r>
              <a:rPr lang="en-US"/>
              <a:t>My goal is to explain how this design meets your needs for a modern, secure, and user-friendly platform for scheduling lessons, taking practice tests, and managing students and instructors.</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Our first key functional requirement is the ability for students to book, change, or cancel lessons through a web or mobile interface. This directly supports your goal of offering flexible scheduling.</a:t>
            </a:r>
            <a:endParaRPr/>
          </a:p>
          <a:p>
            <a:pPr indent="0" lvl="0" marL="0" rtl="0" algn="l">
              <a:spcBef>
                <a:spcPts val="0"/>
              </a:spcBef>
              <a:spcAft>
                <a:spcPts val="0"/>
              </a:spcAft>
              <a:buClr>
                <a:schemeClr val="dk1"/>
              </a:buClr>
              <a:buSzPts val="1100"/>
              <a:buFont typeface="Arial"/>
              <a:buNone/>
            </a:pPr>
            <a:r>
              <a:rPr lang="en-US"/>
              <a:t>The second is online practice testing, which lets students prepare for their DMV exam and track progress over time.</a:t>
            </a:r>
            <a:endParaRPr/>
          </a:p>
          <a:p>
            <a:pPr indent="0" lvl="0" marL="0" rtl="0" algn="l">
              <a:spcBef>
                <a:spcPts val="0"/>
              </a:spcBef>
              <a:spcAft>
                <a:spcPts val="0"/>
              </a:spcAft>
              <a:buNone/>
            </a:pPr>
            <a:r>
              <a:rPr lang="en-US"/>
              <a:t>On the nonfunctional side, speed is critical. We’ve designed for performance so the most common actions happen almost instantly — within two seconds — which keeps the experience smooth and frustration-free.</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This diagram shows the main ways each user type interacts with the system. Students have access to scheduling, practice tests, and progress tracking. Secretaries can assist with bookings. Admins manage packages, users, and reports. IT officers handle DMV updates.</a:t>
            </a:r>
            <a:endParaRPr/>
          </a:p>
          <a:p>
            <a:pPr indent="0" lvl="0" marL="0" rtl="0" algn="l">
              <a:spcBef>
                <a:spcPts val="0"/>
              </a:spcBef>
              <a:spcAft>
                <a:spcPts val="0"/>
              </a:spcAft>
              <a:buNone/>
            </a:pPr>
            <a:r>
              <a:rPr lang="en-US"/>
              <a:t>External systems like the payment processor and DMV interface are also shown here, because they’re essential for payment handling and keeping test content accurate.</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381000" marR="381000" rtl="0" algn="l">
              <a:lnSpc>
                <a:spcPct val="115000"/>
              </a:lnSpc>
              <a:spcBef>
                <a:spcPts val="1200"/>
              </a:spcBef>
              <a:spcAft>
                <a:spcPts val="0"/>
              </a:spcAft>
              <a:buClr>
                <a:schemeClr val="dk1"/>
              </a:buClr>
              <a:buSzPts val="1100"/>
              <a:buFont typeface="Arial"/>
              <a:buNone/>
            </a:pPr>
            <a:r>
              <a:rPr lang="en-US"/>
              <a:t>This activity diagram walks through the scheduling process step-by-step. It starts with the student viewing available slots and ends with confirmation and notifications.</a:t>
            </a:r>
            <a:br>
              <a:rPr lang="en-US"/>
            </a:br>
            <a:r>
              <a:rPr lang="en-US"/>
              <a:t> Decision points are built in for checking slot availability and payment requirements. This process ensures no overbooking, integrates secure payment when needed, and logs every action for accountability.</a:t>
            </a:r>
            <a:endParaRPr/>
          </a:p>
          <a:p>
            <a:pPr indent="0" lvl="0" marL="0" rtl="0" algn="l">
              <a:spcBef>
                <a:spcPts val="120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Security is central to the design. We use HTTPS to protect all data traveling between the browser and server. Passwords are never stored in plain text — they’re hashed, and staff accounts can use two-factor authentication for extra protection.</a:t>
            </a:r>
            <a:endParaRPr/>
          </a:p>
          <a:p>
            <a:pPr indent="0" lvl="0" marL="0" rtl="0" algn="l">
              <a:spcBef>
                <a:spcPts val="0"/>
              </a:spcBef>
              <a:spcAft>
                <a:spcPts val="0"/>
              </a:spcAft>
              <a:buNone/>
            </a:pPr>
            <a:r>
              <a:rPr lang="en-US"/>
              <a:t>Role-based access means people only see what they need for their role. Lockouts after repeated failed logins stop brute force attempts. Password resets go through email verification. And finally, activity logs track important actions so you can see exactly who did what and when.</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Like any cloud system, DriverPass requires a stable internet connection to work properly, and there’s minimal offline capability. Payment processing relies on our third-party provider, so if their system goes down, payments could be delayed.</a:t>
            </a:r>
            <a:endParaRPr/>
          </a:p>
          <a:p>
            <a:pPr indent="0" lvl="0" marL="0" marR="0" rtl="0" algn="l">
              <a:lnSpc>
                <a:spcPct val="100000"/>
              </a:lnSpc>
              <a:spcBef>
                <a:spcPts val="0"/>
              </a:spcBef>
              <a:spcAft>
                <a:spcPts val="0"/>
              </a:spcAft>
              <a:buClr>
                <a:schemeClr val="dk1"/>
              </a:buClr>
              <a:buSzPts val="1200"/>
              <a:buFont typeface="Calibri"/>
              <a:buNone/>
            </a:pPr>
            <a:r>
              <a:rPr lang="en-US"/>
              <a:t>Lastly, keeping DMV content accurate requires ongoing maintenance of the integration to handle any changes in their data format or API.</a:t>
            </a:r>
            <a:endParaRPr/>
          </a:p>
        </p:txBody>
      </p:sp>
      <p:sp>
        <p:nvSpPr>
          <p:cNvPr id="136" name="Google Shape;1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506f1e74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37506f1e740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a:t>
            </a:r>
            <a:br>
              <a:rPr lang="en-US"/>
            </a:br>
            <a:r>
              <a:rPr lang="en-US"/>
              <a:t>Open for Q &amp; A </a:t>
            </a:r>
            <a:endParaRPr/>
          </a:p>
        </p:txBody>
      </p:sp>
      <p:sp>
        <p:nvSpPr>
          <p:cNvPr id="146" name="Google Shape;146;g37506f1e740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3"/>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3"/>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rgbClr val="FFFFFF"/>
              </a:buClr>
              <a:buSzPts val="2400"/>
              <a:buNone/>
            </a:pPr>
            <a:r>
              <a:rPr lang="en-US">
                <a:solidFill>
                  <a:srgbClr val="FFFFFF"/>
                </a:solidFill>
              </a:rPr>
              <a:t>Prepared for: DriverPASS Leadership</a:t>
            </a:r>
            <a:endParaRPr>
              <a:solidFill>
                <a:srgbClr val="FFFFFF"/>
              </a:solidFill>
            </a:endParaRPr>
          </a:p>
          <a:p>
            <a:pPr indent="0" lvl="0" marL="0" rtl="0" algn="ctr">
              <a:lnSpc>
                <a:spcPct val="90000"/>
              </a:lnSpc>
              <a:spcBef>
                <a:spcPts val="0"/>
              </a:spcBef>
              <a:spcAft>
                <a:spcPts val="0"/>
              </a:spcAft>
              <a:buClr>
                <a:srgbClr val="FFFFFF"/>
              </a:buClr>
              <a:buSzPts val="2400"/>
              <a:buNone/>
            </a:pPr>
            <a:r>
              <a:rPr lang="en-US">
                <a:solidFill>
                  <a:srgbClr val="FFFFFF"/>
                </a:solidFill>
              </a:rPr>
              <a:t>Prepared by: Quazi Mainuddin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1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14"/>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None/>
            </a:pPr>
            <a:r>
              <a:rPr b="1" lang="en-US" sz="2400"/>
              <a:t>Functional Requirements</a:t>
            </a:r>
            <a:endParaRPr b="1" sz="2400"/>
          </a:p>
          <a:p>
            <a:pPr indent="-381000" lvl="0" marL="457200" rtl="0" algn="l">
              <a:lnSpc>
                <a:spcPct val="115000"/>
              </a:lnSpc>
              <a:spcBef>
                <a:spcPts val="1200"/>
              </a:spcBef>
              <a:spcAft>
                <a:spcPts val="0"/>
              </a:spcAft>
              <a:buSzPts val="2400"/>
              <a:buFont typeface="Calibri"/>
              <a:buChar char="●"/>
            </a:pPr>
            <a:r>
              <a:rPr lang="en-US" sz="2400"/>
              <a:t>Students can schedule, modify, and cancel driving lessons online.</a:t>
            </a:r>
            <a:br>
              <a:rPr lang="en-US" sz="2400"/>
            </a:br>
            <a:endParaRPr sz="2400"/>
          </a:p>
          <a:p>
            <a:pPr indent="-381000" lvl="0" marL="457200" rtl="0" algn="l">
              <a:lnSpc>
                <a:spcPct val="115000"/>
              </a:lnSpc>
              <a:spcBef>
                <a:spcPts val="0"/>
              </a:spcBef>
              <a:spcAft>
                <a:spcPts val="0"/>
              </a:spcAft>
              <a:buSzPts val="2400"/>
              <a:buFont typeface="Calibri"/>
              <a:buChar char="●"/>
            </a:pPr>
            <a:r>
              <a:rPr lang="en-US" sz="2400"/>
              <a:t>Students can take practice driving tests and review progress.</a:t>
            </a:r>
            <a:br>
              <a:rPr lang="en-US" sz="2400"/>
            </a:br>
            <a:endParaRPr sz="2400"/>
          </a:p>
          <a:p>
            <a:pPr indent="0" lvl="0" marL="0" rtl="0" algn="l">
              <a:lnSpc>
                <a:spcPct val="115000"/>
              </a:lnSpc>
              <a:spcBef>
                <a:spcPts val="1200"/>
              </a:spcBef>
              <a:spcAft>
                <a:spcPts val="0"/>
              </a:spcAft>
              <a:buNone/>
            </a:pPr>
            <a:r>
              <a:rPr b="1" lang="en-US" sz="2400"/>
              <a:t>Nonfunctional Requirement</a:t>
            </a:r>
            <a:endParaRPr b="1" sz="2400"/>
          </a:p>
          <a:p>
            <a:pPr indent="-228600" lvl="0" marL="228600" rtl="0" algn="l">
              <a:lnSpc>
                <a:spcPct val="90000"/>
              </a:lnSpc>
              <a:spcBef>
                <a:spcPts val="1200"/>
              </a:spcBef>
              <a:spcAft>
                <a:spcPts val="0"/>
              </a:spcAft>
              <a:buClr>
                <a:srgbClr val="000000"/>
              </a:buClr>
              <a:buSzPts val="2400"/>
              <a:buChar char="•"/>
            </a:pPr>
            <a:r>
              <a:rPr lang="en-US" sz="2400"/>
              <a:t>The system must respond to common actions (login, booking, submitting a test) in </a:t>
            </a:r>
            <a:r>
              <a:rPr b="1" lang="en-US" sz="2400"/>
              <a:t>2 seconds or less</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1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pic>
        <p:nvPicPr>
          <p:cNvPr id="112" name="Google Shape;112;p15"/>
          <p:cNvPicPr preferRelativeResize="0"/>
          <p:nvPr/>
        </p:nvPicPr>
        <p:blipFill>
          <a:blip r:embed="rId4">
            <a:alphaModFix/>
          </a:blip>
          <a:stretch>
            <a:fillRect/>
          </a:stretch>
        </p:blipFill>
        <p:spPr>
          <a:xfrm>
            <a:off x="5181200" y="53700"/>
            <a:ext cx="6950100" cy="675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1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1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1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2" name="Google Shape;122;p16"/>
          <p:cNvPicPr preferRelativeResize="0"/>
          <p:nvPr/>
        </p:nvPicPr>
        <p:blipFill>
          <a:blip r:embed="rId4">
            <a:alphaModFix/>
          </a:blip>
          <a:stretch>
            <a:fillRect/>
          </a:stretch>
        </p:blipFill>
        <p:spPr>
          <a:xfrm>
            <a:off x="6499925" y="63350"/>
            <a:ext cx="5535075" cy="679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7"/>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17"/>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0" name="Google Shape;130;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1" name="Google Shape;131;p17"/>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2" name="Google Shape;132;p17"/>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lnSpcReduction="10000"/>
          </a:bodyPr>
          <a:lstStyle/>
          <a:p>
            <a:pPr indent="-266700" lvl="0" marL="228600" rtl="0" algn="l">
              <a:spcBef>
                <a:spcPts val="0"/>
              </a:spcBef>
              <a:spcAft>
                <a:spcPts val="0"/>
              </a:spcAft>
              <a:buClr>
                <a:srgbClr val="000000"/>
              </a:buClr>
              <a:buSzPts val="2400"/>
              <a:buChar char="•"/>
            </a:pPr>
            <a:r>
              <a:rPr lang="en-US" sz="2400">
                <a:solidFill>
                  <a:srgbClr val="000000"/>
                </a:solidFill>
              </a:rPr>
              <a:t>HTTPS encryption for all data in transit</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Hashed passwords and optional two-factor authentication for staff</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Role-based access control (Student, Secretary, Admin, IT Officer)</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Account lockout after 5 failed logins</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Email-based password resets with verification</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Detailed activity logs for all critical actions</a:t>
            </a:r>
            <a:endParaRPr sz="2400">
              <a:solidFill>
                <a:srgbClr val="000000"/>
              </a:solidFill>
            </a:endParaRPr>
          </a:p>
          <a:p>
            <a:pPr indent="0" lvl="0" marL="0" rtl="0" algn="l">
              <a:lnSpc>
                <a:spcPct val="90000"/>
              </a:lnSpc>
              <a:spcBef>
                <a:spcPts val="0"/>
              </a:spcBef>
              <a:spcAft>
                <a:spcPts val="0"/>
              </a:spcAft>
              <a:buNone/>
            </a:pPr>
            <a:r>
              <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8"/>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8"/>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0" name="Google Shape;140;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Google Shape;141;p18"/>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2" name="Google Shape;142;p18"/>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Requires stable internet connection for access</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Limited offline functionality</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Payment processing depends on third-party provider uptime</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DMV content updates require integration maintenance</a:t>
            </a:r>
            <a:endParaRPr sz="2400">
              <a:solidFill>
                <a:srgbClr val="000000"/>
              </a:solidFill>
            </a:endParaRPr>
          </a:p>
          <a:p>
            <a:pPr indent="0" lvl="0" marL="0" rtl="0" algn="l">
              <a:lnSpc>
                <a:spcPct val="90000"/>
              </a:lnSpc>
              <a:spcBef>
                <a:spcPts val="0"/>
              </a:spcBef>
              <a:spcAft>
                <a:spcPts val="0"/>
              </a:spcAft>
              <a:buNone/>
            </a:pPr>
            <a:r>
              <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9"/>
          <p:cNvSpPr/>
          <p:nvPr/>
        </p:nvSpPr>
        <p:spPr>
          <a:xfrm>
            <a:off x="475488" y="0"/>
            <a:ext cx="109104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9" name="Google Shape;149;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0" name="Google Shape;150;p19"/>
          <p:cNvSpPr txBox="1"/>
          <p:nvPr>
            <p:ph type="ctrTitle"/>
          </p:nvPr>
        </p:nvSpPr>
        <p:spPr>
          <a:xfrm>
            <a:off x="3045368" y="2043663"/>
            <a:ext cx="6105300" cy="2031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Thank You</a:t>
            </a:r>
            <a:endParaRPr>
              <a:solidFill>
                <a:srgbClr val="FFFFFF"/>
              </a:solidFill>
            </a:endParaRPr>
          </a:p>
          <a:p>
            <a:pPr indent="0" lvl="0" marL="0" rtl="0" algn="ctr">
              <a:lnSpc>
                <a:spcPct val="90000"/>
              </a:lnSpc>
              <a:spcBef>
                <a:spcPts val="0"/>
              </a:spcBef>
              <a:spcAft>
                <a:spcPts val="0"/>
              </a:spcAft>
              <a:buClr>
                <a:srgbClr val="FFFFFF"/>
              </a:buClr>
              <a:buSzPts val="6000"/>
              <a:buFont typeface="Calibri"/>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