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24"/>
      <p:bold r:id="rId25"/>
      <p:italic r:id="rId26"/>
      <p:boldItalic r:id="rId27"/>
    </p:embeddedFont>
    <p:embeddedFont>
      <p:font typeface="Impact" panose="020B0806030902050204" pitchFamily="34" charset="0"/>
      <p:regular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>
      <p:cViewPr varScale="1">
        <p:scale>
          <a:sx n="126" d="100"/>
          <a:sy n="126" d="100"/>
        </p:scale>
        <p:origin x="7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9e55a1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9e55a1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9e55a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9e55a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9e55a1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9e55a1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9e55a1d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9e55a1d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46e963f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46e963fc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46e963fc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46e963fc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9e55a1d1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9e55a1d1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9e55a1d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9e55a1d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9e55a1d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9e55a1d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69e55a1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69e55a1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9e55a1d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9e55a1d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69e55a1d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69e55a1d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69e55a1d1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69e55a1d1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9e55a1d1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9e55a1d1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9e55a1d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9e55a1d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9e55a1d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9e55a1d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9e55a1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9e55a1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9e55a1d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9e55a1d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6e963fc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46e963fc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9e55a1d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9e55a1d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3044700" y="1444250"/>
            <a:ext cx="32403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Cubit Coding Center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Coders Foundry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23975"/>
            <a:ext cx="34194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/>
                <a:ea typeface="Impact"/>
                <a:cs typeface="Impact"/>
                <a:sym typeface="Impact"/>
              </a:rPr>
              <a:t>Help &amp; Support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728250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6900"/>
            <a:ext cx="34480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850" y="3469200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4625" y="1519225"/>
            <a:ext cx="26193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6025" y="3678750"/>
            <a:ext cx="2204283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45687" y="3524250"/>
            <a:ext cx="2652627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68050" y="1242988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Team and Productivity Tools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4163" y="2323900"/>
            <a:ext cx="2419350" cy="135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988" y="304800"/>
            <a:ext cx="690202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22">
            <a:extLst>
              <a:ext uri="{FF2B5EF4-FFF2-40B4-BE49-F238E27FC236}">
                <a16:creationId xmlns:a16="http://schemas.microsoft.com/office/drawing/2014/main" id="{E97EB173-E288-2546-8633-FC18F62E4384}"/>
              </a:ext>
            </a:extLst>
          </p:cNvPr>
          <p:cNvSpPr txBox="1">
            <a:spLocks/>
          </p:cNvSpPr>
          <p:nvPr/>
        </p:nvSpPr>
        <p:spPr>
          <a:xfrm>
            <a:off x="-43900" y="71119"/>
            <a:ext cx="2848060" cy="568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dk1"/>
                </a:solidFill>
                <a:latin typeface="Impact"/>
                <a:sym typeface="Impact"/>
              </a:rPr>
              <a:t>Software development: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Abstract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programming concepts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321957" algn="l" rtl="0">
              <a:spcBef>
                <a:spcPts val="0"/>
              </a:spcBef>
              <a:spcAft>
                <a:spcPts val="0"/>
              </a:spcAft>
              <a:buSzPct val="74621"/>
              <a:buChar char="●"/>
            </a:pPr>
            <a:r>
              <a:rPr lang="en" sz="7880" b="1"/>
              <a:t>Design Pattern</a:t>
            </a:r>
            <a:r>
              <a:rPr lang="en" sz="7880" b="1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5880">
                <a:latin typeface="Arial"/>
                <a:ea typeface="Arial"/>
                <a:cs typeface="Arial"/>
                <a:sym typeface="Arial"/>
              </a:rPr>
              <a:t>				</a:t>
            </a:r>
            <a:endParaRPr sz="5880">
              <a:latin typeface="Arial"/>
              <a:ea typeface="Arial"/>
              <a:cs typeface="Arial"/>
              <a:sym typeface="Arial"/>
            </a:endParaRPr>
          </a:p>
          <a:p>
            <a:pPr marL="914400" lvl="1" indent="-32195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880">
                <a:latin typeface="Arial"/>
                <a:ea typeface="Arial"/>
                <a:cs typeface="Arial"/>
                <a:sym typeface="Arial"/>
              </a:rPr>
              <a:t>Creational </a:t>
            </a:r>
            <a:endParaRPr sz="5880">
              <a:latin typeface="Arial"/>
              <a:ea typeface="Arial"/>
              <a:cs typeface="Arial"/>
              <a:sym typeface="Arial"/>
            </a:endParaRPr>
          </a:p>
          <a:p>
            <a:pPr marL="914400" lvl="1" indent="-32195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880">
                <a:latin typeface="Arial"/>
                <a:ea typeface="Arial"/>
                <a:cs typeface="Arial"/>
                <a:sym typeface="Arial"/>
              </a:rPr>
              <a:t> Structural </a:t>
            </a:r>
            <a:endParaRPr sz="5880">
              <a:latin typeface="Arial"/>
              <a:ea typeface="Arial"/>
              <a:cs typeface="Arial"/>
              <a:sym typeface="Arial"/>
            </a:endParaRPr>
          </a:p>
          <a:p>
            <a:pPr marL="914400" lvl="1" indent="-32195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880">
                <a:latin typeface="Arial"/>
                <a:ea typeface="Arial"/>
                <a:cs typeface="Arial"/>
                <a:sym typeface="Arial"/>
              </a:rPr>
              <a:t> Behavioral </a:t>
            </a:r>
            <a:endParaRPr sz="588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7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480" b="1"/>
              <a:t>Software architecture patterns </a:t>
            </a:r>
            <a:r>
              <a:rPr lang="en" sz="7480"/>
              <a:t>	</a:t>
            </a:r>
            <a:endParaRPr sz="7480"/>
          </a:p>
          <a:p>
            <a:pPr marL="914400" marR="0" lvl="1" indent="-3219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880"/>
              <a:t>Layered Architecture</a:t>
            </a:r>
            <a:endParaRPr sz="5880"/>
          </a:p>
          <a:p>
            <a:pPr marL="914400" marR="0" lvl="1" indent="-3219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880"/>
              <a:t>Event-Driven Architecture</a:t>
            </a:r>
            <a:endParaRPr sz="5880"/>
          </a:p>
          <a:p>
            <a:pPr marL="914400" marR="0" lvl="1" indent="-3219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880"/>
              <a:t>Microkernel Architecture</a:t>
            </a:r>
            <a:endParaRPr sz="5880"/>
          </a:p>
          <a:p>
            <a:pPr marL="914400" marR="0" lvl="1" indent="-3219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880"/>
              <a:t>Microservices Architecture Pattern</a:t>
            </a:r>
            <a:endParaRPr sz="5880"/>
          </a:p>
          <a:p>
            <a:pPr marL="914400" marR="0" lvl="1" indent="-3219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880"/>
              <a:t>Space-Based Architecture</a:t>
            </a:r>
            <a:endParaRPr sz="5880"/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Platforms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38" y="296875"/>
            <a:ext cx="31813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300" y="1498838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775" y="759225"/>
            <a:ext cx="28670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50" y="3454800"/>
            <a:ext cx="28289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69550" y="759213"/>
            <a:ext cx="17145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1925" y="3454800"/>
            <a:ext cx="4362083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Specialized Jobs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DevOps Engineer/ Infrastructure Developer</a:t>
            </a:r>
            <a:endParaRPr b="1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854" y="3267575"/>
            <a:ext cx="2464296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312" y="1864325"/>
            <a:ext cx="2198675" cy="10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5">
            <a:alphaModFix/>
          </a:blip>
          <a:srcRect l="10263" t="27217" r="8217" b="27290"/>
          <a:stretch/>
        </p:blipFill>
        <p:spPr>
          <a:xfrm>
            <a:off x="190675" y="1140863"/>
            <a:ext cx="2051625" cy="7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 rotWithShape="1">
          <a:blip r:embed="rId6">
            <a:alphaModFix/>
          </a:blip>
          <a:srcRect l="22582" r="24741"/>
          <a:stretch/>
        </p:blipFill>
        <p:spPr>
          <a:xfrm>
            <a:off x="6815250" y="1354888"/>
            <a:ext cx="15604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 rotWithShape="1">
          <a:blip r:embed="rId7">
            <a:alphaModFix/>
          </a:blip>
          <a:srcRect r="64281" b="74643"/>
          <a:stretch/>
        </p:blipFill>
        <p:spPr>
          <a:xfrm>
            <a:off x="4572000" y="2644775"/>
            <a:ext cx="1084075" cy="3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1474" y="3515712"/>
            <a:ext cx="1228826" cy="10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97788" y="3105593"/>
            <a:ext cx="2419348" cy="1330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2574" y="1864324"/>
            <a:ext cx="1397531" cy="10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Full-Stack Web Developer</a:t>
            </a:r>
            <a:endParaRPr b="1"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25" y="2136875"/>
            <a:ext cx="1832050" cy="10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2375" y="1985125"/>
            <a:ext cx="1589925" cy="1173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8250" y="2176300"/>
            <a:ext cx="2738050" cy="9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3383" y="3288900"/>
            <a:ext cx="2107829" cy="18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5050" y="3629034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678966"/>
            <a:ext cx="2107825" cy="1285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Mobile Developer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850" y="1033200"/>
            <a:ext cx="4377750" cy="21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 rotWithShape="1">
          <a:blip r:embed="rId4">
            <a:alphaModFix/>
          </a:blip>
          <a:srcRect l="20735" t="39513" r="18098" b="39083"/>
          <a:stretch/>
        </p:blipFill>
        <p:spPr>
          <a:xfrm>
            <a:off x="4767850" y="3655350"/>
            <a:ext cx="3178575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93550"/>
            <a:ext cx="2323075" cy="13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 rotWithShape="1">
          <a:blip r:embed="rId6">
            <a:alphaModFix/>
          </a:blip>
          <a:srcRect l="32809" t="16261" r="31960" b="16737"/>
          <a:stretch/>
        </p:blipFill>
        <p:spPr>
          <a:xfrm>
            <a:off x="7599675" y="1700250"/>
            <a:ext cx="1040250" cy="10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&amp; Mission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you will learn?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Assessment tools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Specialized Jobs (Job Title)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expect from you?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expect from you?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expect from you?</a:t>
            </a:r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" sz="2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Hard work</a:t>
            </a:r>
            <a:endParaRPr sz="2200"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" sz="2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Self-learning</a:t>
            </a:r>
            <a:endParaRPr sz="2200"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" sz="2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Motivation</a:t>
            </a:r>
            <a:endParaRPr sz="2200"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" sz="2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Serious time commitment</a:t>
            </a:r>
            <a:endParaRPr sz="2200"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" sz="2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Consistency</a:t>
            </a:r>
            <a:endParaRPr sz="2200"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Mission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317850"/>
            <a:ext cx="8520600" cy="4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We have one goal and that is to</a:t>
            </a:r>
            <a:r>
              <a:rPr lang="en" sz="4200">
                <a:solidFill>
                  <a:srgbClr val="F1C232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4200" b="1">
                <a:solidFill>
                  <a:srgbClr val="F1C232"/>
                </a:solidFill>
                <a:latin typeface="Economica"/>
                <a:ea typeface="Economica"/>
                <a:cs typeface="Economica"/>
                <a:sym typeface="Economica"/>
              </a:rPr>
              <a:t>discover</a:t>
            </a: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, </a:t>
            </a:r>
            <a:r>
              <a:rPr lang="en" sz="4200" b="1">
                <a:solidFill>
                  <a:srgbClr val="F1C232"/>
                </a:solidFill>
                <a:latin typeface="Economica"/>
                <a:ea typeface="Economica"/>
                <a:cs typeface="Economica"/>
                <a:sym typeface="Economica"/>
              </a:rPr>
              <a:t>train</a:t>
            </a: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 and </a:t>
            </a:r>
            <a:r>
              <a:rPr lang="en" sz="4200" b="1">
                <a:solidFill>
                  <a:srgbClr val="F1C232"/>
                </a:solidFill>
                <a:latin typeface="Economica"/>
                <a:ea typeface="Economica"/>
                <a:cs typeface="Economica"/>
                <a:sym typeface="Economica"/>
              </a:rPr>
              <a:t>graduate</a:t>
            </a: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 a </a:t>
            </a:r>
            <a:r>
              <a:rPr lang="en" sz="4680" b="1" u="sng">
                <a:latin typeface="Economica"/>
                <a:ea typeface="Economica"/>
                <a:cs typeface="Economica"/>
                <a:sym typeface="Economica"/>
              </a:rPr>
              <a:t>job-market-ready</a:t>
            </a:r>
            <a:r>
              <a:rPr lang="en" sz="4200" u="sng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talented software developers in highly specialized domains including and not limited to: 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en" sz="4200" b="1">
                <a:latin typeface="Economica"/>
                <a:ea typeface="Economica"/>
                <a:cs typeface="Economica"/>
                <a:sym typeface="Economica"/>
              </a:rPr>
              <a:t>Web Development</a:t>
            </a:r>
            <a:endParaRPr sz="42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en" sz="4200" b="1">
                <a:latin typeface="Economica"/>
                <a:ea typeface="Economica"/>
                <a:cs typeface="Economica"/>
                <a:sym typeface="Economica"/>
              </a:rPr>
              <a:t>Mobile Development</a:t>
            </a:r>
            <a:endParaRPr sz="42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en" sz="4200" b="1">
                <a:latin typeface="Economica"/>
                <a:ea typeface="Economica"/>
                <a:cs typeface="Economica"/>
                <a:sym typeface="Economica"/>
              </a:rPr>
              <a:t>Data Analyst</a:t>
            </a:r>
            <a:endParaRPr sz="42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marR="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en" sz="4200" b="1">
                <a:latin typeface="Economica"/>
                <a:ea typeface="Economica"/>
                <a:cs typeface="Economica"/>
                <a:sym typeface="Economica"/>
              </a:rPr>
              <a:t>DevOps Engineer/ Infrastructure Developer</a:t>
            </a:r>
            <a:endParaRPr sz="42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en" sz="4200" b="1">
                <a:latin typeface="Economica"/>
                <a:ea typeface="Economica"/>
                <a:cs typeface="Economica"/>
                <a:sym typeface="Economica"/>
              </a:rPr>
              <a:t>AI and Machine learning Specialist</a:t>
            </a:r>
            <a:endParaRPr sz="42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en" sz="4200" b="1">
                <a:latin typeface="Economica"/>
                <a:ea typeface="Economica"/>
                <a:cs typeface="Economica"/>
                <a:sym typeface="Economica"/>
              </a:rPr>
              <a:t>Game Developer</a:t>
            </a:r>
            <a:endParaRPr sz="42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en" sz="4200" b="1">
                <a:latin typeface="Economica"/>
                <a:ea typeface="Economica"/>
                <a:cs typeface="Economica"/>
                <a:sym typeface="Economica"/>
              </a:rPr>
              <a:t>Computer Security Engineer</a:t>
            </a:r>
            <a:endParaRPr sz="4200" b="1">
              <a:latin typeface="Economica"/>
              <a:ea typeface="Economica"/>
              <a:cs typeface="Economica"/>
              <a:sym typeface="Economica"/>
            </a:endParaRPr>
          </a:p>
          <a:p>
            <a:pPr marL="457200" marR="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en" sz="4200" b="1">
                <a:latin typeface="Economica"/>
                <a:ea typeface="Economica"/>
                <a:cs typeface="Economica"/>
                <a:sym typeface="Economica"/>
              </a:rPr>
              <a:t>Quality Assurance Engineers</a:t>
            </a:r>
            <a:endParaRPr sz="4200"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learn?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Programming Languages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1741850" cy="17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25" y="3160850"/>
            <a:ext cx="1741850" cy="17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1425" y="3160850"/>
            <a:ext cx="1581150" cy="17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6">
            <a:alphaModFix/>
          </a:blip>
          <a:srcRect l="23370" t="24874" r="23407" b="23827"/>
          <a:stretch/>
        </p:blipFill>
        <p:spPr>
          <a:xfrm>
            <a:off x="4118475" y="1618175"/>
            <a:ext cx="1140600" cy="10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84072" y="895622"/>
            <a:ext cx="1414425" cy="19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6000" y="3407263"/>
            <a:ext cx="30480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Impact"/>
                <a:ea typeface="Impact"/>
                <a:cs typeface="Impact"/>
                <a:sym typeface="Impact"/>
              </a:rPr>
              <a:t>Database</a:t>
            </a:r>
            <a:endParaRPr sz="29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57950"/>
            <a:ext cx="30194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5625" y="1008188"/>
            <a:ext cx="29718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3525" y="3575200"/>
            <a:ext cx="31718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20">
                <a:latin typeface="Impact"/>
                <a:ea typeface="Impact"/>
                <a:cs typeface="Impact"/>
                <a:sym typeface="Impact"/>
              </a:rPr>
              <a:t>Version Control</a:t>
            </a:r>
            <a:endParaRPr sz="292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56388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900" y="2854000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Issue Tracker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474925"/>
            <a:ext cx="34194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2728250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Macintosh PowerPoint</Application>
  <PresentationFormat>On-screen Show (16:9)</PresentationFormat>
  <Paragraphs>56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Open Sans</vt:lpstr>
      <vt:lpstr>Arial</vt:lpstr>
      <vt:lpstr>Impact</vt:lpstr>
      <vt:lpstr>Economica</vt:lpstr>
      <vt:lpstr>Luxe</vt:lpstr>
      <vt:lpstr>Cubit Coding Center</vt:lpstr>
      <vt:lpstr>Outlines</vt:lpstr>
      <vt:lpstr>Goal and Mission</vt:lpstr>
      <vt:lpstr>PowerPoint Presentation</vt:lpstr>
      <vt:lpstr>What you will learn?</vt:lpstr>
      <vt:lpstr>Programming Languages</vt:lpstr>
      <vt:lpstr>Database</vt:lpstr>
      <vt:lpstr>Version Control</vt:lpstr>
      <vt:lpstr>Issue Tracker</vt:lpstr>
      <vt:lpstr>Help &amp; Support</vt:lpstr>
      <vt:lpstr>Team and Productivity Tools</vt:lpstr>
      <vt:lpstr>PowerPoint Presentation</vt:lpstr>
      <vt:lpstr>                         Abstract  programming concepts </vt:lpstr>
      <vt:lpstr>Assessment Platforms</vt:lpstr>
      <vt:lpstr>PowerPoint Presentation</vt:lpstr>
      <vt:lpstr>Specialized Jobs</vt:lpstr>
      <vt:lpstr> DevOps Engineer/ Infrastructure Developer</vt:lpstr>
      <vt:lpstr>Full-Stack Web Developer</vt:lpstr>
      <vt:lpstr>Mobile Developer</vt:lpstr>
      <vt:lpstr>What we expect from you?</vt:lpstr>
      <vt:lpstr>What we expect from you?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Cubit Coding Center</dc:title>
  <cp:lastModifiedBy>Microsoft Office User</cp:lastModifiedBy>
  <cp:revision>1</cp:revision>
  <dcterms:modified xsi:type="dcterms:W3CDTF">2021-03-11T06:53:54Z</dcterms:modified>
</cp:coreProperties>
</file>