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7" r:id="rId4"/>
    <p:sldId id="258" r:id="rId5"/>
    <p:sldId id="289" r:id="rId6"/>
    <p:sldId id="259" r:id="rId7"/>
    <p:sldId id="286" r:id="rId8"/>
    <p:sldId id="260" r:id="rId9"/>
    <p:sldId id="262" r:id="rId10"/>
    <p:sldId id="281" r:id="rId11"/>
    <p:sldId id="264" r:id="rId12"/>
    <p:sldId id="266" r:id="rId13"/>
    <p:sldId id="280" r:id="rId14"/>
    <p:sldId id="282" r:id="rId15"/>
    <p:sldId id="283" r:id="rId16"/>
    <p:sldId id="287" r:id="rId17"/>
    <p:sldId id="288" r:id="rId18"/>
    <p:sldId id="263" r:id="rId19"/>
    <p:sldId id="268" r:id="rId20"/>
    <p:sldId id="267" r:id="rId21"/>
    <p:sldId id="269" r:id="rId22"/>
    <p:sldId id="270" r:id="rId23"/>
    <p:sldId id="271" r:id="rId24"/>
    <p:sldId id="291" r:id="rId25"/>
    <p:sldId id="274" r:id="rId26"/>
    <p:sldId id="275" r:id="rId27"/>
    <p:sldId id="276" r:id="rId28"/>
    <p:sldId id="279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屈 丹卉" initials="屈" lastIdx="2" clrIdx="0">
    <p:extLst>
      <p:ext uri="{19B8F6BF-5375-455C-9EA6-DF929625EA0E}">
        <p15:presenceInfo xmlns:p15="http://schemas.microsoft.com/office/powerpoint/2012/main" userId="247c6d100ceb63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4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0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9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1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718500-37C5-4CEF-B820-F4EF8BAD3048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B32461-3AE3-4A49-99C2-AD471FA032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_JULY_v/article/details/51812459" TargetMode="External"/><Relationship Id="rId2" Type="http://schemas.openxmlformats.org/officeDocument/2006/relationships/hyperlink" Target="https://blog.csdn.net/weixin_44799217/article/details/11798940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beauthy/article/details/1051158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FEC5C-37F9-7EE1-04C0-2BE955A15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>
                <a:latin typeface="Bahnschrift Condensed" panose="020B0502040204020203" pitchFamily="34" charset="0"/>
              </a:rPr>
              <a:t>卷积神经网络（</a:t>
            </a:r>
            <a:r>
              <a:rPr lang="en-US" altLang="zh-CN" sz="6600" b="1" dirty="0">
                <a:latin typeface="Bahnschrift Condensed" panose="020B0502040204020203" pitchFamily="34" charset="0"/>
              </a:rPr>
              <a:t>CNN</a:t>
            </a:r>
            <a:r>
              <a:rPr lang="zh-CN" altLang="en-US" sz="6600" b="1" dirty="0">
                <a:latin typeface="Bahnschrift Condensed" panose="020B0502040204020203" pitchFamily="34" charset="0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C10D5-29CC-A9CB-FECC-0B511D75F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原理解释</a:t>
            </a:r>
            <a:r>
              <a:rPr lang="en-US" altLang="zh-CN" dirty="0"/>
              <a:t>—</a:t>
            </a:r>
            <a:r>
              <a:rPr lang="zh-CN" altLang="en-US" dirty="0"/>
              <a:t>屈丹卉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A066522-8DE2-AD5A-9468-4F50DA621A35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F23E0A-7DE6-254D-DE97-13020A384831}"/>
              </a:ext>
            </a:extLst>
          </p:cNvPr>
          <p:cNvSpPr txBox="1"/>
          <p:nvPr/>
        </p:nvSpPr>
        <p:spPr>
          <a:xfrm>
            <a:off x="1066800" y="741680"/>
            <a:ext cx="950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首先我们来解决卷积运算过程中，</a:t>
            </a:r>
            <a:r>
              <a:rPr lang="zh-CN" altLang="en-US" sz="2400" dirty="0">
                <a:solidFill>
                  <a:srgbClr val="FF0000"/>
                </a:solidFill>
              </a:rPr>
              <a:t>输出特征图片中的值是如何计算的？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7E950-9C50-1765-B22D-12598E13784B}"/>
              </a:ext>
            </a:extLst>
          </p:cNvPr>
          <p:cNvSpPr txBox="1"/>
          <p:nvPr/>
        </p:nvSpPr>
        <p:spPr>
          <a:xfrm>
            <a:off x="1066800" y="1341844"/>
            <a:ext cx="936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其实这个计算过程很简单，就是对应数值相乘再相加。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63D5C-F6E9-111C-5585-A154CE3C0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 b="19412"/>
          <a:stretch/>
        </p:blipFill>
        <p:spPr>
          <a:xfrm>
            <a:off x="768787" y="2296160"/>
            <a:ext cx="10813613" cy="37388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90A9DA-66F0-4617-B125-BF35AE08F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" b="9233"/>
          <a:stretch/>
        </p:blipFill>
        <p:spPr>
          <a:xfrm>
            <a:off x="1158240" y="1901918"/>
            <a:ext cx="7762240" cy="460119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63D1A094-A9F1-57CB-1863-D8936B8E256A}"/>
              </a:ext>
            </a:extLst>
          </p:cNvPr>
          <p:cNvSpPr/>
          <p:nvPr/>
        </p:nvSpPr>
        <p:spPr>
          <a:xfrm>
            <a:off x="5984240" y="2132750"/>
            <a:ext cx="1056640" cy="4583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6AF2C0-77DB-7AF5-7500-769B57EDE930}"/>
              </a:ext>
            </a:extLst>
          </p:cNvPr>
          <p:cNvCxnSpPr>
            <a:stCxn id="8" idx="6"/>
          </p:cNvCxnSpPr>
          <p:nvPr/>
        </p:nvCxnSpPr>
        <p:spPr>
          <a:xfrm flipV="1">
            <a:off x="7040880" y="4424529"/>
            <a:ext cx="2001520" cy="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CA83718-684F-E441-CA8E-DFDE0FDD7EBD}"/>
              </a:ext>
            </a:extLst>
          </p:cNvPr>
          <p:cNvSpPr/>
          <p:nvPr/>
        </p:nvSpPr>
        <p:spPr>
          <a:xfrm>
            <a:off x="9042400" y="3880969"/>
            <a:ext cx="1574800" cy="10871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29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DB01FB-3EE5-AD82-47ED-FA8F37AA4AC6}"/>
              </a:ext>
            </a:extLst>
          </p:cNvPr>
          <p:cNvSpPr txBox="1"/>
          <p:nvPr/>
        </p:nvSpPr>
        <p:spPr>
          <a:xfrm>
            <a:off x="7663180" y="3880969"/>
            <a:ext cx="878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相加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644321-0927-10D6-7F9F-0F3083E74701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24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1B4A-59F3-0D2C-3F2B-9600F9A1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如何计算进行卷积后特征图的大小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D8231-1E67-9306-455C-A418431B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1200"/>
            <a:ext cx="9720073" cy="10993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公式</a:t>
            </a:r>
            <a:r>
              <a:rPr lang="en-US" altLang="zh-CN" sz="2400" dirty="0"/>
              <a:t>1</a:t>
            </a:r>
            <a:r>
              <a:rPr lang="zh-CN" altLang="en-US" sz="2400" dirty="0"/>
              <a:t>（</a:t>
            </a:r>
            <a:r>
              <a:rPr lang="en-US" altLang="zh-CN" sz="2400" dirty="0"/>
              <a:t>N – F + 1</a:t>
            </a:r>
            <a:r>
              <a:rPr lang="zh-CN" altLang="en-US" sz="2400" dirty="0"/>
              <a:t>）* （</a:t>
            </a:r>
            <a:r>
              <a:rPr lang="en-US" altLang="zh-CN" sz="2400" dirty="0"/>
              <a:t>N – F + 1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185A65-A675-B3D7-3815-80B496CC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5" b="19412"/>
          <a:stretch/>
        </p:blipFill>
        <p:spPr>
          <a:xfrm>
            <a:off x="1024126" y="3080512"/>
            <a:ext cx="8526272" cy="288544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9C6EC5B-80DA-DC80-AB9D-B1298EA02092}"/>
              </a:ext>
            </a:extLst>
          </p:cNvPr>
          <p:cNvSpPr/>
          <p:nvPr/>
        </p:nvSpPr>
        <p:spPr>
          <a:xfrm>
            <a:off x="1775970" y="6144768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= 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964752-8975-3D5B-FAD4-25BBBF5AFA94}"/>
              </a:ext>
            </a:extLst>
          </p:cNvPr>
          <p:cNvSpPr/>
          <p:nvPr/>
        </p:nvSpPr>
        <p:spPr>
          <a:xfrm>
            <a:off x="4489702" y="6142736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= 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294B11-A033-AB07-F5E6-72678E882661}"/>
              </a:ext>
            </a:extLst>
          </p:cNvPr>
          <p:cNvSpPr/>
          <p:nvPr/>
        </p:nvSpPr>
        <p:spPr>
          <a:xfrm>
            <a:off x="7314182" y="6142736"/>
            <a:ext cx="2236216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N – F + 1 = 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03194A-AA35-E3CA-E7D9-4FCF4C65DF2E}"/>
              </a:ext>
            </a:extLst>
          </p:cNvPr>
          <p:cNvSpPr/>
          <p:nvPr/>
        </p:nvSpPr>
        <p:spPr>
          <a:xfrm>
            <a:off x="10007600" y="4218432"/>
            <a:ext cx="1727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最终图片大小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4F21CD-D7AE-BD9F-46DF-25DE7C3A44A8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560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611491-08FC-72FE-0061-AB27B53D4E19}"/>
              </a:ext>
            </a:extLst>
          </p:cNvPr>
          <p:cNvSpPr/>
          <p:nvPr/>
        </p:nvSpPr>
        <p:spPr>
          <a:xfrm>
            <a:off x="1442720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8C6239-57FC-B427-1BDB-1742B602E2ED}"/>
              </a:ext>
            </a:extLst>
          </p:cNvPr>
          <p:cNvSpPr/>
          <p:nvPr/>
        </p:nvSpPr>
        <p:spPr>
          <a:xfrm>
            <a:off x="5451455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5B9044-E233-070E-71DF-86FF6E232DC9}"/>
              </a:ext>
            </a:extLst>
          </p:cNvPr>
          <p:cNvSpPr/>
          <p:nvPr/>
        </p:nvSpPr>
        <p:spPr>
          <a:xfrm>
            <a:off x="9733278" y="4262181"/>
            <a:ext cx="1574801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0337BA-A7C2-D062-5133-5D60A9DB04E6}"/>
              </a:ext>
            </a:extLst>
          </p:cNvPr>
          <p:cNvSpPr txBox="1"/>
          <p:nvPr/>
        </p:nvSpPr>
        <p:spPr>
          <a:xfrm>
            <a:off x="349567" y="4993701"/>
            <a:ext cx="11696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我们会发现，进行卷积后，图片大小变小了，</a:t>
            </a:r>
            <a:r>
              <a:rPr lang="zh-CN" altLang="en-US" sz="2400" b="0" i="0" dirty="0">
                <a:effectLst/>
                <a:latin typeface="-apple-system"/>
              </a:rPr>
              <a:t>如果我们换一个卷积核大小或者加入很多层卷积之后，图像可能最后就变成了</a:t>
            </a:r>
            <a:r>
              <a:rPr lang="en-US" altLang="zh-CN" sz="2400" b="0" i="0" dirty="0">
                <a:effectLst/>
                <a:latin typeface="-apple-system"/>
              </a:rPr>
              <a:t>1 X 1 </a:t>
            </a:r>
            <a:r>
              <a:rPr lang="zh-CN" altLang="en-US" sz="2400" b="0" i="0" dirty="0">
                <a:effectLst/>
                <a:latin typeface="-apple-system"/>
              </a:rPr>
              <a:t>大小，这不是我们希望看到的结果。并且对于原始图片当中的边缘像素来说，只计算了一遍，而对于中间的像素会有很多次过滤器与之计算，这样就会导致对边缘信息的丢失。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4DCD2E-002E-391C-D344-C0DB7B2C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93" y="249616"/>
            <a:ext cx="7452411" cy="3819525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CE726DC1-04B8-3F56-0747-3528245C7CF9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19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BB57F0-E413-204E-BFC2-EF0DE4D70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99796"/>
              </p:ext>
            </p:extLst>
          </p:nvPr>
        </p:nvGraphicFramePr>
        <p:xfrm>
          <a:off x="416560" y="1675552"/>
          <a:ext cx="4064000" cy="350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34700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426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191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695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5311806"/>
                    </a:ext>
                  </a:extLst>
                </a:gridCol>
              </a:tblGrid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16272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1086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8666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75807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03367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30BE729-09D7-5CCE-38CD-884023CA8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92152"/>
              </p:ext>
            </p:extLst>
          </p:nvPr>
        </p:nvGraphicFramePr>
        <p:xfrm>
          <a:off x="416560" y="1675552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252449493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48003159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653399078"/>
                    </a:ext>
                  </a:extLst>
                </a:gridCol>
              </a:tblGrid>
              <a:tr h="6996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46663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26942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7555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F0168B-0586-C962-E26F-83CAA850F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41808"/>
              </p:ext>
            </p:extLst>
          </p:nvPr>
        </p:nvGraphicFramePr>
        <p:xfrm>
          <a:off x="8961122" y="2422311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252449493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48003159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653399078"/>
                    </a:ext>
                  </a:extLst>
                </a:gridCol>
              </a:tblGrid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46663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26942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7555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A17913E-290F-91C4-573B-99385D903BD1}"/>
              </a:ext>
            </a:extLst>
          </p:cNvPr>
          <p:cNvSpPr/>
          <p:nvPr/>
        </p:nvSpPr>
        <p:spPr>
          <a:xfrm>
            <a:off x="8961122" y="2422311"/>
            <a:ext cx="812798" cy="686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6C6F84-F4DE-DB83-F7C5-61EBBDD36F4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1620520" y="1675552"/>
            <a:ext cx="7564120" cy="10494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0C2BC6-448F-FF91-C475-D7E9FDC71BD7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1620520" y="2987040"/>
            <a:ext cx="7635240" cy="7874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508EDDB-1604-923A-338B-19846E10CD91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58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BB57F0-E413-204E-BFC2-EF0DE4D7008E}"/>
              </a:ext>
            </a:extLst>
          </p:cNvPr>
          <p:cNvGraphicFramePr>
            <a:graphicFrameLocks noGrp="1"/>
          </p:cNvGraphicFramePr>
          <p:nvPr/>
        </p:nvGraphicFramePr>
        <p:xfrm>
          <a:off x="416560" y="1675552"/>
          <a:ext cx="4064000" cy="350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34700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426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191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695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5311806"/>
                    </a:ext>
                  </a:extLst>
                </a:gridCol>
              </a:tblGrid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16272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1086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8666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75807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033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F0168B-0586-C962-E26F-83CAA850F4DF}"/>
              </a:ext>
            </a:extLst>
          </p:cNvPr>
          <p:cNvGraphicFramePr>
            <a:graphicFrameLocks noGrp="1"/>
          </p:cNvGraphicFramePr>
          <p:nvPr/>
        </p:nvGraphicFramePr>
        <p:xfrm>
          <a:off x="8961122" y="2422311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252449493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48003159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653399078"/>
                    </a:ext>
                  </a:extLst>
                </a:gridCol>
              </a:tblGrid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46663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26942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75555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8D810A7E-AB5B-A972-52A1-465274AC7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2179"/>
              </p:ext>
            </p:extLst>
          </p:nvPr>
        </p:nvGraphicFramePr>
        <p:xfrm>
          <a:off x="1244600" y="1675552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252449493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48003159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653399078"/>
                    </a:ext>
                  </a:extLst>
                </a:gridCol>
              </a:tblGrid>
              <a:tr h="6996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46663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26942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75555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678176-A880-F86D-4879-7F14226613F2}"/>
              </a:ext>
            </a:extLst>
          </p:cNvPr>
          <p:cNvCxnSpPr>
            <a:cxnSpLocks/>
          </p:cNvCxnSpPr>
          <p:nvPr/>
        </p:nvCxnSpPr>
        <p:spPr>
          <a:xfrm>
            <a:off x="2453373" y="1675552"/>
            <a:ext cx="7564120" cy="10494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AACC91F-FAC0-A621-C9FC-5093FCEBE9DD}"/>
              </a:ext>
            </a:extLst>
          </p:cNvPr>
          <p:cNvCxnSpPr>
            <a:cxnSpLocks/>
          </p:cNvCxnSpPr>
          <p:nvPr/>
        </p:nvCxnSpPr>
        <p:spPr>
          <a:xfrm flipV="1">
            <a:off x="2448560" y="2966719"/>
            <a:ext cx="7635240" cy="7874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5133138C-A762-5E0D-B3F3-FD7A036C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627" y="2420136"/>
            <a:ext cx="851652" cy="7264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60AB11-382F-9CAD-9D84-F33366B8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99735"/>
            <a:ext cx="4401498" cy="14174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2A3DAB1-0621-4AE5-C6C5-6E7254CB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56" y="483753"/>
            <a:ext cx="350045" cy="29856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1F3151A9-B442-460A-2564-8298232ACA6A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92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BB57F0-E413-204E-BFC2-EF0DE4D7008E}"/>
              </a:ext>
            </a:extLst>
          </p:cNvPr>
          <p:cNvGraphicFramePr>
            <a:graphicFrameLocks noGrp="1"/>
          </p:cNvGraphicFramePr>
          <p:nvPr/>
        </p:nvGraphicFramePr>
        <p:xfrm>
          <a:off x="416560" y="1675552"/>
          <a:ext cx="4064000" cy="350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34700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426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11911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695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5311806"/>
                    </a:ext>
                  </a:extLst>
                </a:gridCol>
              </a:tblGrid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16272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1086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8666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75807"/>
                  </a:ext>
                </a:extLst>
              </a:tr>
              <a:tr h="7013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033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F0168B-0586-C962-E26F-83CAA850F4DF}"/>
              </a:ext>
            </a:extLst>
          </p:cNvPr>
          <p:cNvGraphicFramePr>
            <a:graphicFrameLocks noGrp="1"/>
          </p:cNvGraphicFramePr>
          <p:nvPr/>
        </p:nvGraphicFramePr>
        <p:xfrm>
          <a:off x="8961122" y="2422311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252449493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48003159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653399078"/>
                    </a:ext>
                  </a:extLst>
                </a:gridCol>
              </a:tblGrid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46663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26942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75555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8D810A7E-AB5B-A972-52A1-465274AC7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91078"/>
              </p:ext>
            </p:extLst>
          </p:nvPr>
        </p:nvGraphicFramePr>
        <p:xfrm>
          <a:off x="2072640" y="1688138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>
                  <a:extLst>
                    <a:ext uri="{9D8B030D-6E8A-4147-A177-3AD203B41FA5}">
                      <a16:colId xmlns:a16="http://schemas.microsoft.com/office/drawing/2014/main" val="2252449493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48003159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653399078"/>
                    </a:ext>
                  </a:extLst>
                </a:gridCol>
              </a:tblGrid>
              <a:tr h="6996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46663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26942"/>
                  </a:ext>
                </a:extLst>
              </a:tr>
              <a:tr h="6996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75555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678176-A880-F86D-4879-7F14226613F2}"/>
              </a:ext>
            </a:extLst>
          </p:cNvPr>
          <p:cNvCxnSpPr>
            <a:cxnSpLocks/>
          </p:cNvCxnSpPr>
          <p:nvPr/>
        </p:nvCxnSpPr>
        <p:spPr>
          <a:xfrm>
            <a:off x="3378467" y="1722108"/>
            <a:ext cx="7564120" cy="10494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AACC91F-FAC0-A621-C9FC-5093FCEBE9DD}"/>
              </a:ext>
            </a:extLst>
          </p:cNvPr>
          <p:cNvCxnSpPr>
            <a:cxnSpLocks/>
          </p:cNvCxnSpPr>
          <p:nvPr/>
        </p:nvCxnSpPr>
        <p:spPr>
          <a:xfrm flipV="1">
            <a:off x="3276600" y="2957930"/>
            <a:ext cx="7635240" cy="7874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58C7D2E-4E5F-482B-9BBD-2E03622A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967" y="196365"/>
            <a:ext cx="4158964" cy="13393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4843DE8-5F6B-273F-9CF6-3B3201D2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96365"/>
            <a:ext cx="4401498" cy="14174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650D2A-D08F-5742-F8D4-79A83BA4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156" y="483753"/>
            <a:ext cx="350045" cy="29856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8DFF24-D573-FE62-1F1A-696856E9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795" y="2422310"/>
            <a:ext cx="807247" cy="688535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1630147A-83F6-86C7-B282-F8DC8C57CDFF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3CFC54F-7497-A01F-9105-2F3C75C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20" y="628031"/>
            <a:ext cx="3240000" cy="10714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A70EB8-A50A-1A70-92EB-3F15B58C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58" y="628031"/>
            <a:ext cx="3240000" cy="107144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17DFAFB-B494-20E7-4608-0DCF0DF6FD34}"/>
              </a:ext>
            </a:extLst>
          </p:cNvPr>
          <p:cNvGrpSpPr/>
          <p:nvPr/>
        </p:nvGrpSpPr>
        <p:grpSpPr>
          <a:xfrm>
            <a:off x="677196" y="599560"/>
            <a:ext cx="3240000" cy="1071441"/>
            <a:chOff x="416560" y="196365"/>
            <a:chExt cx="4401498" cy="141747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ECD4C87-B207-DEE0-FC92-B2C60D447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60" y="196365"/>
              <a:ext cx="4401498" cy="141747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439D97E-21FB-1B81-5AD8-0D29C3228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9129" y="475475"/>
              <a:ext cx="347502" cy="298730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D7701BED-35F6-08A4-B769-9AB4EA86E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96" y="3009384"/>
            <a:ext cx="3240000" cy="111546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27501A6-E05E-E097-D442-D742FE7CD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757" y="3009383"/>
            <a:ext cx="3240000" cy="111546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10270A2-6FDF-AED7-9741-B82085D61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278" y="2968108"/>
            <a:ext cx="3240000" cy="111546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7FBCDBD-6552-25E6-A85F-DCBAEA039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196" y="5325738"/>
            <a:ext cx="3240000" cy="111546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CC266B8-1989-CBFF-FB77-B09A6A847D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9757" y="5325739"/>
            <a:ext cx="3240000" cy="111546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95E4A70-DB0B-D0CC-BFD7-7B0CCD3A1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2320" y="5288855"/>
            <a:ext cx="3240000" cy="1071441"/>
          </a:xfrm>
          <a:prstGeom prst="rect">
            <a:avLst/>
          </a:prstGeom>
        </p:spPr>
      </p:pic>
      <p:graphicFrame>
        <p:nvGraphicFramePr>
          <p:cNvPr id="73" name="表格 4">
            <a:extLst>
              <a:ext uri="{FF2B5EF4-FFF2-40B4-BE49-F238E27FC236}">
                <a16:creationId xmlns:a16="http://schemas.microsoft.com/office/drawing/2014/main" id="{FD3791FC-75C0-5E86-985C-F46FA1FB3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76098"/>
              </p:ext>
            </p:extLst>
          </p:nvPr>
        </p:nvGraphicFramePr>
        <p:xfrm>
          <a:off x="4313082" y="2027451"/>
          <a:ext cx="3466675" cy="307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35">
                  <a:extLst>
                    <a:ext uri="{9D8B030D-6E8A-4147-A177-3AD203B41FA5}">
                      <a16:colId xmlns:a16="http://schemas.microsoft.com/office/drawing/2014/main" val="3734700244"/>
                    </a:ext>
                  </a:extLst>
                </a:gridCol>
                <a:gridCol w="693335">
                  <a:extLst>
                    <a:ext uri="{9D8B030D-6E8A-4147-A177-3AD203B41FA5}">
                      <a16:colId xmlns:a16="http://schemas.microsoft.com/office/drawing/2014/main" val="147426857"/>
                    </a:ext>
                  </a:extLst>
                </a:gridCol>
                <a:gridCol w="693335">
                  <a:extLst>
                    <a:ext uri="{9D8B030D-6E8A-4147-A177-3AD203B41FA5}">
                      <a16:colId xmlns:a16="http://schemas.microsoft.com/office/drawing/2014/main" val="3651191150"/>
                    </a:ext>
                  </a:extLst>
                </a:gridCol>
                <a:gridCol w="693335">
                  <a:extLst>
                    <a:ext uri="{9D8B030D-6E8A-4147-A177-3AD203B41FA5}">
                      <a16:colId xmlns:a16="http://schemas.microsoft.com/office/drawing/2014/main" val="235695083"/>
                    </a:ext>
                  </a:extLst>
                </a:gridCol>
                <a:gridCol w="693335">
                  <a:extLst>
                    <a:ext uri="{9D8B030D-6E8A-4147-A177-3AD203B41FA5}">
                      <a16:colId xmlns:a16="http://schemas.microsoft.com/office/drawing/2014/main" val="2325311806"/>
                    </a:ext>
                  </a:extLst>
                </a:gridCol>
              </a:tblGrid>
              <a:tr h="615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16272"/>
                  </a:ext>
                </a:extLst>
              </a:tr>
              <a:tr h="615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1086"/>
                  </a:ext>
                </a:extLst>
              </a:tr>
              <a:tr h="615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8666"/>
                  </a:ext>
                </a:extLst>
              </a:tr>
              <a:tr h="615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75807"/>
                  </a:ext>
                </a:extLst>
              </a:tr>
              <a:tr h="615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0336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A85082B-3ABE-1490-EEAA-5326954BE176}"/>
              </a:ext>
            </a:extLst>
          </p:cNvPr>
          <p:cNvSpPr/>
          <p:nvPr/>
        </p:nvSpPr>
        <p:spPr>
          <a:xfrm>
            <a:off x="5032746" y="2662341"/>
            <a:ext cx="2050181" cy="1809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不下三次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EDD9EF-F162-E120-2FF8-56E5E5FFD501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482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611491-08FC-72FE-0061-AB27B53D4E19}"/>
              </a:ext>
            </a:extLst>
          </p:cNvPr>
          <p:cNvSpPr/>
          <p:nvPr/>
        </p:nvSpPr>
        <p:spPr>
          <a:xfrm>
            <a:off x="1442720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8C6239-57FC-B427-1BDB-1742B602E2ED}"/>
              </a:ext>
            </a:extLst>
          </p:cNvPr>
          <p:cNvSpPr/>
          <p:nvPr/>
        </p:nvSpPr>
        <p:spPr>
          <a:xfrm>
            <a:off x="5451455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5B9044-E233-070E-71DF-86FF6E232DC9}"/>
              </a:ext>
            </a:extLst>
          </p:cNvPr>
          <p:cNvSpPr/>
          <p:nvPr/>
        </p:nvSpPr>
        <p:spPr>
          <a:xfrm>
            <a:off x="9733278" y="4262181"/>
            <a:ext cx="1574801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0337BA-A7C2-D062-5133-5D60A9DB04E6}"/>
              </a:ext>
            </a:extLst>
          </p:cNvPr>
          <p:cNvSpPr txBox="1"/>
          <p:nvPr/>
        </p:nvSpPr>
        <p:spPr>
          <a:xfrm>
            <a:off x="349567" y="4993701"/>
            <a:ext cx="11696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我们会发现，进行卷积后，图片大小变小了，</a:t>
            </a:r>
            <a:r>
              <a:rPr lang="zh-CN" altLang="en-US" sz="2400" b="0" i="0" dirty="0">
                <a:effectLst/>
                <a:latin typeface="-apple-system"/>
              </a:rPr>
              <a:t>如果我们换一个卷积核大小或者加入很多层卷积之后，图像可能最后就变成了</a:t>
            </a:r>
            <a:r>
              <a:rPr lang="en-US" altLang="zh-CN" sz="2400" b="0" i="0" dirty="0">
                <a:effectLst/>
                <a:latin typeface="-apple-system"/>
              </a:rPr>
              <a:t>1 X 1 </a:t>
            </a:r>
            <a:r>
              <a:rPr lang="zh-CN" altLang="en-US" sz="2400" b="0" i="0" dirty="0">
                <a:effectLst/>
                <a:latin typeface="-apple-system"/>
              </a:rPr>
              <a:t>大小，这不是我们希望看到的结果。并且对于原始图片当中的边缘像素来说，只计算了一遍，而对于中间的像素会有很多次过滤器与之计算，这样就会导致对边缘信息的丢失。</a:t>
            </a:r>
            <a:endParaRPr lang="zh-CN" altLang="en-US" sz="2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8E6D84E-5095-6C0C-90CF-669D029C4FE7}"/>
              </a:ext>
            </a:extLst>
          </p:cNvPr>
          <p:cNvCxnSpPr/>
          <p:nvPr/>
        </p:nvCxnSpPr>
        <p:spPr>
          <a:xfrm>
            <a:off x="1686560" y="6096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92DB8B-732A-022B-F6CA-4C61C4D15DBE}"/>
              </a:ext>
            </a:extLst>
          </p:cNvPr>
          <p:cNvCxnSpPr>
            <a:cxnSpLocks/>
          </p:cNvCxnSpPr>
          <p:nvPr/>
        </p:nvCxnSpPr>
        <p:spPr>
          <a:xfrm>
            <a:off x="422255" y="6563361"/>
            <a:ext cx="69945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68ED3D7-B720-CC9A-105C-E6B42A195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3" y="208976"/>
            <a:ext cx="7153275" cy="381952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4DFE96F8-7A42-22E6-9C18-DB2D712036E9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389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C3A9-AB99-7AC9-2148-9EEA4624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7" y="1113536"/>
            <a:ext cx="9720072" cy="959104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2,</a:t>
            </a:r>
            <a:r>
              <a:rPr lang="en-US" altLang="zh-CN" sz="5300" dirty="0"/>
              <a:t> padding</a:t>
            </a:r>
            <a:br>
              <a:rPr lang="en-US" altLang="zh-CN" sz="5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6F311-C58D-87B0-0AE4-A42D7D3E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007" y="1873861"/>
            <a:ext cx="9720073" cy="873760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effectLst/>
                <a:latin typeface="-apple-system"/>
              </a:rPr>
              <a:t>零填充：在图片像素的最外层加上若干层</a:t>
            </a:r>
            <a:r>
              <a:rPr lang="en-US" altLang="zh-CN" sz="2400" b="0" i="0" dirty="0">
                <a:effectLst/>
                <a:latin typeface="-apple-system"/>
              </a:rPr>
              <a:t>0</a:t>
            </a:r>
            <a:r>
              <a:rPr lang="zh-CN" altLang="en-US" sz="2400" b="0" i="0" dirty="0">
                <a:effectLst/>
                <a:latin typeface="-apple-system"/>
              </a:rPr>
              <a:t>值，若一层，记做</a:t>
            </a:r>
            <a:r>
              <a:rPr lang="en-US" altLang="zh-CN" sz="2400" b="0" i="0" dirty="0">
                <a:effectLst/>
                <a:latin typeface="-apple-system"/>
              </a:rPr>
              <a:t>p =1</a:t>
            </a:r>
            <a:r>
              <a:rPr lang="zh-CN" altLang="en-US" sz="2400" b="0" i="0" dirty="0">
                <a:effectLst/>
                <a:latin typeface="-apple-system"/>
              </a:rPr>
              <a:t>。以此类推，若两层，记做</a:t>
            </a:r>
            <a:r>
              <a:rPr lang="en-US" altLang="zh-CN" sz="2400" b="0" i="0" dirty="0">
                <a:effectLst/>
                <a:latin typeface="-apple-system"/>
              </a:rPr>
              <a:t>p = 2 ……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9EB70-3EDB-375F-D926-FF67D7C48AA8}"/>
              </a:ext>
            </a:extLst>
          </p:cNvPr>
          <p:cNvSpPr txBox="1"/>
          <p:nvPr/>
        </p:nvSpPr>
        <p:spPr>
          <a:xfrm>
            <a:off x="1024127" y="2712527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那么，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-apple-system"/>
              </a:rPr>
              <a:t>为什么增加的是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-apple-system"/>
              </a:rPr>
              <a:t>？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98BF09-0758-9897-6891-02D251E49835}"/>
              </a:ext>
            </a:extLst>
          </p:cNvPr>
          <p:cNvSpPr txBox="1"/>
          <p:nvPr/>
        </p:nvSpPr>
        <p:spPr>
          <a:xfrm>
            <a:off x="1024127" y="3279383"/>
            <a:ext cx="972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-apple-system"/>
              </a:rPr>
              <a:t>答：是因为</a:t>
            </a:r>
            <a:r>
              <a:rPr lang="en-US" altLang="zh-CN" sz="2400" b="0" i="0" dirty="0">
                <a:effectLst/>
                <a:latin typeface="-apple-system"/>
              </a:rPr>
              <a:t>0</a:t>
            </a:r>
            <a:r>
              <a:rPr lang="zh-CN" altLang="en-US" sz="2400" b="0" i="0" dirty="0">
                <a:effectLst/>
                <a:latin typeface="-apple-system"/>
              </a:rPr>
              <a:t>在权重乘积和运算中对最终结果不造成影响，也就避免了图片增加了额外的干扰信息。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095369-FF14-A811-23C7-3E5A0E940274}"/>
              </a:ext>
            </a:extLst>
          </p:cNvPr>
          <p:cNvSpPr txBox="1"/>
          <p:nvPr/>
        </p:nvSpPr>
        <p:spPr>
          <a:xfrm>
            <a:off x="1024127" y="4242435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那么，又一个问题来了，如何用数据更直观的体现出为什么增加的值为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呢？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9D24DA-D666-AA84-EE6A-785BD8C7ECFB}"/>
              </a:ext>
            </a:extLst>
          </p:cNvPr>
          <p:cNvSpPr txBox="1"/>
          <p:nvPr/>
        </p:nvSpPr>
        <p:spPr>
          <a:xfrm>
            <a:off x="1024127" y="5282799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答：在这里我们引进了公式</a:t>
            </a:r>
            <a:r>
              <a:rPr lang="en-US" altLang="zh-CN" sz="2400" dirty="0"/>
              <a:t>1</a:t>
            </a:r>
            <a:r>
              <a:rPr lang="zh-CN" altLang="en-US" sz="2400" dirty="0"/>
              <a:t>的升级版公式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98B829-1E87-EAC6-B271-08C000FF73AF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82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1B4A-59F3-0D2C-3F2B-9600F9A1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如何计算进行卷积后特征图的大小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0FB6C-E8A5-05B2-ECD6-F1E94054D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9" r="37407"/>
          <a:stretch/>
        </p:blipFill>
        <p:spPr>
          <a:xfrm>
            <a:off x="7502148" y="1991360"/>
            <a:ext cx="4236721" cy="478942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D8231-1E67-9306-455C-A418431B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5160"/>
            <a:ext cx="6172201" cy="1290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公式</a:t>
            </a:r>
            <a:r>
              <a:rPr lang="en-US" altLang="zh-CN" sz="2400" dirty="0"/>
              <a:t>2</a:t>
            </a:r>
            <a:r>
              <a:rPr lang="zh-CN" altLang="en-US" sz="2400" dirty="0"/>
              <a:t>（</a:t>
            </a:r>
            <a:r>
              <a:rPr lang="en-US" altLang="zh-CN" sz="2400" dirty="0"/>
              <a:t>N + 2P – F + 1</a:t>
            </a:r>
            <a:r>
              <a:rPr lang="zh-CN" altLang="en-US" sz="2400" dirty="0"/>
              <a:t>）* （</a:t>
            </a:r>
            <a:r>
              <a:rPr lang="en-US" altLang="zh-CN" sz="2400" dirty="0"/>
              <a:t> N + 2P – F + 1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即卷积核的大小，</a:t>
            </a:r>
            <a:r>
              <a:rPr lang="en-US" altLang="zh-CN" sz="2400" dirty="0"/>
              <a:t>P</a:t>
            </a:r>
            <a:r>
              <a:rPr lang="zh-CN" altLang="en-US" sz="2400" dirty="0"/>
              <a:t>表示添加</a:t>
            </a:r>
            <a:r>
              <a:rPr lang="en-US" altLang="zh-CN" sz="2400" dirty="0"/>
              <a:t>0</a:t>
            </a:r>
            <a:r>
              <a:rPr lang="zh-CN" altLang="en-US" sz="2400" dirty="0"/>
              <a:t>值的层数，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C6EC5B-80DA-DC80-AB9D-B1298EA02092}"/>
              </a:ext>
            </a:extLst>
          </p:cNvPr>
          <p:cNvSpPr/>
          <p:nvPr/>
        </p:nvSpPr>
        <p:spPr>
          <a:xfrm>
            <a:off x="1156210" y="3469641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= 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964752-8975-3D5B-FAD4-25BBBF5AFA94}"/>
              </a:ext>
            </a:extLst>
          </p:cNvPr>
          <p:cNvSpPr/>
          <p:nvPr/>
        </p:nvSpPr>
        <p:spPr>
          <a:xfrm>
            <a:off x="3367023" y="3469641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= 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294B11-A033-AB07-F5E6-72678E882661}"/>
              </a:ext>
            </a:extLst>
          </p:cNvPr>
          <p:cNvSpPr/>
          <p:nvPr/>
        </p:nvSpPr>
        <p:spPr>
          <a:xfrm>
            <a:off x="3046474" y="4535423"/>
            <a:ext cx="2236725" cy="497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N + 2P – F + 1 =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03194A-AA35-E3CA-E7D9-4FCF4C65DF2E}"/>
              </a:ext>
            </a:extLst>
          </p:cNvPr>
          <p:cNvSpPr/>
          <p:nvPr/>
        </p:nvSpPr>
        <p:spPr>
          <a:xfrm>
            <a:off x="3367023" y="5736328"/>
            <a:ext cx="1682497" cy="629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最终图片大小 </a:t>
            </a:r>
            <a:r>
              <a:rPr lang="en-US" altLang="zh-CN" dirty="0"/>
              <a:t>5 </a:t>
            </a:r>
            <a:r>
              <a:rPr lang="zh-CN" altLang="en-US" dirty="0"/>
              <a:t>*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A82720-3AD5-76FF-CB6E-7464A3B61D50}"/>
              </a:ext>
            </a:extLst>
          </p:cNvPr>
          <p:cNvSpPr/>
          <p:nvPr/>
        </p:nvSpPr>
        <p:spPr>
          <a:xfrm>
            <a:off x="5577836" y="3469641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 = 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48FCBB6-D1AB-F89E-F6E0-F6F840DB7343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628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144E1-57AA-73F3-1239-E9E88BD0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为什么会有卷积神经网络？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9DD21A-8535-3BE9-7839-F7305AD6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98303"/>
            <a:ext cx="6697472" cy="4174481"/>
          </a:xfr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EF7048-4239-59A4-D406-1611898356F6}"/>
              </a:ext>
            </a:extLst>
          </p:cNvPr>
          <p:cNvCxnSpPr/>
          <p:nvPr/>
        </p:nvCxnSpPr>
        <p:spPr>
          <a:xfrm flipV="1">
            <a:off x="5669280" y="2287016"/>
            <a:ext cx="2499360" cy="1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30F8991-0AD6-E43C-FFA4-4AF6E91F4749}"/>
              </a:ext>
            </a:extLst>
          </p:cNvPr>
          <p:cNvSpPr/>
          <p:nvPr/>
        </p:nvSpPr>
        <p:spPr>
          <a:xfrm>
            <a:off x="8168640" y="1971040"/>
            <a:ext cx="1790192" cy="64008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神经元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92C395-6DAA-47C4-EA10-3CD2F2546A2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19520" y="3181096"/>
            <a:ext cx="18491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5847506-E069-C2F4-DAE6-5E9221F093B8}"/>
              </a:ext>
            </a:extLst>
          </p:cNvPr>
          <p:cNvSpPr/>
          <p:nvPr/>
        </p:nvSpPr>
        <p:spPr>
          <a:xfrm>
            <a:off x="8168640" y="2861056"/>
            <a:ext cx="1790192" cy="64008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计算关系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49131D-9481-19E5-DB87-8B93FB9F27CC}"/>
              </a:ext>
            </a:extLst>
          </p:cNvPr>
          <p:cNvSpPr/>
          <p:nvPr/>
        </p:nvSpPr>
        <p:spPr>
          <a:xfrm>
            <a:off x="7894320" y="3596640"/>
            <a:ext cx="4206240" cy="1097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每条线都有一个权重，权重即影响因素的大小。所谓学习或者训练就是：投喂数据然后调整权重，</a:t>
            </a:r>
            <a:endParaRPr lang="en-US" altLang="zh-CN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A0CEB-BF2D-C708-6439-D2F3664A116A}"/>
              </a:ext>
            </a:extLst>
          </p:cNvPr>
          <p:cNvSpPr txBox="1"/>
          <p:nvPr/>
        </p:nvSpPr>
        <p:spPr>
          <a:xfrm>
            <a:off x="5019040" y="5805617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传统意义上的神经网络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16AA81-684D-5009-BE1D-E79A067DC268}"/>
              </a:ext>
            </a:extLst>
          </p:cNvPr>
          <p:cNvSpPr/>
          <p:nvPr/>
        </p:nvSpPr>
        <p:spPr>
          <a:xfrm>
            <a:off x="7894320" y="5034734"/>
            <a:ext cx="4206240" cy="1111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每层结点都和上一层所有结点相连接，构成所谓的全连接网络，看似密密麻麻，其实冗余度大。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91CC1F-7DFD-A703-5685-D90612F51839}"/>
              </a:ext>
            </a:extLst>
          </p:cNvPr>
          <p:cNvSpPr/>
          <p:nvPr/>
        </p:nvSpPr>
        <p:spPr>
          <a:xfrm>
            <a:off x="343408" y="3185424"/>
            <a:ext cx="2926080" cy="10200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参数众多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F5A53-B71F-2164-B68D-65377D7056CE}"/>
              </a:ext>
            </a:extLst>
          </p:cNvPr>
          <p:cNvSpPr/>
          <p:nvPr/>
        </p:nvSpPr>
        <p:spPr>
          <a:xfrm>
            <a:off x="4277868" y="3155960"/>
            <a:ext cx="2926080" cy="10200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难以训练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9BC3E3-0233-817F-1131-ECB12C5C9FFA}"/>
              </a:ext>
            </a:extLst>
          </p:cNvPr>
          <p:cNvSpPr/>
          <p:nvPr/>
        </p:nvSpPr>
        <p:spPr>
          <a:xfrm>
            <a:off x="8402320" y="3155959"/>
            <a:ext cx="3261360" cy="10200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动不动就产生过拟合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EDD7F32-B507-8ADB-CA72-D4816C7C9F27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462243-6AE6-6261-DE6D-1779BF1CF914}"/>
              </a:ext>
            </a:extLst>
          </p:cNvPr>
          <p:cNvSpPr txBox="1"/>
          <p:nvPr/>
        </p:nvSpPr>
        <p:spPr>
          <a:xfrm>
            <a:off x="1026160" y="914401"/>
            <a:ext cx="10139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i="0" dirty="0">
                <a:effectLst/>
                <a:latin typeface="-apple-system"/>
              </a:rPr>
              <a:t>实际上我们可以填充更多的像素，假设为</a:t>
            </a:r>
            <a:r>
              <a:rPr lang="en-US" altLang="zh-CN" sz="2400" i="0" dirty="0">
                <a:effectLst/>
                <a:latin typeface="-apple-system"/>
              </a:rPr>
              <a:t>2</a:t>
            </a:r>
            <a:r>
              <a:rPr lang="zh-CN" altLang="en-US" sz="2400" i="0" dirty="0">
                <a:effectLst/>
                <a:latin typeface="-apple-system"/>
              </a:rPr>
              <a:t>层，则</a:t>
            </a:r>
            <a:r>
              <a:rPr lang="en-US" altLang="zh-CN" sz="2400" i="0" dirty="0">
                <a:effectLst/>
                <a:latin typeface="-apple-system"/>
              </a:rPr>
              <a:t>5 + 2 * 2 - 3 + 1 = 7</a:t>
            </a:r>
          </a:p>
          <a:p>
            <a:pPr algn="l"/>
            <a:r>
              <a:rPr lang="zh-CN" altLang="en-US" sz="2400" i="0" dirty="0">
                <a:solidFill>
                  <a:srgbClr val="FF0000"/>
                </a:solidFill>
                <a:effectLst/>
                <a:latin typeface="-apple-system"/>
              </a:rPr>
              <a:t>这样得到的观察特征大小比之前图片大小还大。所以我们对于零填充会有一些选择，该填充多少？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8A3C59-7844-EC42-BAB3-4A90D0C61973}"/>
              </a:ext>
            </a:extLst>
          </p:cNvPr>
          <p:cNvSpPr txBox="1"/>
          <p:nvPr/>
        </p:nvSpPr>
        <p:spPr>
          <a:xfrm>
            <a:off x="1026160" y="2527279"/>
            <a:ext cx="10139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共有两种两种形式，所以为了避免上述情况，大家选择都是</a:t>
            </a:r>
            <a:r>
              <a:rPr lang="en-US" altLang="zh-CN" sz="2400" dirty="0"/>
              <a:t>Same</a:t>
            </a:r>
            <a:r>
              <a:rPr lang="zh-CN" altLang="en-US" sz="2400" dirty="0"/>
              <a:t>这种填充卷积计算方式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Valid :</a:t>
            </a:r>
            <a:r>
              <a:rPr lang="zh-CN" altLang="en-US" sz="2400" dirty="0"/>
              <a:t>不填充</a:t>
            </a:r>
            <a:endParaRPr lang="en-US" altLang="zh-CN" sz="2400" dirty="0"/>
          </a:p>
          <a:p>
            <a:r>
              <a:rPr lang="zh-CN" altLang="en-US" sz="2400" dirty="0"/>
              <a:t>              也就是最终大小为</a:t>
            </a:r>
            <a:r>
              <a:rPr lang="en-US" altLang="zh-CN" sz="2400" dirty="0"/>
              <a:t>(N - F + 1) * (N - F + 1)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Same</a:t>
            </a:r>
            <a:r>
              <a:rPr lang="zh-CN" altLang="en-US" sz="2400" dirty="0"/>
              <a:t>：输出大小与原图大小一致，那么 </a:t>
            </a:r>
            <a:r>
              <a:rPr lang="en-US" altLang="zh-CN" sz="2400" dirty="0"/>
              <a:t>N</a:t>
            </a:r>
            <a:r>
              <a:rPr lang="zh-CN" altLang="en-US" sz="2400" dirty="0"/>
              <a:t>变成了</a:t>
            </a:r>
            <a:r>
              <a:rPr lang="en-US" altLang="zh-CN" sz="2400" dirty="0"/>
              <a:t>N + 2P</a:t>
            </a:r>
          </a:p>
          <a:p>
            <a:r>
              <a:rPr lang="zh-CN" altLang="en-US" sz="2400" dirty="0"/>
              <a:t>              即</a:t>
            </a:r>
            <a:r>
              <a:rPr lang="en-US" altLang="zh-CN" sz="2400" dirty="0"/>
              <a:t>(N + 2P - F + 1) * (N + 2P - F + 1)</a:t>
            </a:r>
          </a:p>
          <a:p>
            <a:r>
              <a:rPr lang="zh-CN" altLang="en-US" sz="2400" dirty="0"/>
              <a:t>那也就意味着，之前大小与之后的大小一样，</a:t>
            </a:r>
            <a:endParaRPr lang="en-US" altLang="zh-CN" sz="2400" dirty="0"/>
          </a:p>
          <a:p>
            <a:r>
              <a:rPr lang="zh-CN" altLang="en-US" sz="2400" dirty="0"/>
              <a:t>得出下面的等式</a:t>
            </a:r>
            <a:r>
              <a:rPr lang="en-US" altLang="zh-CN" sz="2400" dirty="0"/>
              <a:t>(N + 2P - F + 1) = N</a:t>
            </a:r>
            <a:r>
              <a:rPr lang="zh-CN" altLang="en-US" sz="2400" dirty="0"/>
              <a:t>所以当知道了卷积核的大小之后，就可以得出要填充多少层像素即：</a:t>
            </a:r>
            <a:r>
              <a:rPr lang="en-US" altLang="zh-CN" sz="2400" dirty="0"/>
              <a:t>P = </a:t>
            </a:r>
            <a:r>
              <a:rPr lang="zh-CN" altLang="en-US" sz="2400" dirty="0"/>
              <a:t>（</a:t>
            </a:r>
            <a:r>
              <a:rPr lang="en-US" altLang="zh-CN" sz="2400" dirty="0"/>
              <a:t>F – 1</a:t>
            </a:r>
            <a:r>
              <a:rPr lang="zh-CN" altLang="en-US" sz="2400" dirty="0"/>
              <a:t>）</a:t>
            </a:r>
            <a:r>
              <a:rPr lang="en-US" altLang="zh-CN" sz="2400" dirty="0"/>
              <a:t>/ 2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DE3E0E-7D11-9F38-E498-F6FC22C674FB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40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C3A9-AB99-7AC9-2148-9EEA4624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7" y="1113536"/>
            <a:ext cx="9720072" cy="959104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3,</a:t>
            </a:r>
            <a:r>
              <a:rPr lang="en-US" altLang="zh-CN" sz="5300" dirty="0"/>
              <a:t> STRIDE</a:t>
            </a:r>
            <a:br>
              <a:rPr lang="en-US" altLang="zh-CN" sz="5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6F311-C58D-87B0-0AE4-A42D7D3E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006" y="2265549"/>
            <a:ext cx="9720073" cy="873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dirty="0">
                <a:effectLst/>
                <a:latin typeface="-apple-system"/>
              </a:rPr>
              <a:t>以上例子中我们看到的都是每次移动一个像素步长的结果，如果将这个步长修改为</a:t>
            </a:r>
            <a:r>
              <a:rPr lang="en-US" altLang="zh-CN" sz="2400" b="0" i="0" dirty="0">
                <a:effectLst/>
                <a:latin typeface="-apple-system"/>
              </a:rPr>
              <a:t>2,3</a:t>
            </a:r>
            <a:r>
              <a:rPr lang="zh-CN" altLang="en-US" sz="2400" b="0" i="0" dirty="0">
                <a:effectLst/>
                <a:latin typeface="-apple-system"/>
              </a:rPr>
              <a:t>，那结果如何？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9EB70-3EDB-375F-D926-FF67D7C48AA8}"/>
              </a:ext>
            </a:extLst>
          </p:cNvPr>
          <p:cNvSpPr txBox="1"/>
          <p:nvPr/>
        </p:nvSpPr>
        <p:spPr>
          <a:xfrm>
            <a:off x="890776" y="1830140"/>
            <a:ext cx="764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步长：就是在卷积运算过程中每次移动的像素网格大小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F81032-7627-6E2B-6E19-7E68836747BD}"/>
              </a:ext>
            </a:extLst>
          </p:cNvPr>
          <p:cNvGrpSpPr/>
          <p:nvPr/>
        </p:nvGrpSpPr>
        <p:grpSpPr>
          <a:xfrm>
            <a:off x="890776" y="3139309"/>
            <a:ext cx="7517894" cy="3307080"/>
            <a:chOff x="1077465" y="3332218"/>
            <a:chExt cx="7517894" cy="330708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CD62BC8-93A0-89DE-C647-7C39B1742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" t="2579" r="19709" b="9299"/>
            <a:stretch/>
          </p:blipFill>
          <p:spPr>
            <a:xfrm>
              <a:off x="1077465" y="3332218"/>
              <a:ext cx="7517894" cy="330708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42BF21-45B6-0173-6D62-072A5EB3CEA4}"/>
                </a:ext>
              </a:extLst>
            </p:cNvPr>
            <p:cNvSpPr/>
            <p:nvPr/>
          </p:nvSpPr>
          <p:spPr>
            <a:xfrm>
              <a:off x="6657339" y="5247378"/>
              <a:ext cx="1938020" cy="1391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882FF8B-664C-4F6A-C4B2-81F7C64C0E12}"/>
              </a:ext>
            </a:extLst>
          </p:cNvPr>
          <p:cNvSpPr/>
          <p:nvPr/>
        </p:nvSpPr>
        <p:spPr>
          <a:xfrm>
            <a:off x="8533129" y="3156958"/>
            <a:ext cx="3393441" cy="12804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这样如果以原来的计算公式，那么结果：</a:t>
            </a: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N + 2P - F + 1 = 6 + 0 -3 +1 = 4</a:t>
            </a:r>
            <a:r>
              <a:rPr lang="zh-CN" altLang="en-US" dirty="0"/>
              <a:t>显然，结果并不正确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F1179F-1E31-1941-11FF-F2AD65B37C13}"/>
              </a:ext>
            </a:extLst>
          </p:cNvPr>
          <p:cNvSpPr txBox="1"/>
          <p:nvPr/>
        </p:nvSpPr>
        <p:spPr>
          <a:xfrm>
            <a:off x="8533129" y="4638970"/>
            <a:ext cx="33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那么这种情况下我们又该如何计算呢？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D99CAB-1BCE-33F8-7347-C90AF53971B9}"/>
              </a:ext>
            </a:extLst>
          </p:cNvPr>
          <p:cNvSpPr txBox="1"/>
          <p:nvPr/>
        </p:nvSpPr>
        <p:spPr>
          <a:xfrm>
            <a:off x="8589644" y="5671556"/>
            <a:ext cx="3280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答：再次升级版公式</a:t>
            </a:r>
            <a:r>
              <a:rPr lang="en-US" altLang="zh-CN" sz="2400" dirty="0"/>
              <a:t>3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075716A-10AB-1638-28D6-3E056E735C84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9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802CF9-A983-9385-20ED-F85419EE3A49}"/>
              </a:ext>
            </a:extLst>
          </p:cNvPr>
          <p:cNvGrpSpPr/>
          <p:nvPr/>
        </p:nvGrpSpPr>
        <p:grpSpPr>
          <a:xfrm>
            <a:off x="1022907" y="3464947"/>
            <a:ext cx="7517894" cy="3307080"/>
            <a:chOff x="1077465" y="3332218"/>
            <a:chExt cx="7517894" cy="330708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95E0AF0-B970-81FD-39AC-C6AAC6A0B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" t="2579" r="19709" b="9299"/>
            <a:stretch/>
          </p:blipFill>
          <p:spPr>
            <a:xfrm>
              <a:off x="1077465" y="3332218"/>
              <a:ext cx="7517894" cy="330708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322D7F-F4D1-A293-2381-7ED1D3A23A0D}"/>
                </a:ext>
              </a:extLst>
            </p:cNvPr>
            <p:cNvSpPr/>
            <p:nvPr/>
          </p:nvSpPr>
          <p:spPr>
            <a:xfrm>
              <a:off x="6657339" y="5247378"/>
              <a:ext cx="1938020" cy="1391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7D21B4A-59F3-0D2C-3F2B-9600F9A1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如何计算进行卷积后特征图的大小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D8231-1E67-9306-455C-A418431B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84074"/>
            <a:ext cx="10639552" cy="1290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即卷积核的大小，</a:t>
            </a:r>
            <a:r>
              <a:rPr lang="en-US" altLang="zh-CN" sz="2400" dirty="0"/>
              <a:t>P</a:t>
            </a:r>
            <a:r>
              <a:rPr lang="zh-CN" altLang="en-US" sz="2400" dirty="0"/>
              <a:t>表示添加</a:t>
            </a:r>
            <a:r>
              <a:rPr lang="en-US" altLang="zh-CN" sz="2400" dirty="0"/>
              <a:t>0</a:t>
            </a:r>
            <a:r>
              <a:rPr lang="zh-CN" altLang="en-US" sz="2400" dirty="0"/>
              <a:t>值的层数，</a:t>
            </a:r>
            <a:r>
              <a:rPr lang="en-US" altLang="zh-CN" sz="2400" dirty="0"/>
              <a:t>S</a:t>
            </a:r>
            <a:r>
              <a:rPr lang="zh-CN" altLang="en-US" sz="2400" dirty="0"/>
              <a:t>表示步长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C6EC5B-80DA-DC80-AB9D-B1298EA02092}"/>
              </a:ext>
            </a:extLst>
          </p:cNvPr>
          <p:cNvSpPr/>
          <p:nvPr/>
        </p:nvSpPr>
        <p:spPr>
          <a:xfrm>
            <a:off x="8752434" y="3464947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= 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964752-8975-3D5B-FAD4-25BBBF5AFA94}"/>
              </a:ext>
            </a:extLst>
          </p:cNvPr>
          <p:cNvSpPr/>
          <p:nvPr/>
        </p:nvSpPr>
        <p:spPr>
          <a:xfrm>
            <a:off x="10474960" y="3465334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= 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294B11-A033-AB07-F5E6-72678E882661}"/>
              </a:ext>
            </a:extLst>
          </p:cNvPr>
          <p:cNvSpPr/>
          <p:nvPr/>
        </p:nvSpPr>
        <p:spPr>
          <a:xfrm>
            <a:off x="8752434" y="4509906"/>
            <a:ext cx="3317645" cy="497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（</a:t>
            </a:r>
            <a:r>
              <a:rPr lang="en-US" altLang="zh-CN" sz="1800" dirty="0"/>
              <a:t>N + 2P – F</a:t>
            </a:r>
            <a:r>
              <a:rPr lang="zh-CN" altLang="en-US" sz="1800" dirty="0"/>
              <a:t>）</a:t>
            </a:r>
            <a:r>
              <a:rPr lang="en-US" altLang="zh-CN" sz="1800" dirty="0"/>
              <a:t>/  S + 1 = 2.5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03194A-AA35-E3CA-E7D9-4FCF4C65DF2E}"/>
              </a:ext>
            </a:extLst>
          </p:cNvPr>
          <p:cNvSpPr/>
          <p:nvPr/>
        </p:nvSpPr>
        <p:spPr>
          <a:xfrm>
            <a:off x="8752435" y="6076067"/>
            <a:ext cx="3317644" cy="629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最终图片大小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A82720-3AD5-76FF-CB6E-7464A3B61D50}"/>
              </a:ext>
            </a:extLst>
          </p:cNvPr>
          <p:cNvSpPr/>
          <p:nvPr/>
        </p:nvSpPr>
        <p:spPr>
          <a:xfrm>
            <a:off x="8752434" y="3987426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 = 0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21AFA1-E26F-9A21-E6B8-B61237D2770E}"/>
              </a:ext>
            </a:extLst>
          </p:cNvPr>
          <p:cNvGrpSpPr/>
          <p:nvPr/>
        </p:nvGrpSpPr>
        <p:grpSpPr>
          <a:xfrm>
            <a:off x="1024128" y="2018415"/>
            <a:ext cx="6307327" cy="635881"/>
            <a:chOff x="1024128" y="2018415"/>
            <a:chExt cx="6307327" cy="63588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7643BFB-693B-0CDF-B8D3-3F13F94B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136" y="2018415"/>
              <a:ext cx="2389942" cy="63067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F7552E0-6378-37F8-CFBF-8AAC67603E0E}"/>
                </a:ext>
              </a:extLst>
            </p:cNvPr>
            <p:cNvSpPr txBox="1"/>
            <p:nvPr/>
          </p:nvSpPr>
          <p:spPr>
            <a:xfrm>
              <a:off x="1024128" y="208279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公式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：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B24DEB-E6DB-E6BA-C238-94F8F4D2E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513" y="2023617"/>
              <a:ext cx="2389942" cy="630679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32F6D9-8A9F-E57F-FF61-2BA2A1EABB4B}"/>
                </a:ext>
              </a:extLst>
            </p:cNvPr>
            <p:cNvSpPr txBox="1"/>
            <p:nvPr/>
          </p:nvSpPr>
          <p:spPr>
            <a:xfrm>
              <a:off x="4622195" y="2187429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*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1D7C658-BD18-3D9F-D8F8-730F5725180D}"/>
              </a:ext>
            </a:extLst>
          </p:cNvPr>
          <p:cNvSpPr/>
          <p:nvPr/>
        </p:nvSpPr>
        <p:spPr>
          <a:xfrm>
            <a:off x="10474960" y="3982360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= 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C5A96E-9A04-292D-FC6D-972F0C5503E5}"/>
              </a:ext>
            </a:extLst>
          </p:cNvPr>
          <p:cNvSpPr/>
          <p:nvPr/>
        </p:nvSpPr>
        <p:spPr>
          <a:xfrm>
            <a:off x="8752434" y="5164466"/>
            <a:ext cx="3317644" cy="779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如果相除不是整数的时候，向下取整，为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7FDFEF0-8E73-604C-7100-77912B880EB7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48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802CF9-A983-9385-20ED-F85419EE3A49}"/>
              </a:ext>
            </a:extLst>
          </p:cNvPr>
          <p:cNvGrpSpPr/>
          <p:nvPr/>
        </p:nvGrpSpPr>
        <p:grpSpPr>
          <a:xfrm>
            <a:off x="1022907" y="3464947"/>
            <a:ext cx="7517894" cy="3307080"/>
            <a:chOff x="1077465" y="3332218"/>
            <a:chExt cx="7517894" cy="330708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95E0AF0-B970-81FD-39AC-C6AAC6A0B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" t="2579" r="19709" b="9299"/>
            <a:stretch/>
          </p:blipFill>
          <p:spPr>
            <a:xfrm>
              <a:off x="1077465" y="3332218"/>
              <a:ext cx="7517894" cy="330708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322D7F-F4D1-A293-2381-7ED1D3A23A0D}"/>
                </a:ext>
              </a:extLst>
            </p:cNvPr>
            <p:cNvSpPr/>
            <p:nvPr/>
          </p:nvSpPr>
          <p:spPr>
            <a:xfrm>
              <a:off x="6657339" y="5247378"/>
              <a:ext cx="1938020" cy="1391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7D21B4A-59F3-0D2C-3F2B-9600F9A1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如何计算进行卷积后特征图的大小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D8231-1E67-9306-455C-A418431B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84074"/>
            <a:ext cx="10639552" cy="1290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即卷积核的大小，</a:t>
            </a:r>
            <a:r>
              <a:rPr lang="en-US" altLang="zh-CN" sz="2400" dirty="0"/>
              <a:t>P</a:t>
            </a:r>
            <a:r>
              <a:rPr lang="zh-CN" altLang="en-US" sz="2400" dirty="0"/>
              <a:t>表示添加</a:t>
            </a:r>
            <a:r>
              <a:rPr lang="en-US" altLang="zh-CN" sz="2400" dirty="0"/>
              <a:t>0</a:t>
            </a:r>
            <a:r>
              <a:rPr lang="zh-CN" altLang="en-US" sz="2400" dirty="0"/>
              <a:t>值的层数，</a:t>
            </a:r>
            <a:r>
              <a:rPr lang="en-US" altLang="zh-CN" sz="2400" dirty="0"/>
              <a:t>S</a:t>
            </a:r>
            <a:r>
              <a:rPr lang="zh-CN" altLang="en-US" sz="2400" dirty="0"/>
              <a:t>表示步长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21AFA1-E26F-9A21-E6B8-B61237D2770E}"/>
              </a:ext>
            </a:extLst>
          </p:cNvPr>
          <p:cNvGrpSpPr/>
          <p:nvPr/>
        </p:nvGrpSpPr>
        <p:grpSpPr>
          <a:xfrm>
            <a:off x="1024128" y="2018415"/>
            <a:ext cx="6307327" cy="635881"/>
            <a:chOff x="1024128" y="2018415"/>
            <a:chExt cx="6307327" cy="63588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7643BFB-693B-0CDF-B8D3-3F13F94B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136" y="2018415"/>
              <a:ext cx="2389942" cy="63067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F7552E0-6378-37F8-CFBF-8AAC67603E0E}"/>
                </a:ext>
              </a:extLst>
            </p:cNvPr>
            <p:cNvSpPr txBox="1"/>
            <p:nvPr/>
          </p:nvSpPr>
          <p:spPr>
            <a:xfrm>
              <a:off x="1024128" y="208279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公式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：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B24DEB-E6DB-E6BA-C238-94F8F4D2E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513" y="2023617"/>
              <a:ext cx="2389942" cy="630679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32F6D9-8A9F-E57F-FF61-2BA2A1EABB4B}"/>
                </a:ext>
              </a:extLst>
            </p:cNvPr>
            <p:cNvSpPr txBox="1"/>
            <p:nvPr/>
          </p:nvSpPr>
          <p:spPr>
            <a:xfrm>
              <a:off x="4622195" y="2187429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*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C7C793-49D4-B10D-CAB6-CFD915C8DD4C}"/>
              </a:ext>
            </a:extLst>
          </p:cNvPr>
          <p:cNvGrpSpPr/>
          <p:nvPr/>
        </p:nvGrpSpPr>
        <p:grpSpPr>
          <a:xfrm>
            <a:off x="8752434" y="3464947"/>
            <a:ext cx="3317646" cy="3241041"/>
            <a:chOff x="8752434" y="3464947"/>
            <a:chExt cx="3317646" cy="324104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C6EC5B-80DA-DC80-AB9D-B1298EA02092}"/>
                </a:ext>
              </a:extLst>
            </p:cNvPr>
            <p:cNvSpPr/>
            <p:nvPr/>
          </p:nvSpPr>
          <p:spPr>
            <a:xfrm>
              <a:off x="8752434" y="3464947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 = 6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964752-8975-3D5B-FAD4-25BBBF5AFA94}"/>
                </a:ext>
              </a:extLst>
            </p:cNvPr>
            <p:cNvSpPr/>
            <p:nvPr/>
          </p:nvSpPr>
          <p:spPr>
            <a:xfrm>
              <a:off x="10474960" y="3465334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 = 3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294B11-A033-AB07-F5E6-72678E882661}"/>
                </a:ext>
              </a:extLst>
            </p:cNvPr>
            <p:cNvSpPr/>
            <p:nvPr/>
          </p:nvSpPr>
          <p:spPr>
            <a:xfrm>
              <a:off x="8752434" y="4509906"/>
              <a:ext cx="3317645" cy="4978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/>
                <a:t>（</a:t>
              </a:r>
              <a:r>
                <a:rPr lang="en-US" altLang="zh-CN" sz="1800" dirty="0"/>
                <a:t>N + 2P – F</a:t>
              </a:r>
              <a:r>
                <a:rPr lang="zh-CN" altLang="en-US" sz="1800" dirty="0"/>
                <a:t>）</a:t>
              </a:r>
              <a:r>
                <a:rPr lang="en-US" altLang="zh-CN" sz="1800" dirty="0"/>
                <a:t>/  S + 1 = 2.5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03194A-AA35-E3CA-E7D9-4FCF4C65DF2E}"/>
                </a:ext>
              </a:extLst>
            </p:cNvPr>
            <p:cNvSpPr/>
            <p:nvPr/>
          </p:nvSpPr>
          <p:spPr>
            <a:xfrm>
              <a:off x="8752435" y="6076067"/>
              <a:ext cx="3317644" cy="6299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最终图片大小 </a:t>
              </a:r>
              <a:r>
                <a:rPr lang="en-US" altLang="zh-CN" dirty="0"/>
                <a:t>2 </a:t>
              </a:r>
              <a:r>
                <a:rPr lang="zh-CN" altLang="en-US" dirty="0"/>
                <a:t>*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DA82720-3AD5-76FF-CB6E-7464A3B61D50}"/>
                </a:ext>
              </a:extLst>
            </p:cNvPr>
            <p:cNvSpPr/>
            <p:nvPr/>
          </p:nvSpPr>
          <p:spPr>
            <a:xfrm>
              <a:off x="8752434" y="3987426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 = 0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1D7C658-BD18-3D9F-D8F8-730F5725180D}"/>
                </a:ext>
              </a:extLst>
            </p:cNvPr>
            <p:cNvSpPr/>
            <p:nvPr/>
          </p:nvSpPr>
          <p:spPr>
            <a:xfrm>
              <a:off x="10474960" y="3982360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 = 2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CC5A96E-9A04-292D-FC6D-972F0C5503E5}"/>
                </a:ext>
              </a:extLst>
            </p:cNvPr>
            <p:cNvSpPr/>
            <p:nvPr/>
          </p:nvSpPr>
          <p:spPr>
            <a:xfrm>
              <a:off x="8752434" y="5164466"/>
              <a:ext cx="3317644" cy="7791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如果相除不是整数的时候，向下取整，为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-apple-system"/>
                </a:rPr>
                <a:t>2</a:t>
              </a:r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79F7222-AF6A-5DAB-F0A5-665034B6AB4D}"/>
              </a:ext>
            </a:extLst>
          </p:cNvPr>
          <p:cNvSpPr txBox="1"/>
          <p:nvPr/>
        </p:nvSpPr>
        <p:spPr>
          <a:xfrm>
            <a:off x="8979424" y="4356086"/>
            <a:ext cx="3212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故，公式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zh-CN" altLang="en-US" sz="3200" dirty="0">
                <a:solidFill>
                  <a:srgbClr val="FF0000"/>
                </a:solidFill>
              </a:rPr>
              <a:t>即为最终计算公式。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224E871-A6F5-AAA9-688B-F3DBC5A2E352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10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0CAAC78-5AA2-2CD7-73FD-8785382A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2400" cy="771144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4DD65-805B-513B-CB60-7BB16264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</a:rPr>
              <a:t>动态卷积图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FEC136-3A8C-0C28-3802-9CA9AD4D9885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373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6E220-AF6E-59EF-2A33-16DC9DB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池化</a:t>
            </a:r>
            <a:r>
              <a:rPr lang="zh-CN" altLang="en-US" sz="4800" b="1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CAB86-C91C-0528-6166-B7E1868C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目的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400" dirty="0"/>
              <a:t>       池化层主要对卷积层学习到的特征图进行亚采样（</a:t>
            </a:r>
            <a:r>
              <a:rPr lang="en-US" altLang="zh-CN" sz="2400" dirty="0"/>
              <a:t>subsampling</a:t>
            </a:r>
            <a:r>
              <a:rPr lang="zh-CN" altLang="en-US" sz="2400" dirty="0"/>
              <a:t>）处理，直白点说就是抓住主要矛盾，忽略次要因素。主要由两种：</a:t>
            </a:r>
            <a:r>
              <a:rPr lang="en-US" altLang="zh-CN" sz="2400" dirty="0"/>
              <a:t>Max Pooling</a:t>
            </a:r>
            <a:r>
              <a:rPr lang="zh-CN" altLang="en-US" sz="2400" dirty="0"/>
              <a:t>，</a:t>
            </a:r>
            <a:r>
              <a:rPr lang="en-US" altLang="zh-CN" sz="2400" dirty="0"/>
              <a:t>Avg Pooling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类别</a:t>
            </a:r>
            <a:endParaRPr lang="en-US" altLang="zh-CN" sz="2800" b="1" dirty="0"/>
          </a:p>
          <a:p>
            <a:pPr marL="0" indent="0" algn="just">
              <a:buNone/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             </a:t>
            </a:r>
            <a:r>
              <a:rPr lang="en-US" altLang="zh-CN" sz="2000" i="0" dirty="0">
                <a:effectLst/>
                <a:latin typeface="-apple-system"/>
              </a:rPr>
              <a:t>Max Pooling,</a:t>
            </a:r>
            <a:r>
              <a:rPr lang="zh-CN" altLang="en-US" sz="2400" i="0" dirty="0">
                <a:effectLst/>
                <a:latin typeface="-apple-system"/>
              </a:rPr>
              <a:t> ：最大池化，取窗口内的最大值作为输出</a:t>
            </a: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 </a:t>
            </a:r>
            <a:r>
              <a:rPr lang="en-US" altLang="zh-CN" sz="2400" i="0" dirty="0">
                <a:effectLst/>
                <a:latin typeface="-apple-system"/>
              </a:rPr>
              <a:t>Avg Pooling</a:t>
            </a:r>
            <a:r>
              <a:rPr lang="zh-CN" altLang="en-US" sz="2400" i="0" dirty="0">
                <a:effectLst/>
                <a:latin typeface="-apple-system"/>
              </a:rPr>
              <a:t>：平均池化</a:t>
            </a:r>
            <a:r>
              <a:rPr lang="zh-CN" altLang="en-US" sz="2400" dirty="0">
                <a:latin typeface="-apple-system"/>
              </a:rPr>
              <a:t>，</a:t>
            </a:r>
            <a:r>
              <a:rPr lang="zh-CN" altLang="en-US" sz="2400" i="0" dirty="0">
                <a:effectLst/>
                <a:latin typeface="-apple-system"/>
              </a:rPr>
              <a:t>取窗口内的所有值的均值作为输出</a:t>
            </a:r>
            <a:endParaRPr lang="en-US" altLang="zh-CN" sz="2400" i="0" dirty="0">
              <a:effectLst/>
              <a:latin typeface="-apple-system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effectLst/>
                <a:latin typeface="-apple-system"/>
              </a:rPr>
              <a:t>参数</a:t>
            </a:r>
            <a:endParaRPr lang="en-US" altLang="zh-CN" sz="2800" b="1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同样池化层也有两个参数</a:t>
            </a:r>
            <a:r>
              <a:rPr lang="en-US" altLang="zh-CN" sz="2400" i="0" dirty="0">
                <a:effectLst/>
                <a:latin typeface="-apple-system"/>
              </a:rPr>
              <a:t>F</a:t>
            </a:r>
            <a:r>
              <a:rPr lang="zh-CN" altLang="en-US" sz="2400" i="0" dirty="0">
                <a:effectLst/>
                <a:latin typeface="-apple-system"/>
              </a:rPr>
              <a:t>和</a:t>
            </a:r>
            <a:r>
              <a:rPr lang="en-US" altLang="zh-CN" sz="2400" i="0" dirty="0">
                <a:effectLst/>
                <a:latin typeface="-apple-system"/>
              </a:rPr>
              <a:t>S</a:t>
            </a:r>
            <a:r>
              <a:rPr lang="zh-CN" altLang="en-US" sz="2400" i="0" dirty="0">
                <a:effectLst/>
                <a:latin typeface="-apple-system"/>
              </a:rPr>
              <a:t>，即卷积层中的</a:t>
            </a:r>
            <a:r>
              <a:rPr lang="en-US" altLang="zh-CN" sz="2400" i="0" dirty="0">
                <a:effectLst/>
                <a:latin typeface="-apple-system"/>
              </a:rPr>
              <a:t>size</a:t>
            </a:r>
            <a:r>
              <a:rPr lang="zh-CN" altLang="en-US" sz="2400" i="0" dirty="0">
                <a:effectLst/>
                <a:latin typeface="-apple-system"/>
              </a:rPr>
              <a:t>和</a:t>
            </a:r>
            <a:r>
              <a:rPr lang="en-US" altLang="zh-CN" sz="2400" i="0" dirty="0">
                <a:effectLst/>
                <a:latin typeface="-apple-system"/>
              </a:rPr>
              <a:t>stride</a:t>
            </a:r>
            <a:r>
              <a:rPr lang="zh-CN" altLang="en-US" sz="2400" i="0" dirty="0">
                <a:effectLst/>
                <a:latin typeface="-apple-system"/>
              </a:rPr>
              <a:t>。</a:t>
            </a:r>
            <a:endParaRPr lang="en-US" altLang="zh-CN" sz="2400" i="0" dirty="0">
              <a:effectLst/>
              <a:latin typeface="-apple-system"/>
            </a:endParaRPr>
          </a:p>
          <a:p>
            <a:pPr marL="0" indent="0" algn="just">
              <a:buNone/>
            </a:pPr>
            <a:endParaRPr lang="zh-CN" altLang="en-US" sz="2800" i="0" dirty="0"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87F351C-0B78-CA55-F7F1-2F72A211ADE2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2701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3527ED-5540-FCD5-F4CB-172C6F040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r="23684"/>
          <a:stretch/>
        </p:blipFill>
        <p:spPr>
          <a:xfrm>
            <a:off x="335279" y="290513"/>
            <a:ext cx="5963921" cy="3471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AE91EC-9DB2-DAC2-050E-E978258D8C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9"/>
          <a:stretch/>
        </p:blipFill>
        <p:spPr>
          <a:xfrm>
            <a:off x="5817871" y="3023553"/>
            <a:ext cx="6181089" cy="37250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FFBF3F-4323-5967-543B-ED251364EF77}"/>
              </a:ext>
            </a:extLst>
          </p:cNvPr>
          <p:cNvSpPr/>
          <p:nvPr/>
        </p:nvSpPr>
        <p:spPr>
          <a:xfrm>
            <a:off x="7274560" y="895986"/>
            <a:ext cx="3738880" cy="15138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参数均为</a:t>
            </a:r>
            <a:r>
              <a:rPr lang="en-US" altLang="zh-CN" sz="2800" dirty="0"/>
              <a:t>F = 2</a:t>
            </a:r>
            <a:r>
              <a:rPr lang="zh-CN" altLang="en-US" sz="2800" dirty="0"/>
              <a:t>，</a:t>
            </a:r>
            <a:r>
              <a:rPr lang="en-US" altLang="zh-CN" sz="2800" dirty="0"/>
              <a:t>S = 2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7581E5-3D39-EA21-5238-0BF8B0D2B9C3}"/>
              </a:ext>
            </a:extLst>
          </p:cNvPr>
          <p:cNvSpPr/>
          <p:nvPr/>
        </p:nvSpPr>
        <p:spPr>
          <a:xfrm>
            <a:off x="457200" y="4193469"/>
            <a:ext cx="4968240" cy="2374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当然如果我们调整这两个参数，比如说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 * 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，那么结果就不一样了。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ctr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一般来说局部池化通常默认选择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*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2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5E4106-EA62-2480-332C-3B776C674036}"/>
              </a:ext>
            </a:extLst>
          </p:cNvPr>
          <p:cNvSpPr/>
          <p:nvPr/>
        </p:nvSpPr>
        <p:spPr>
          <a:xfrm>
            <a:off x="1503680" y="1991360"/>
            <a:ext cx="9591040" cy="287528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卷积层屁股后边跟着一个池化层，这个操作的目的就是进一步放大主要特征，忽略掉几个像素的偏差，其意义不光能够降低数据维度，减少训练参数，同时还能够避免所谓的过拟合。多个卷积加池化结构层层相连就是卷积神经网络最重要的特点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FF71D7-D42A-030E-9FF1-63DF1F1DD019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73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6E220-AF6E-59EF-2A33-16DC9DB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b="1" dirty="0"/>
              <a:t>四</a:t>
            </a:r>
            <a:r>
              <a:rPr lang="en-US" altLang="zh-CN" b="1" dirty="0"/>
              <a:t>.</a:t>
            </a:r>
            <a:r>
              <a:rPr lang="zh-CN" altLang="en-US" b="1" dirty="0"/>
              <a:t>全链接</a:t>
            </a:r>
            <a:r>
              <a:rPr lang="zh-CN" altLang="en-US" sz="4800" b="1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CAB86-C91C-0528-6166-B7E1868C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225040"/>
            <a:ext cx="10050272" cy="1767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目的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          </a:t>
            </a:r>
            <a:r>
              <a:rPr lang="zh-CN" altLang="en-US" sz="2400" b="0" i="0" dirty="0">
                <a:effectLst/>
                <a:latin typeface="-apple-system"/>
              </a:rPr>
              <a:t>总结得出最终结果。作为卷积神经网络的最后一层，它把相邻两侧的神经元全部交接相连，与传统的神经网络是一样的，其作用好比从全局出发做最终结论。</a:t>
            </a:r>
            <a:endParaRPr lang="en-US" altLang="zh-CN" sz="2400" b="0" i="0" dirty="0">
              <a:effectLst/>
              <a:latin typeface="-apple-syste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8EECE0-89AD-C974-3E50-3509388DD400}"/>
              </a:ext>
            </a:extLst>
          </p:cNvPr>
          <p:cNvSpPr/>
          <p:nvPr/>
        </p:nvSpPr>
        <p:spPr>
          <a:xfrm>
            <a:off x="1117600" y="4368800"/>
            <a:ext cx="9895840" cy="176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        卷积和池化，多层集连，对输入数据进行多尺度特征提出和深度学习，全连接层就是和前面的卷积池化搭班子，形成了先局部再整体的学习结构。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CA0DB49-DB9A-0E17-2BDE-980D1A6E45B2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76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6E220-AF6E-59EF-2A33-16DC9DB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b="1" dirty="0"/>
              <a:t>五</a:t>
            </a:r>
            <a:r>
              <a:rPr lang="en-US" altLang="zh-CN" b="1" dirty="0"/>
              <a:t>.</a:t>
            </a:r>
            <a:r>
              <a:rPr lang="zh-CN" altLang="en-US" b="1" dirty="0"/>
              <a:t>总结</a:t>
            </a:r>
            <a:endParaRPr lang="zh-CN" altLang="en-US" sz="4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18E397-8E78-69EC-805E-3CA1D9AB0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" b="4060"/>
          <a:stretch/>
        </p:blipFill>
        <p:spPr>
          <a:xfrm>
            <a:off x="772160" y="1962912"/>
            <a:ext cx="10871200" cy="36871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BDD096-B071-98E3-0AFB-3475EDA26013}"/>
              </a:ext>
            </a:extLst>
          </p:cNvPr>
          <p:cNvSpPr/>
          <p:nvPr/>
        </p:nvSpPr>
        <p:spPr>
          <a:xfrm>
            <a:off x="3312160" y="2438400"/>
            <a:ext cx="390144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91E0C4-08B3-B703-91B5-B848C9CC8F28}"/>
              </a:ext>
            </a:extLst>
          </p:cNvPr>
          <p:cNvCxnSpPr>
            <a:stCxn id="10" idx="0"/>
          </p:cNvCxnSpPr>
          <p:nvPr/>
        </p:nvCxnSpPr>
        <p:spPr>
          <a:xfrm flipV="1">
            <a:off x="5262880" y="1574800"/>
            <a:ext cx="965200" cy="8636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67A57ED-577C-2641-F9D6-0D68738BE403}"/>
              </a:ext>
            </a:extLst>
          </p:cNvPr>
          <p:cNvSpPr/>
          <p:nvPr/>
        </p:nvSpPr>
        <p:spPr>
          <a:xfrm>
            <a:off x="6228080" y="869316"/>
            <a:ext cx="5415280" cy="716195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卷积池化，多层集连，多尺度提取特征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F11E43-9C1A-D333-0A7A-02C0F0CC68A7}"/>
              </a:ext>
            </a:extLst>
          </p:cNvPr>
          <p:cNvSpPr/>
          <p:nvPr/>
        </p:nvSpPr>
        <p:spPr>
          <a:xfrm>
            <a:off x="6480048" y="1939078"/>
            <a:ext cx="3669792" cy="36871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B61263-A7E9-D15A-7E3A-DF8298B33EDC}"/>
              </a:ext>
            </a:extLst>
          </p:cNvPr>
          <p:cNvSpPr/>
          <p:nvPr/>
        </p:nvSpPr>
        <p:spPr>
          <a:xfrm>
            <a:off x="1178560" y="6003629"/>
            <a:ext cx="4084320" cy="716195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全连接做出总结输出结果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C3929F1-AA1F-8185-C452-CF6778BD8C6F}"/>
              </a:ext>
            </a:extLst>
          </p:cNvPr>
          <p:cNvCxnSpPr>
            <a:cxnSpLocks/>
          </p:cNvCxnSpPr>
          <p:nvPr/>
        </p:nvCxnSpPr>
        <p:spPr>
          <a:xfrm flipV="1">
            <a:off x="5262880" y="5610987"/>
            <a:ext cx="3072384" cy="4271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AAA5B24-59EB-AC00-2AD0-5071F06E4C8F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26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7A4C4F5-DEA6-CA9B-89E7-C9EBFDBE6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制作者：屈丹卉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3F8E9E-F514-6D45-40B9-459221EBD5A6}"/>
              </a:ext>
            </a:extLst>
          </p:cNvPr>
          <p:cNvSpPr txBox="1"/>
          <p:nvPr/>
        </p:nvSpPr>
        <p:spPr>
          <a:xfrm>
            <a:off x="172720" y="4632960"/>
            <a:ext cx="801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参考资料：知乎</a:t>
            </a:r>
            <a:r>
              <a:rPr lang="en-US" altLang="zh-CN" sz="1800" dirty="0"/>
              <a:t>CNN</a:t>
            </a:r>
            <a:r>
              <a:rPr lang="zh-CN" altLang="en-US" sz="1800" dirty="0"/>
              <a:t>基础，卷积层计</a:t>
            </a:r>
            <a:r>
              <a:rPr lang="en-US" altLang="zh-CN" sz="1800" dirty="0">
                <a:solidFill>
                  <a:srgbClr val="92D050"/>
                </a:solidFill>
              </a:rPr>
              <a:t>https://zhuanlan.zhihu.com/p/395354063</a:t>
            </a:r>
            <a:br>
              <a:rPr lang="en-US" altLang="zh-CN" sz="1800" dirty="0"/>
            </a:br>
            <a:r>
              <a:rPr lang="en-US" altLang="zh-CN" sz="1800" dirty="0"/>
              <a:t>                  </a:t>
            </a:r>
            <a:r>
              <a:rPr lang="zh-CN" altLang="en-US" sz="1800" dirty="0"/>
              <a:t>卷积神经网络（</a:t>
            </a:r>
            <a:r>
              <a:rPr lang="en-US" altLang="zh-CN" sz="1800" dirty="0"/>
              <a:t>CNN</a:t>
            </a:r>
            <a:r>
              <a:rPr lang="zh-CN" altLang="en-US" sz="1800" dirty="0"/>
              <a:t>）原理详解        </a:t>
            </a:r>
            <a:r>
              <a:rPr lang="en-US" altLang="zh-CN" b="0" i="0" u="none" strike="noStrike" dirty="0">
                <a:solidFill>
                  <a:srgbClr val="5094D5"/>
                </a:solidFill>
                <a:effectLst/>
                <a:latin typeface="SF Pro Display"/>
                <a:hlinkClick r:id="rId2"/>
              </a:rPr>
              <a:t>https://blog.csdn.net/weixin_44799217/article/details/117989407</a:t>
            </a:r>
            <a:endParaRPr lang="zh-CN" altLang="en-US" dirty="0"/>
          </a:p>
          <a:p>
            <a:r>
              <a:rPr lang="en-US" altLang="zh-CN" dirty="0"/>
              <a:t>                   CNN</a:t>
            </a:r>
            <a:r>
              <a:rPr lang="zh-CN" altLang="en-US" dirty="0"/>
              <a:t>笔记：通俗理解卷积神经网络</a:t>
            </a:r>
            <a:r>
              <a:rPr lang="en-US" altLang="zh-CN" b="0" i="0" u="none" strike="noStrike" dirty="0">
                <a:solidFill>
                  <a:srgbClr val="5094D5"/>
                </a:solidFill>
                <a:effectLst/>
                <a:latin typeface="SF Pro Display"/>
                <a:hlinkClick r:id="rId3"/>
              </a:rPr>
              <a:t>https://blog.csdn.net/v_JULY_v/article/details/51812459</a:t>
            </a:r>
            <a:endParaRPr lang="en-US" altLang="zh-CN" b="0" i="0" u="none" strike="noStrike" dirty="0">
              <a:solidFill>
                <a:srgbClr val="5094D5"/>
              </a:solidFill>
              <a:effectLst/>
              <a:latin typeface="SF Pro Display"/>
            </a:endParaRPr>
          </a:p>
          <a:p>
            <a:r>
              <a:rPr lang="en-US" altLang="zh-CN" dirty="0">
                <a:latin typeface="SF Pro Display"/>
              </a:rPr>
              <a:t>                       </a:t>
            </a:r>
            <a:r>
              <a:rPr lang="zh-CN" altLang="en-US" dirty="0">
                <a:latin typeface="SF Pro Display"/>
              </a:rPr>
              <a:t>卷积神经网络的形象理解</a:t>
            </a:r>
            <a:endParaRPr lang="en-US" altLang="zh-CN" dirty="0">
              <a:latin typeface="SF Pro Display"/>
            </a:endParaRPr>
          </a:p>
          <a:p>
            <a:r>
              <a:rPr lang="en-US" altLang="zh-CN" b="0" i="0" u="none" strike="noStrike" dirty="0">
                <a:solidFill>
                  <a:srgbClr val="5094D5"/>
                </a:solidFill>
                <a:effectLst/>
                <a:latin typeface="-apple-system"/>
                <a:hlinkClick r:id="rId4"/>
              </a:rPr>
              <a:t>https://blog.csdn.net/beauthy/article/details/105115817</a:t>
            </a:r>
            <a:endParaRPr lang="en-US" altLang="zh-CN" b="0" i="0" u="none" strike="noStrike" dirty="0">
              <a:solidFill>
                <a:srgbClr val="5094D5"/>
              </a:solidFill>
              <a:effectLst/>
              <a:latin typeface="-apple-system"/>
            </a:endParaRPr>
          </a:p>
          <a:p>
            <a:r>
              <a:rPr lang="en-US" altLang="zh-CN" dirty="0"/>
              <a:t>                  【【</a:t>
            </a:r>
            <a:r>
              <a:rPr lang="zh-CN" altLang="en-US" dirty="0"/>
              <a:t>卷积神经网络</a:t>
            </a:r>
            <a:r>
              <a:rPr lang="en-US" altLang="zh-CN" dirty="0"/>
              <a:t>】</a:t>
            </a:r>
            <a:r>
              <a:rPr lang="zh-CN" altLang="en-US" dirty="0"/>
              <a:t>哔哩哔哩</a:t>
            </a:r>
            <a:r>
              <a:rPr lang="en-US" altLang="zh-CN" dirty="0"/>
              <a:t>】 </a:t>
            </a:r>
            <a:r>
              <a:rPr lang="en-US" altLang="zh-CN" dirty="0">
                <a:solidFill>
                  <a:srgbClr val="92D050"/>
                </a:solidFill>
              </a:rPr>
              <a:t>https://b23.tv/znVOX6F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42EE254-DFD3-AD62-5E3B-89D3282A0CA3}"/>
              </a:ext>
            </a:extLst>
          </p:cNvPr>
          <p:cNvSpPr/>
          <p:nvPr/>
        </p:nvSpPr>
        <p:spPr>
          <a:xfrm>
            <a:off x="11582400" y="109331"/>
            <a:ext cx="6096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14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64ABE-7476-DEE6-C553-A16776DA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一</a:t>
            </a:r>
            <a:r>
              <a:rPr lang="en-US" altLang="zh-CN" sz="4800" b="1" dirty="0"/>
              <a:t>.</a:t>
            </a:r>
            <a:r>
              <a:rPr lang="zh-CN" altLang="en-US" sz="4800" b="1" dirty="0"/>
              <a:t>卷积神经网络的组成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09C53-E7BC-8C41-A870-8AFB79DC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effectLst/>
                <a:latin typeface="-apple-system"/>
              </a:rPr>
              <a:t>定义</a:t>
            </a:r>
          </a:p>
          <a:p>
            <a:pPr marL="457200" lvl="1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         </a:t>
            </a:r>
            <a:r>
              <a:rPr lang="zh-CN" altLang="en-US" sz="2400" i="0" dirty="0">
                <a:effectLst/>
                <a:latin typeface="-apple-system"/>
              </a:rPr>
              <a:t>卷积神经网络由一个或多个卷积层、池化层以及全连接层等组成。与其他深度学习结构相比，卷积神经网络在图像等方面能够给出更好的结果。相比较其他浅层或深度神经网络，卷积神经网络需要考量的参数更少，使之成为一种颇具吸引力的深度学习结构。</a:t>
            </a:r>
            <a:endParaRPr lang="en-US" altLang="zh-CN" sz="2400" i="0" dirty="0"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effectLst/>
                <a:latin typeface="-apple-system"/>
              </a:rPr>
              <a:t>主要结构</a:t>
            </a:r>
            <a:endParaRPr lang="en-US" altLang="zh-CN" sz="2800" b="1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000" b="1" i="0" dirty="0">
                <a:effectLst/>
                <a:latin typeface="-apple-system"/>
              </a:rPr>
              <a:t>               </a:t>
            </a:r>
            <a:r>
              <a:rPr lang="zh-CN" altLang="en-US" sz="2400" i="0" dirty="0">
                <a:effectLst/>
                <a:latin typeface="-apple-system"/>
              </a:rPr>
              <a:t>* 卷积层（</a:t>
            </a:r>
            <a:r>
              <a:rPr lang="en-US" altLang="zh-CN" sz="2400" i="0" dirty="0">
                <a:effectLst/>
                <a:latin typeface="-apple-system"/>
              </a:rPr>
              <a:t>Convolutions</a:t>
            </a:r>
            <a:r>
              <a:rPr lang="zh-CN" altLang="en-US" sz="2400" i="0" dirty="0">
                <a:effectLst/>
                <a:latin typeface="-apple-system"/>
              </a:rPr>
              <a:t>）</a:t>
            </a:r>
            <a:endParaRPr lang="en-US" altLang="zh-CN" sz="2400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   * 池化层（</a:t>
            </a:r>
            <a:r>
              <a:rPr lang="en-US" altLang="zh-CN" sz="2400" i="0" dirty="0">
                <a:effectLst/>
                <a:latin typeface="-apple-system"/>
              </a:rPr>
              <a:t>Subsampling</a:t>
            </a:r>
            <a:r>
              <a:rPr lang="zh-CN" altLang="en-US" sz="2400" i="0" dirty="0">
                <a:effectLst/>
                <a:latin typeface="-apple-system"/>
              </a:rPr>
              <a:t>） </a:t>
            </a:r>
            <a:endParaRPr lang="en-US" altLang="zh-CN" sz="2400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   * 全连接层（</a:t>
            </a:r>
            <a:r>
              <a:rPr lang="en-US" altLang="zh-CN" sz="2400" i="0" dirty="0">
                <a:effectLst/>
                <a:latin typeface="-apple-system"/>
              </a:rPr>
              <a:t>Full connection</a:t>
            </a:r>
            <a:r>
              <a:rPr lang="zh-CN" altLang="en-US" sz="2400" i="0" dirty="0">
                <a:effectLst/>
                <a:latin typeface="-apple-system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BB2D1A5-BDDD-5EE4-B701-3FEB1636F8EB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12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4345DF-FBC7-1646-6790-1D715BF6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27"/>
            <a:ext cx="12323097" cy="382016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1944D-60C4-E8D6-80F9-6947D31B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578664" cy="144066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一个简单的卷积神经网络的整体结构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AA602A3-9285-6825-DD41-F30C6C17468F}"/>
              </a:ext>
            </a:extLst>
          </p:cNvPr>
          <p:cNvCxnSpPr>
            <a:cxnSpLocks/>
          </p:cNvCxnSpPr>
          <p:nvPr/>
        </p:nvCxnSpPr>
        <p:spPr>
          <a:xfrm flipH="1">
            <a:off x="2011680" y="4104640"/>
            <a:ext cx="254000" cy="1148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0D8D35A-2075-010E-A04F-7CD1509B966F}"/>
              </a:ext>
            </a:extLst>
          </p:cNvPr>
          <p:cNvCxnSpPr>
            <a:cxnSpLocks/>
          </p:cNvCxnSpPr>
          <p:nvPr/>
        </p:nvCxnSpPr>
        <p:spPr>
          <a:xfrm flipH="1">
            <a:off x="2698465" y="4191648"/>
            <a:ext cx="5209825" cy="1069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3C474BD-B1A5-B37E-FEAC-C73542BEE860}"/>
              </a:ext>
            </a:extLst>
          </p:cNvPr>
          <p:cNvSpPr/>
          <p:nvPr/>
        </p:nvSpPr>
        <p:spPr>
          <a:xfrm>
            <a:off x="1493520" y="5252720"/>
            <a:ext cx="1940560" cy="71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卷积层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67D365-56FE-65F4-6330-1B1DEEED08C0}"/>
              </a:ext>
            </a:extLst>
          </p:cNvPr>
          <p:cNvCxnSpPr>
            <a:cxnSpLocks/>
          </p:cNvCxnSpPr>
          <p:nvPr/>
        </p:nvCxnSpPr>
        <p:spPr>
          <a:xfrm flipH="1">
            <a:off x="4688840" y="4191648"/>
            <a:ext cx="1009316" cy="10610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0B4C6AC-19BA-AA93-6135-A4C2977F3E52}"/>
              </a:ext>
            </a:extLst>
          </p:cNvPr>
          <p:cNvCxnSpPr>
            <a:cxnSpLocks/>
          </p:cNvCxnSpPr>
          <p:nvPr/>
        </p:nvCxnSpPr>
        <p:spPr>
          <a:xfrm flipH="1">
            <a:off x="5140960" y="4104640"/>
            <a:ext cx="4706622" cy="11480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E7A3B5D-A1D7-1785-DD07-52668C1CD89E}"/>
              </a:ext>
            </a:extLst>
          </p:cNvPr>
          <p:cNvSpPr/>
          <p:nvPr/>
        </p:nvSpPr>
        <p:spPr>
          <a:xfrm>
            <a:off x="3977640" y="5252720"/>
            <a:ext cx="1940560" cy="7112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池化层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8B442AE-6571-0FAB-AA92-3D58FF62C6C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293612" y="4191648"/>
            <a:ext cx="4146548" cy="10610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613A2A2-970D-506E-6FAD-0DF9335D5DAE}"/>
              </a:ext>
            </a:extLst>
          </p:cNvPr>
          <p:cNvSpPr/>
          <p:nvPr/>
        </p:nvSpPr>
        <p:spPr>
          <a:xfrm>
            <a:off x="6273802" y="5252720"/>
            <a:ext cx="2039620" cy="71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全连接层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B37088-F6EC-B72E-0127-B321D54302A9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8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4345DF-FBC7-1646-6790-1D715BF6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27"/>
            <a:ext cx="12323097" cy="382016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1944D-60C4-E8D6-80F9-6947D31B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578664" cy="144066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一个简单的卷积神经网络的整体结构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6ADA81-E5BB-740C-1971-F58E27729F64}"/>
              </a:ext>
            </a:extLst>
          </p:cNvPr>
          <p:cNvSpPr/>
          <p:nvPr/>
        </p:nvSpPr>
        <p:spPr>
          <a:xfrm>
            <a:off x="1422400" y="1503680"/>
            <a:ext cx="2613461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输入：可以是文字，语音，图像视频等各种数字化信号。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2647E2-5296-3107-D2B2-C9F51E7C480B}"/>
              </a:ext>
            </a:extLst>
          </p:cNvPr>
          <p:cNvCxnSpPr>
            <a:stCxn id="2" idx="3"/>
          </p:cNvCxnSpPr>
          <p:nvPr/>
        </p:nvCxnSpPr>
        <p:spPr>
          <a:xfrm>
            <a:off x="4035861" y="2026920"/>
            <a:ext cx="4996379" cy="254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8DB6DEC-FDA0-B96B-17F7-A8B3ADADE01A}"/>
              </a:ext>
            </a:extLst>
          </p:cNvPr>
          <p:cNvSpPr/>
          <p:nvPr/>
        </p:nvSpPr>
        <p:spPr>
          <a:xfrm>
            <a:off x="9032240" y="1529080"/>
            <a:ext cx="2613461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输出：一般是分类的类别及其概率。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10A60C-0D41-9B7C-A2DA-7092C4B07EA1}"/>
              </a:ext>
            </a:extLst>
          </p:cNvPr>
          <p:cNvSpPr/>
          <p:nvPr/>
        </p:nvSpPr>
        <p:spPr>
          <a:xfrm>
            <a:off x="477520" y="4838218"/>
            <a:ext cx="1584960" cy="145563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这是一个车子的图片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7CEAB5-80DA-EF23-2BEF-1E25ED1FB686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2062480" y="5566035"/>
            <a:ext cx="3708400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E504BA2-C267-96F8-8BB6-54267B2C05AB}"/>
              </a:ext>
            </a:extLst>
          </p:cNvPr>
          <p:cNvSpPr/>
          <p:nvPr/>
        </p:nvSpPr>
        <p:spPr>
          <a:xfrm>
            <a:off x="5770880" y="4889632"/>
            <a:ext cx="2123440" cy="135280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输出这个车是宝马，奔驰，奥迪等品牌的概率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EAC75E-D63D-857B-E6BA-466169CA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6" y="722996"/>
            <a:ext cx="1109568" cy="49991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16A9672-F643-C758-90A7-F5678FBB7D68}"/>
              </a:ext>
            </a:extLst>
          </p:cNvPr>
          <p:cNvSpPr/>
          <p:nvPr/>
        </p:nvSpPr>
        <p:spPr>
          <a:xfrm>
            <a:off x="11094524" y="953249"/>
            <a:ext cx="109474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输出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152C1F-CDD0-80C4-4846-7A5BCDB51092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5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6E220-AF6E-59EF-2A33-16DC9DB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b="1" dirty="0"/>
              <a:t>二</a:t>
            </a:r>
            <a:r>
              <a:rPr lang="en-US" altLang="zh-CN" b="1" dirty="0"/>
              <a:t>.</a:t>
            </a:r>
            <a:r>
              <a:rPr lang="zh-CN" altLang="en-US" b="1" dirty="0"/>
              <a:t>卷积</a:t>
            </a:r>
            <a:r>
              <a:rPr lang="zh-CN" altLang="en-US" sz="4800" b="1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CAB86-C91C-0528-6166-B7E1868C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目的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sz="2400" dirty="0"/>
              <a:t>卷积运算的目的是提取输入的图片的不同特征，某些卷积层可能只能提取一些低级的特征如边缘、线条和角等层级，更多层的网路能从低级特征中迭代提取更复杂的特征。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参数</a:t>
            </a:r>
            <a:endParaRPr lang="en-US" altLang="zh-CN" sz="2800" b="1" dirty="0"/>
          </a:p>
          <a:p>
            <a:pPr marL="0" indent="0" algn="just">
              <a:buNone/>
            </a:pPr>
            <a:r>
              <a:rPr lang="en-US" altLang="zh-CN" dirty="0"/>
              <a:t>       * </a:t>
            </a:r>
            <a:r>
              <a:rPr lang="en-US" altLang="zh-CN" sz="2400" dirty="0"/>
              <a:t>size:  </a:t>
            </a:r>
            <a:r>
              <a:rPr lang="zh-CN" altLang="en-US" sz="2400" dirty="0"/>
              <a:t>卷积核</a:t>
            </a:r>
            <a:r>
              <a:rPr lang="en-US" altLang="zh-CN" sz="2400" dirty="0"/>
              <a:t>/</a:t>
            </a:r>
            <a:r>
              <a:rPr lang="zh-CN" altLang="en-US" sz="2400" dirty="0"/>
              <a:t>过滤器（</a:t>
            </a:r>
            <a:r>
              <a:rPr lang="en-US" altLang="zh-CN" sz="2400" dirty="0"/>
              <a:t>filter</a:t>
            </a:r>
            <a:r>
              <a:rPr lang="zh-CN" altLang="en-US" sz="2400" dirty="0"/>
              <a:t>）的大小，选择有</a:t>
            </a:r>
            <a:r>
              <a:rPr lang="en-US" altLang="zh-CN" sz="2400" dirty="0"/>
              <a:t>1 </a:t>
            </a:r>
            <a:r>
              <a:rPr lang="zh-CN" altLang="en-US" sz="2400" dirty="0"/>
              <a:t>* </a:t>
            </a:r>
            <a:r>
              <a:rPr lang="en-US" altLang="zh-CN" sz="2400" dirty="0"/>
              <a:t>1</a:t>
            </a:r>
            <a:r>
              <a:rPr lang="zh-CN" altLang="en-US" sz="2400" dirty="0"/>
              <a:t>， </a:t>
            </a:r>
            <a:r>
              <a:rPr lang="en-US" altLang="zh-CN" sz="2400" dirty="0"/>
              <a:t>3 </a:t>
            </a:r>
            <a:r>
              <a:rPr lang="zh-CN" altLang="en-US" sz="2400" dirty="0"/>
              <a:t>*</a:t>
            </a:r>
            <a:r>
              <a:rPr lang="en-US" altLang="zh-CN" sz="2400" dirty="0"/>
              <a:t> 3</a:t>
            </a:r>
            <a:r>
              <a:rPr lang="zh-CN" altLang="en-US" sz="2400" dirty="0"/>
              <a:t>， </a:t>
            </a:r>
            <a:r>
              <a:rPr lang="en-US" altLang="zh-CN" sz="2400" dirty="0"/>
              <a:t>5 * 5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* padding</a:t>
            </a:r>
            <a:r>
              <a:rPr lang="zh-CN" altLang="en-US" sz="2400" dirty="0"/>
              <a:t>：零填充，</a:t>
            </a:r>
            <a:r>
              <a:rPr lang="en-US" altLang="zh-CN" sz="2400" dirty="0"/>
              <a:t>Valid 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Samestride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en-US" altLang="zh-CN" sz="2400" dirty="0"/>
              <a:t>      * stride</a:t>
            </a:r>
            <a:r>
              <a:rPr lang="zh-CN" altLang="en-US" sz="2400" dirty="0"/>
              <a:t>：步长，通常默认为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F92DA42-7965-ABC3-1E48-C26C2265849B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4210F-FF13-4484-1B8F-4CEF7696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Tw Cen MT" panose="020B0602020104020603" pitchFamily="34" charset="0"/>
              </a:rPr>
              <a:t>计算机是如何处理图片的？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9E23-0806-F171-2A0A-E63C3036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3744" cy="4023360"/>
          </a:xfrm>
        </p:spPr>
        <p:txBody>
          <a:bodyPr/>
          <a:lstStyle/>
          <a:p>
            <a:r>
              <a:rPr lang="zh-CN" altLang="en-US" dirty="0"/>
              <a:t>我们看到的图片，实际上是由</a:t>
            </a:r>
            <a:r>
              <a:rPr lang="en-US" altLang="zh-CN" dirty="0"/>
              <a:t>RGB</a:t>
            </a:r>
            <a:r>
              <a:rPr lang="zh-CN" altLang="en-US" dirty="0"/>
              <a:t>或其他颜色模型下，多种颜色图像叠加而成的，每种颜色从浅到到深又分为了</a:t>
            </a:r>
            <a:r>
              <a:rPr lang="en-US" altLang="zh-CN" dirty="0"/>
              <a:t>0—255</a:t>
            </a:r>
            <a:r>
              <a:rPr lang="zh-CN" altLang="en-US" dirty="0"/>
              <a:t>一共</a:t>
            </a:r>
            <a:r>
              <a:rPr lang="en-US" altLang="zh-CN" dirty="0"/>
              <a:t>256</a:t>
            </a:r>
            <a:r>
              <a:rPr lang="zh-CN" altLang="en-US" dirty="0"/>
              <a:t>个等级，如此一来我们就可以把图片转化为数字的矩阵。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C5EAD4-ACCB-9548-8C22-B441A0C11E0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348736"/>
            <a:ext cx="3161792" cy="31617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7506658-FE64-A3C5-FCBA-B52A1843181E}"/>
              </a:ext>
            </a:extLst>
          </p:cNvPr>
          <p:cNvSpPr/>
          <p:nvPr/>
        </p:nvSpPr>
        <p:spPr>
          <a:xfrm>
            <a:off x="2915920" y="4378960"/>
            <a:ext cx="162560" cy="193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ABC257E-DC8D-E292-3182-4C2E4CDB525A}"/>
              </a:ext>
            </a:extLst>
          </p:cNvPr>
          <p:cNvCxnSpPr>
            <a:stCxn id="6" idx="6"/>
          </p:cNvCxnSpPr>
          <p:nvPr/>
        </p:nvCxnSpPr>
        <p:spPr>
          <a:xfrm flipV="1">
            <a:off x="3078480" y="4318000"/>
            <a:ext cx="2032000" cy="15748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026E530-DF31-367A-C4A2-B42E1D2F1EF6}"/>
              </a:ext>
            </a:extLst>
          </p:cNvPr>
          <p:cNvSpPr/>
          <p:nvPr/>
        </p:nvSpPr>
        <p:spPr>
          <a:xfrm>
            <a:off x="5110480" y="3899408"/>
            <a:ext cx="898532" cy="830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49B144-4E0B-C6BB-1579-A15DE08829BC}"/>
              </a:ext>
            </a:extLst>
          </p:cNvPr>
          <p:cNvSpPr txBox="1"/>
          <p:nvPr/>
        </p:nvSpPr>
        <p:spPr>
          <a:xfrm>
            <a:off x="6096000" y="4052238"/>
            <a:ext cx="56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=</a:t>
            </a:r>
            <a:endParaRPr lang="zh-CN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859C6B-13B9-DFD1-9404-6C4E98E88FC2}"/>
              </a:ext>
            </a:extLst>
          </p:cNvPr>
          <p:cNvSpPr/>
          <p:nvPr/>
        </p:nvSpPr>
        <p:spPr>
          <a:xfrm>
            <a:off x="6746240" y="3899408"/>
            <a:ext cx="898532" cy="83007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4E9CB5-9FFA-DF24-2391-FC98BE38551D}"/>
              </a:ext>
            </a:extLst>
          </p:cNvPr>
          <p:cNvSpPr/>
          <p:nvPr/>
        </p:nvSpPr>
        <p:spPr>
          <a:xfrm>
            <a:off x="8382000" y="3899408"/>
            <a:ext cx="898532" cy="830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45D166-3809-B10B-0AF7-A63AC1AC0D46}"/>
              </a:ext>
            </a:extLst>
          </p:cNvPr>
          <p:cNvSpPr/>
          <p:nvPr/>
        </p:nvSpPr>
        <p:spPr>
          <a:xfrm>
            <a:off x="9932657" y="3899408"/>
            <a:ext cx="898532" cy="83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10DD1F-148A-A7ED-2C0A-E8C6A0CB4425}"/>
              </a:ext>
            </a:extLst>
          </p:cNvPr>
          <p:cNvSpPr txBox="1"/>
          <p:nvPr/>
        </p:nvSpPr>
        <p:spPr>
          <a:xfrm>
            <a:off x="7753992" y="4052237"/>
            <a:ext cx="56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A6BD6-46D6-8679-2A5F-F372B76BEEB8}"/>
              </a:ext>
            </a:extLst>
          </p:cNvPr>
          <p:cNvSpPr txBox="1"/>
          <p:nvPr/>
        </p:nvSpPr>
        <p:spPr>
          <a:xfrm>
            <a:off x="9345288" y="4069433"/>
            <a:ext cx="56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B6AC4F-75C9-472F-5F5D-43CD17F56FEF}"/>
              </a:ext>
            </a:extLst>
          </p:cNvPr>
          <p:cNvSpPr/>
          <p:nvPr/>
        </p:nvSpPr>
        <p:spPr>
          <a:xfrm>
            <a:off x="7879579" y="5176520"/>
            <a:ext cx="159452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255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D28F93-8224-E1F2-9A59-F877AA3B58F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195506" y="4729480"/>
            <a:ext cx="684073" cy="441960"/>
          </a:xfrm>
          <a:prstGeom prst="line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782D0DF-9F80-3362-3514-37C6208AB9E5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flipH="1">
            <a:off x="8676842" y="4729480"/>
            <a:ext cx="154424" cy="447040"/>
          </a:xfrm>
          <a:prstGeom prst="line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537714-2010-A3CF-1E65-8DCADCFE499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45288" y="4729480"/>
            <a:ext cx="1036635" cy="513080"/>
          </a:xfrm>
          <a:prstGeom prst="line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A8F0811-FEEF-C046-9598-F8BDD9D56CED}"/>
              </a:ext>
            </a:extLst>
          </p:cNvPr>
          <p:cNvSpPr/>
          <p:nvPr/>
        </p:nvSpPr>
        <p:spPr>
          <a:xfrm>
            <a:off x="5322912" y="5171440"/>
            <a:ext cx="1075331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像素值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FDAC492-2BB9-85BD-7EE5-BD8D909B48D3}"/>
              </a:ext>
            </a:extLst>
          </p:cNvPr>
          <p:cNvCxnSpPr>
            <a:stCxn id="25" idx="1"/>
            <a:endCxn id="40" idx="3"/>
          </p:cNvCxnSpPr>
          <p:nvPr/>
        </p:nvCxnSpPr>
        <p:spPr>
          <a:xfrm flipH="1" flipV="1">
            <a:off x="6398243" y="5392420"/>
            <a:ext cx="1481336" cy="5080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8135CA7-6AF7-3010-E6C1-BF71E6E52C95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7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0CAAC78-5AA2-2CD7-73FD-8785382A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2400" cy="7711440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4DD65-805B-513B-CB60-7BB16264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</a:rPr>
              <a:t>动态卷积图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6C07580-17A9-0126-15F1-1B87F168CA3A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3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1A76C-33F1-881D-B477-28E11884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1,size</a:t>
            </a:r>
            <a:endParaRPr lang="zh-CN" altLang="en-US" sz="44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9BD5F9E-16C5-7939-D9C9-1AEBFA6D9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4" t="14203" r="37196" b="9085"/>
          <a:stretch/>
        </p:blipFill>
        <p:spPr>
          <a:xfrm>
            <a:off x="7126447" y="1390153"/>
            <a:ext cx="3746785" cy="486156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85526-8EBC-AD2E-5471-C89A37C8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6744" y="3429000"/>
            <a:ext cx="4389120" cy="13555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* </a:t>
            </a:r>
            <a:r>
              <a:rPr lang="en-US" altLang="zh-CN" sz="2400" dirty="0"/>
              <a:t>SIZE</a:t>
            </a:r>
            <a:r>
              <a:rPr lang="zh-CN" altLang="en-US" sz="2400" dirty="0"/>
              <a:t>：卷积核</a:t>
            </a:r>
            <a:r>
              <a:rPr lang="en-US" altLang="zh-CN" sz="2400" dirty="0"/>
              <a:t>/</a:t>
            </a:r>
            <a:r>
              <a:rPr lang="zh-CN" altLang="en-US" sz="2400" dirty="0"/>
              <a:t>过滤器（</a:t>
            </a:r>
            <a:r>
              <a:rPr lang="en-US" altLang="zh-CN" sz="2400" dirty="0"/>
              <a:t>filter</a:t>
            </a:r>
            <a:r>
              <a:rPr lang="zh-CN" altLang="en-US" sz="2400" dirty="0"/>
              <a:t>）的大小，一般选择有</a:t>
            </a:r>
            <a:r>
              <a:rPr lang="en-US" altLang="zh-CN" sz="2400" dirty="0"/>
              <a:t>1 </a:t>
            </a:r>
            <a:r>
              <a:rPr lang="zh-CN" altLang="en-US" sz="2400" dirty="0"/>
              <a:t>* </a:t>
            </a:r>
            <a:r>
              <a:rPr lang="en-US" altLang="zh-CN" sz="2400" dirty="0"/>
              <a:t>1</a:t>
            </a:r>
            <a:r>
              <a:rPr lang="zh-CN" altLang="en-US" sz="2400" dirty="0"/>
              <a:t>， </a:t>
            </a:r>
            <a:r>
              <a:rPr lang="en-US" altLang="zh-CN" sz="2400" dirty="0"/>
              <a:t>3 </a:t>
            </a:r>
            <a:r>
              <a:rPr lang="zh-CN" altLang="en-US" sz="2400" dirty="0"/>
              <a:t>*</a:t>
            </a:r>
            <a:r>
              <a:rPr lang="en-US" altLang="zh-CN" sz="2400" dirty="0"/>
              <a:t> 3</a:t>
            </a:r>
            <a:r>
              <a:rPr lang="zh-CN" altLang="en-US" sz="2400" dirty="0"/>
              <a:t>， </a:t>
            </a:r>
            <a:r>
              <a:rPr lang="en-US" altLang="zh-CN" sz="2400" dirty="0"/>
              <a:t>5 * 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5122EC-BECC-1792-8805-0DCE932F6410}"/>
              </a:ext>
            </a:extLst>
          </p:cNvPr>
          <p:cNvSpPr txBox="1"/>
          <p:nvPr/>
        </p:nvSpPr>
        <p:spPr>
          <a:xfrm>
            <a:off x="1126744" y="4917986"/>
            <a:ext cx="418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那么，知道这个参数后，我们该如何计算进行卷积后特征图片的大小？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C35BD90-A2D3-F8EA-D4F9-AB049D7BE982}"/>
              </a:ext>
            </a:extLst>
          </p:cNvPr>
          <p:cNvSpPr txBox="1">
            <a:spLocks/>
          </p:cNvSpPr>
          <p:nvPr/>
        </p:nvSpPr>
        <p:spPr>
          <a:xfrm>
            <a:off x="1126744" y="1940014"/>
            <a:ext cx="4389120" cy="1355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* 卷积核：为了提取图像的特征，我们会构建一个正方形的点阵，这个点阵就是卷积核。</a:t>
            </a:r>
            <a:endParaRPr lang="en-US" altLang="zh-CN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9F0967-433E-7719-0359-3E56ED8A4801}"/>
              </a:ext>
            </a:extLst>
          </p:cNvPr>
          <p:cNvSpPr/>
          <p:nvPr/>
        </p:nvSpPr>
        <p:spPr>
          <a:xfrm>
            <a:off x="11582400" y="109331"/>
            <a:ext cx="457200" cy="45720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5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2631</TotalTime>
  <Words>1939</Words>
  <Application>Microsoft Office PowerPoint</Application>
  <PresentationFormat>宽屏</PresentationFormat>
  <Paragraphs>191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-apple-system</vt:lpstr>
      <vt:lpstr>SF Pro Display</vt:lpstr>
      <vt:lpstr>Arial</vt:lpstr>
      <vt:lpstr>Bahnschrift Condensed</vt:lpstr>
      <vt:lpstr>Tw Cen MT</vt:lpstr>
      <vt:lpstr>Tw Cen MT Condensed</vt:lpstr>
      <vt:lpstr>Wingdings</vt:lpstr>
      <vt:lpstr>Wingdings 3</vt:lpstr>
      <vt:lpstr>积分</vt:lpstr>
      <vt:lpstr>卷积神经网络（CNN）</vt:lpstr>
      <vt:lpstr>为什么会有卷积神经网络？</vt:lpstr>
      <vt:lpstr>一.卷积神经网络的组成</vt:lpstr>
      <vt:lpstr>PowerPoint 演示文稿</vt:lpstr>
      <vt:lpstr>PowerPoint 演示文稿</vt:lpstr>
      <vt:lpstr>二.卷积层</vt:lpstr>
      <vt:lpstr>计算机是如何处理图片的？</vt:lpstr>
      <vt:lpstr>PowerPoint 演示文稿</vt:lpstr>
      <vt:lpstr>1,size</vt:lpstr>
      <vt:lpstr>PowerPoint 演示文稿</vt:lpstr>
      <vt:lpstr>如何计算进行卷积后特征图的大小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2, padding </vt:lpstr>
      <vt:lpstr>如何计算进行卷积后特征图的大小</vt:lpstr>
      <vt:lpstr>PowerPoint 演示文稿</vt:lpstr>
      <vt:lpstr>3, STRIDE </vt:lpstr>
      <vt:lpstr>如何计算进行卷积后特征图的大小</vt:lpstr>
      <vt:lpstr>如何计算进行卷积后特征图的大小</vt:lpstr>
      <vt:lpstr>PowerPoint 演示文稿</vt:lpstr>
      <vt:lpstr>三.池化层</vt:lpstr>
      <vt:lpstr>PowerPoint 演示文稿</vt:lpstr>
      <vt:lpstr>四.全链接层</vt:lpstr>
      <vt:lpstr>五.总结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卷积神经网络（CNN）</dc:title>
  <dc:creator>屈 丹卉</dc:creator>
  <cp:lastModifiedBy>屈 丹卉</cp:lastModifiedBy>
  <cp:revision>14</cp:revision>
  <dcterms:created xsi:type="dcterms:W3CDTF">2022-05-09T14:35:11Z</dcterms:created>
  <dcterms:modified xsi:type="dcterms:W3CDTF">2022-05-13T09:29:53Z</dcterms:modified>
</cp:coreProperties>
</file>