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2FFE96-6E7C-2470-4CF5-90E77B1D375F}" v="3" dt="2022-05-18T22:56:07.890"/>
    <p1510:client id="{11113EFA-867F-942E-005B-CAFE5F91E733}" v="1509" dt="2022-05-18T22:34:32.502"/>
    <p1510:client id="{79F1B2F9-225E-4296-946B-A516FE42EBE2}" v="2172" dt="2022-05-18T13:07:08.998"/>
    <p1510:client id="{B61D9693-5333-95CD-4D26-6D4A4FCEEF48}" v="86" dt="2022-05-18T17:23:14.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9CFF0A-EA53-4388-B604-21A19AE65458}" type="datetimeFigureOut">
              <a:t>5/18/2022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9F236-77CB-4D8C-85AB-7D1F69212F76}" type="slidenum">
              <a:t>‹#›</a:t>
            </a:fld>
            <a:endParaRPr lang="en-US"/>
          </a:p>
        </p:txBody>
      </p:sp>
    </p:spTree>
    <p:extLst>
      <p:ext uri="{BB962C8B-B14F-4D97-AF65-F5344CB8AC3E}">
        <p14:creationId xmlns:p14="http://schemas.microsoft.com/office/powerpoint/2010/main" val="1275527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Hi, My name is Viktor Arato and this is my CMP202 Project presentation.</a:t>
            </a:r>
          </a:p>
        </p:txBody>
      </p:sp>
      <p:sp>
        <p:nvSpPr>
          <p:cNvPr id="4" name="Slide Number Placeholder 3"/>
          <p:cNvSpPr>
            <a:spLocks noGrp="1"/>
          </p:cNvSpPr>
          <p:nvPr>
            <p:ph type="sldNum" sz="quarter" idx="5"/>
          </p:nvPr>
        </p:nvSpPr>
        <p:spPr/>
        <p:txBody>
          <a:bodyPr/>
          <a:lstStyle/>
          <a:p>
            <a:fld id="{AD09F236-77CB-4D8C-85AB-7D1F69212F76}" type="slidenum">
              <a:t>1</a:t>
            </a:fld>
            <a:endParaRPr lang="en-US"/>
          </a:p>
        </p:txBody>
      </p:sp>
    </p:spTree>
    <p:extLst>
      <p:ext uri="{BB962C8B-B14F-4D97-AF65-F5344CB8AC3E}">
        <p14:creationId xmlns:p14="http://schemas.microsoft.com/office/powerpoint/2010/main" val="3963970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When testing the first function, it can be seen, that running it non-parallel takes on average more than 10 times more. Showing that the optimal is indeed 26 threads, making 1 thread execute 1 request. We can also conclude that the time taken with a smaller number of threads are almost as efficient as the optimal case, meaning that if endless amounts of resources are not available, close to peak performance can still be expected with less threads.</a:t>
            </a:r>
          </a:p>
        </p:txBody>
      </p:sp>
      <p:sp>
        <p:nvSpPr>
          <p:cNvPr id="4" name="Slide Number Placeholder 3"/>
          <p:cNvSpPr>
            <a:spLocks noGrp="1"/>
          </p:cNvSpPr>
          <p:nvPr>
            <p:ph type="sldNum" sz="quarter" idx="5"/>
          </p:nvPr>
        </p:nvSpPr>
        <p:spPr/>
        <p:txBody>
          <a:bodyPr/>
          <a:lstStyle/>
          <a:p>
            <a:fld id="{AD09F236-77CB-4D8C-85AB-7D1F69212F76}" type="slidenum">
              <a:t>10</a:t>
            </a:fld>
            <a:endParaRPr lang="en-US"/>
          </a:p>
        </p:txBody>
      </p:sp>
    </p:spTree>
    <p:extLst>
      <p:ext uri="{BB962C8B-B14F-4D97-AF65-F5344CB8AC3E}">
        <p14:creationId xmlns:p14="http://schemas.microsoft.com/office/powerpoint/2010/main" val="1484155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When testing the synchronized Website scraping functions on the timeline, we can see that with 1 threads per function, the performance is almost 11 times slower by average, while with 26 threads, the near perfect performance is still achievable. But when using endless amount of resources, we can still get a better result by 18%. This implementation however, will reveal a bottleneck in the design of the peak strategy implementation thought process in the full application.</a:t>
            </a:r>
          </a:p>
        </p:txBody>
      </p:sp>
      <p:sp>
        <p:nvSpPr>
          <p:cNvPr id="4" name="Slide Number Placeholder 3"/>
          <p:cNvSpPr>
            <a:spLocks noGrp="1"/>
          </p:cNvSpPr>
          <p:nvPr>
            <p:ph type="sldNum" sz="quarter" idx="5"/>
          </p:nvPr>
        </p:nvSpPr>
        <p:spPr/>
        <p:txBody>
          <a:bodyPr/>
          <a:lstStyle/>
          <a:p>
            <a:fld id="{AD09F236-77CB-4D8C-85AB-7D1F69212F76}" type="slidenum">
              <a:t>11</a:t>
            </a:fld>
            <a:endParaRPr lang="en-US"/>
          </a:p>
        </p:txBody>
      </p:sp>
    </p:spTree>
    <p:extLst>
      <p:ext uri="{BB962C8B-B14F-4D97-AF65-F5344CB8AC3E}">
        <p14:creationId xmlns:p14="http://schemas.microsoft.com/office/powerpoint/2010/main" val="3236734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is when the full pipeline has been run through and finishes. With using 1 thread per function, it takes a staggering 24 minutes to finish, however the most interesting result is not the 16 times difference but the relation between the peak performance and the default amount of threads. This is due to the overwhelming amount of threads running and most importantly racing concurrently and through synchronization and the lock, gives an unseen 13% cap at the performance. At worst case, the program still has not fully finished parsing the years, while the page parser already is waiting or started to parse with multiple hundred threads at the same time, while the upload threads are waiting to be executed. This can also occasionally turn the computer off. </a:t>
            </a:r>
          </a:p>
        </p:txBody>
      </p:sp>
      <p:sp>
        <p:nvSpPr>
          <p:cNvPr id="4" name="Slide Number Placeholder 3"/>
          <p:cNvSpPr>
            <a:spLocks noGrp="1"/>
          </p:cNvSpPr>
          <p:nvPr>
            <p:ph type="sldNum" sz="quarter" idx="5"/>
          </p:nvPr>
        </p:nvSpPr>
        <p:spPr/>
        <p:txBody>
          <a:bodyPr/>
          <a:lstStyle/>
          <a:p>
            <a:fld id="{AD09F236-77CB-4D8C-85AB-7D1F69212F76}" type="slidenum">
              <a:t>12</a:t>
            </a:fld>
            <a:endParaRPr lang="en-US"/>
          </a:p>
        </p:txBody>
      </p:sp>
    </p:spTree>
    <p:extLst>
      <p:ext uri="{BB962C8B-B14F-4D97-AF65-F5344CB8AC3E}">
        <p14:creationId xmlns:p14="http://schemas.microsoft.com/office/powerpoint/2010/main" val="2756628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When implementing the project, I first thought there are no limits for IO bound threading, which through the testing of the whole application proved and showed me wrong, this made me understand that the number of threads are not meant to be played with if the crashing of the computer is a consideration. There were also difficulties in why the Semaphores did sometimes not increment properly due to improper multi-file handling, or how queues can be used to make threads run </a:t>
            </a:r>
            <a:r>
              <a:rPr lang="en-US" dirty="0"/>
              <a:t>in a while loop </a:t>
            </a:r>
            <a:r>
              <a:rPr lang="en-US" dirty="0">
                <a:cs typeface="Calibri"/>
              </a:rPr>
              <a:t>instead of getting reassigned, for more efficiency leaving the overhead caused by making a thread out, while also leaving the possibility to vary the number of threads run by just 4 commands. When testing at night, the application also ran faster, this was concluded because all the minimum amounts of runtime gathered, were between 11pm and 1 am, this should be because the freed up broadband usage.</a:t>
            </a:r>
          </a:p>
        </p:txBody>
      </p:sp>
      <p:sp>
        <p:nvSpPr>
          <p:cNvPr id="4" name="Slide Number Placeholder 3"/>
          <p:cNvSpPr>
            <a:spLocks noGrp="1"/>
          </p:cNvSpPr>
          <p:nvPr>
            <p:ph type="sldNum" sz="quarter" idx="5"/>
          </p:nvPr>
        </p:nvSpPr>
        <p:spPr/>
        <p:txBody>
          <a:bodyPr/>
          <a:lstStyle/>
          <a:p>
            <a:fld id="{AD09F236-77CB-4D8C-85AB-7D1F69212F76}" type="slidenum">
              <a:t>13</a:t>
            </a:fld>
            <a:endParaRPr lang="en-US"/>
          </a:p>
        </p:txBody>
      </p:sp>
    </p:spTree>
    <p:extLst>
      <p:ext uri="{BB962C8B-B14F-4D97-AF65-F5344CB8AC3E}">
        <p14:creationId xmlns:p14="http://schemas.microsoft.com/office/powerpoint/2010/main" val="2280724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Thank You for Your attention!</a:t>
            </a:r>
          </a:p>
        </p:txBody>
      </p:sp>
      <p:sp>
        <p:nvSpPr>
          <p:cNvPr id="4" name="Slide Number Placeholder 3"/>
          <p:cNvSpPr>
            <a:spLocks noGrp="1"/>
          </p:cNvSpPr>
          <p:nvPr>
            <p:ph type="sldNum" sz="quarter" idx="5"/>
          </p:nvPr>
        </p:nvSpPr>
        <p:spPr/>
        <p:txBody>
          <a:bodyPr/>
          <a:lstStyle/>
          <a:p>
            <a:fld id="{AD09F236-77CB-4D8C-85AB-7D1F69212F76}" type="slidenum">
              <a:t>14</a:t>
            </a:fld>
            <a:endParaRPr lang="en-US"/>
          </a:p>
        </p:txBody>
      </p:sp>
    </p:spTree>
    <p:extLst>
      <p:ext uri="{BB962C8B-B14F-4D97-AF65-F5344CB8AC3E}">
        <p14:creationId xmlns:p14="http://schemas.microsoft.com/office/powerpoint/2010/main" val="915264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the pandemic, the number of hacking incidents rose and precious data has been deleted, that requires mitigation or recovery to function properly in the future.</a:t>
            </a:r>
          </a:p>
        </p:txBody>
      </p:sp>
      <p:sp>
        <p:nvSpPr>
          <p:cNvPr id="4" name="Slide Number Placeholder 3"/>
          <p:cNvSpPr>
            <a:spLocks noGrp="1"/>
          </p:cNvSpPr>
          <p:nvPr>
            <p:ph type="sldNum" sz="quarter" idx="5"/>
          </p:nvPr>
        </p:nvSpPr>
        <p:spPr/>
        <p:txBody>
          <a:bodyPr/>
          <a:lstStyle/>
          <a:p>
            <a:fld id="{AD09F236-77CB-4D8C-85AB-7D1F69212F76}" type="slidenum">
              <a:t>2</a:t>
            </a:fld>
            <a:endParaRPr lang="en-US"/>
          </a:p>
        </p:txBody>
      </p:sp>
    </p:spTree>
    <p:extLst>
      <p:ext uri="{BB962C8B-B14F-4D97-AF65-F5344CB8AC3E}">
        <p14:creationId xmlns:p14="http://schemas.microsoft.com/office/powerpoint/2010/main" val="56941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problem was, that the sitemap, which stores all links has been deleted from the Harvard Gazette News website. This means that when the website is scraped, servers will need to send multiple responses instead of one.</a:t>
            </a:r>
          </a:p>
          <a:p>
            <a:r>
              <a:rPr lang="en-US" dirty="0">
                <a:cs typeface="Calibri"/>
              </a:rPr>
              <a:t>This also makes it hard to find all news articles on the website page. The hacker however did not just delete the endpoint, but also stayed around and is actively monitoring the time one spends on the website.</a:t>
            </a:r>
          </a:p>
          <a:p>
            <a:endParaRPr lang="en-US" dirty="0">
              <a:cs typeface="Calibri"/>
            </a:endParaRPr>
          </a:p>
        </p:txBody>
      </p:sp>
      <p:sp>
        <p:nvSpPr>
          <p:cNvPr id="4" name="Slide Number Placeholder 3"/>
          <p:cNvSpPr>
            <a:spLocks noGrp="1"/>
          </p:cNvSpPr>
          <p:nvPr>
            <p:ph type="sldNum" sz="quarter" idx="5"/>
          </p:nvPr>
        </p:nvSpPr>
        <p:spPr/>
        <p:txBody>
          <a:bodyPr/>
          <a:lstStyle/>
          <a:p>
            <a:fld id="{AD09F236-77CB-4D8C-85AB-7D1F69212F76}" type="slidenum">
              <a:t>3</a:t>
            </a:fld>
            <a:endParaRPr lang="en-US"/>
          </a:p>
        </p:txBody>
      </p:sp>
    </p:spTree>
    <p:extLst>
      <p:ext uri="{BB962C8B-B14F-4D97-AF65-F5344CB8AC3E}">
        <p14:creationId xmlns:p14="http://schemas.microsoft.com/office/powerpoint/2010/main" val="1797850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links from the 26 year lifespan news website are still up and running, but in order to build a sitemap, it needs to be collected to a single endpoint, but in our case, is has been tasked to upload it to an online database in a JSON like format.</a:t>
            </a:r>
          </a:p>
          <a:p>
            <a:r>
              <a:rPr lang="en-US" dirty="0">
                <a:cs typeface="Calibri"/>
              </a:rPr>
              <a:t>The whole operation takes around 1000 requests for just getting all the number of pages, with around 28 000 links in total. This increases by the day and also need to be collected in as little time as possible, so that the hacker still around will not notice the operation. </a:t>
            </a:r>
          </a:p>
        </p:txBody>
      </p:sp>
      <p:sp>
        <p:nvSpPr>
          <p:cNvPr id="4" name="Slide Number Placeholder 3"/>
          <p:cNvSpPr>
            <a:spLocks noGrp="1"/>
          </p:cNvSpPr>
          <p:nvPr>
            <p:ph type="sldNum" sz="quarter" idx="5"/>
          </p:nvPr>
        </p:nvSpPr>
        <p:spPr/>
        <p:txBody>
          <a:bodyPr/>
          <a:lstStyle/>
          <a:p>
            <a:fld id="{AD09F236-77CB-4D8C-85AB-7D1F69212F76}" type="slidenum">
              <a:t>4</a:t>
            </a:fld>
            <a:endParaRPr lang="en-US"/>
          </a:p>
        </p:txBody>
      </p:sp>
    </p:spTree>
    <p:extLst>
      <p:ext uri="{BB962C8B-B14F-4D97-AF65-F5344CB8AC3E}">
        <p14:creationId xmlns:p14="http://schemas.microsoft.com/office/powerpoint/2010/main" val="1228067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recovery can be done with just one thread, but the 27 000 links and upload time would make it easy for the hacker to see what is happening, therefore parallel execution is required. The tool will also enable us, by specifying various flags, to set the amount of threads used for the recovery, while also providing an optimized scraping strategy if needed. Assessing the endpoints, scraping them and uploading however, does not need to be linear. Through the use of synchronization and a producer-consumer relationship in a pipeline pattern, we can make the threads scrape and upload while the website is still only just being assessed. The JSON like format is supported by a database called MongoDB, which is what is used for storing the links.</a:t>
            </a:r>
          </a:p>
        </p:txBody>
      </p:sp>
      <p:sp>
        <p:nvSpPr>
          <p:cNvPr id="4" name="Slide Number Placeholder 3"/>
          <p:cNvSpPr>
            <a:spLocks noGrp="1"/>
          </p:cNvSpPr>
          <p:nvPr>
            <p:ph type="sldNum" sz="quarter" idx="5"/>
          </p:nvPr>
        </p:nvSpPr>
        <p:spPr/>
        <p:txBody>
          <a:bodyPr/>
          <a:lstStyle/>
          <a:p>
            <a:fld id="{AD09F236-77CB-4D8C-85AB-7D1F69212F76}" type="slidenum">
              <a:t>5</a:t>
            </a:fld>
            <a:endParaRPr lang="en-US"/>
          </a:p>
        </p:txBody>
      </p:sp>
    </p:spTree>
    <p:extLst>
      <p:ext uri="{BB962C8B-B14F-4D97-AF65-F5344CB8AC3E}">
        <p14:creationId xmlns:p14="http://schemas.microsoft.com/office/powerpoint/2010/main" val="644357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Using CPU is required for this project, because the GPU would not be able to easily access the IO bound tasks and is not built to send or receive requests, making the CPU much more capable for the implementation. The problem is, that the Python language with the threading library does not provide full parallelization if the prebuild mutex is not surpassed. This is called the Global Interpreter Lock, which leaves a bottleneck on CPU bound processes. These are processes that spend most of their time inside the CPU. However website scraping is not CPU bound, but IO Bound. This means, that the main inherent disadvantage of the program comes from waiting on inputs, which is what Website scraping does.</a:t>
            </a:r>
          </a:p>
          <a:p>
            <a:r>
              <a:rPr lang="en-US" dirty="0">
                <a:cs typeface="Calibri"/>
              </a:rPr>
              <a:t>With knowing this, we need to prepare with proper synchronization, to make the inputs output efficiently and most importantly, in parallel.</a:t>
            </a:r>
          </a:p>
        </p:txBody>
      </p:sp>
      <p:sp>
        <p:nvSpPr>
          <p:cNvPr id="4" name="Slide Number Placeholder 3"/>
          <p:cNvSpPr>
            <a:spLocks noGrp="1"/>
          </p:cNvSpPr>
          <p:nvPr>
            <p:ph type="sldNum" sz="quarter" idx="5"/>
          </p:nvPr>
        </p:nvSpPr>
        <p:spPr/>
        <p:txBody>
          <a:bodyPr/>
          <a:lstStyle/>
          <a:p>
            <a:fld id="{AD09F236-77CB-4D8C-85AB-7D1F69212F76}" type="slidenum">
              <a:t>6</a:t>
            </a:fld>
            <a:endParaRPr lang="en-US"/>
          </a:p>
        </p:txBody>
      </p:sp>
    </p:spTree>
    <p:extLst>
      <p:ext uri="{BB962C8B-B14F-4D97-AF65-F5344CB8AC3E}">
        <p14:creationId xmlns:p14="http://schemas.microsoft.com/office/powerpoint/2010/main" val="4081309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structure of the News page allows us to scrape it in an easier way. The main endpoint contains all years, this function then passes its output to a different function, that checks each year for the amount of pages that can be found that year. The output then inputs a function that extracts all the links, which after the links could immediately be uploaded to the database.</a:t>
            </a:r>
          </a:p>
        </p:txBody>
      </p:sp>
      <p:sp>
        <p:nvSpPr>
          <p:cNvPr id="4" name="Slide Number Placeholder 3"/>
          <p:cNvSpPr>
            <a:spLocks noGrp="1"/>
          </p:cNvSpPr>
          <p:nvPr>
            <p:ph type="sldNum" sz="quarter" idx="5"/>
          </p:nvPr>
        </p:nvSpPr>
        <p:spPr/>
        <p:txBody>
          <a:bodyPr/>
          <a:lstStyle/>
          <a:p>
            <a:fld id="{AD09F236-77CB-4D8C-85AB-7D1F69212F76}" type="slidenum">
              <a:t>7</a:t>
            </a:fld>
            <a:endParaRPr lang="en-US"/>
          </a:p>
        </p:txBody>
      </p:sp>
    </p:spTree>
    <p:extLst>
      <p:ext uri="{BB962C8B-B14F-4D97-AF65-F5344CB8AC3E}">
        <p14:creationId xmlns:p14="http://schemas.microsoft.com/office/powerpoint/2010/main" val="4178916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first function only creates one request, which by itself needs to be fully parsed to continue with the next function, making this impossible for parallelization, but for safely tasking, a Queue was used. The next function however needs to parse through all 26 years to see how many pages of news there can be found there. The most optimal amount of parallel requests are the amount of years of articles on the site, which as of today from 1996 are 26. The output then can be loaded into a Queue, which is a thread-safe linear data structure. This was made more efficient with the use of semaphores, making sure that the next thread can immediately start to gather the links from each individual year's pages. When iterating through the pages, the most optimal way, which has also been implemented, but in the end partly backfired, is to start as many requests as many pages there are. The most amount of pages in a year is 54, in 2009. This then can also supply a Queue of links for the last function, immediately passing the links into a shared resource, that with the use of Locking. This data is then passed into a dictionary, that looks up the current key with an O(1) time complexity and replaces its value. These 4 functions create the pipeline pattern of the program.</a:t>
            </a:r>
          </a:p>
        </p:txBody>
      </p:sp>
      <p:sp>
        <p:nvSpPr>
          <p:cNvPr id="4" name="Slide Number Placeholder 3"/>
          <p:cNvSpPr>
            <a:spLocks noGrp="1"/>
          </p:cNvSpPr>
          <p:nvPr>
            <p:ph type="sldNum" sz="quarter" idx="5"/>
          </p:nvPr>
        </p:nvSpPr>
        <p:spPr/>
        <p:txBody>
          <a:bodyPr/>
          <a:lstStyle/>
          <a:p>
            <a:fld id="{AD09F236-77CB-4D8C-85AB-7D1F69212F76}" type="slidenum">
              <a:t>8</a:t>
            </a:fld>
            <a:endParaRPr lang="en-US"/>
          </a:p>
        </p:txBody>
      </p:sp>
    </p:spTree>
    <p:extLst>
      <p:ext uri="{BB962C8B-B14F-4D97-AF65-F5344CB8AC3E}">
        <p14:creationId xmlns:p14="http://schemas.microsoft.com/office/powerpoint/2010/main" val="1947200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When experimenting, a Linux Ubuntu 20.04 operating system was running with an </a:t>
            </a:r>
            <a:r>
              <a:rPr lang="en-US" dirty="0"/>
              <a:t>Intel(R) Core(TM) i5-10210U 8 core CPU each core supports 2 threads, but due to IO bound tasks, simulating more to make requests makes it less time consuming to run. The first test, is to see how much time the year getter function takes in a parallel and non parallel way, then we can see the 2 synchronized thread functions working together with varying amount of threads in the processes. Then the full application is measured to see how long it takes with different number of treads. In the program, sessions are used instead of an individual requests. This makes it faster for scraping. Ethical considerations were made for each request made towards the service, while also seeing variable execution times based on the time the program was executed, usually faster in the evening, due to freed up broadband.</a:t>
            </a:r>
            <a:endParaRPr lang="en-US" dirty="0">
              <a:cs typeface="Calibri"/>
            </a:endParaRPr>
          </a:p>
        </p:txBody>
      </p:sp>
      <p:sp>
        <p:nvSpPr>
          <p:cNvPr id="4" name="Slide Number Placeholder 3"/>
          <p:cNvSpPr>
            <a:spLocks noGrp="1"/>
          </p:cNvSpPr>
          <p:nvPr>
            <p:ph type="sldNum" sz="quarter" idx="5"/>
          </p:nvPr>
        </p:nvSpPr>
        <p:spPr/>
        <p:txBody>
          <a:bodyPr/>
          <a:lstStyle/>
          <a:p>
            <a:fld id="{AD09F236-77CB-4D8C-85AB-7D1F69212F76}" type="slidenum">
              <a:t>9</a:t>
            </a:fld>
            <a:endParaRPr lang="en-US"/>
          </a:p>
        </p:txBody>
      </p:sp>
    </p:spTree>
    <p:extLst>
      <p:ext uri="{BB962C8B-B14F-4D97-AF65-F5344CB8AC3E}">
        <p14:creationId xmlns:p14="http://schemas.microsoft.com/office/powerpoint/2010/main" val="542341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Royalty-Free photo: Colourful intertwined strings | PickPik">
            <a:extLst>
              <a:ext uri="{FF2B5EF4-FFF2-40B4-BE49-F238E27FC236}">
                <a16:creationId xmlns:a16="http://schemas.microsoft.com/office/drawing/2014/main" id="{F4BDE9F9-1A07-EB5B-AA9E-737D8FBED6A1}"/>
              </a:ext>
            </a:extLst>
          </p:cNvPr>
          <p:cNvPicPr>
            <a:picLocks noChangeAspect="1"/>
          </p:cNvPicPr>
          <p:nvPr/>
        </p:nvPicPr>
        <p:blipFill rotWithShape="1">
          <a:blip r:embed="rId3"/>
          <a:srcRect t="27114" b="35339"/>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dirty="0">
                <a:solidFill>
                  <a:srgbClr val="FFFFFF"/>
                </a:solidFill>
                <a:cs typeface="Calibri Light"/>
              </a:rPr>
              <a:t>Recovery Protocol</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iot, technology, concept, city, transport, smart ...">
            <a:extLst>
              <a:ext uri="{FF2B5EF4-FFF2-40B4-BE49-F238E27FC236}">
                <a16:creationId xmlns:a16="http://schemas.microsoft.com/office/drawing/2014/main" id="{A5957430-D2C9-CD67-DF6B-754A3E9FD136}"/>
              </a:ext>
            </a:extLst>
          </p:cNvPr>
          <p:cNvPicPr>
            <a:picLocks noChangeAspect="1"/>
          </p:cNvPicPr>
          <p:nvPr/>
        </p:nvPicPr>
        <p:blipFill rotWithShape="1">
          <a:blip r:embed="rId3">
            <a:alphaModFix amt="35000"/>
          </a:blip>
          <a:srcRect t="14162" b="1568"/>
          <a:stretch/>
        </p:blipFill>
        <p:spPr>
          <a:xfrm>
            <a:off x="20" y="10"/>
            <a:ext cx="12191980" cy="6857990"/>
          </a:xfrm>
          <a:prstGeom prst="rect">
            <a:avLst/>
          </a:prstGeom>
        </p:spPr>
      </p:pic>
      <p:sp>
        <p:nvSpPr>
          <p:cNvPr id="2" name="Title 1">
            <a:extLst>
              <a:ext uri="{FF2B5EF4-FFF2-40B4-BE49-F238E27FC236}">
                <a16:creationId xmlns:a16="http://schemas.microsoft.com/office/drawing/2014/main" id="{8630E269-08A1-A4DE-3804-2C4E1FB0AFB1}"/>
              </a:ext>
            </a:extLst>
          </p:cNvPr>
          <p:cNvSpPr>
            <a:spLocks noGrp="1"/>
          </p:cNvSpPr>
          <p:nvPr>
            <p:ph type="title"/>
          </p:nvPr>
        </p:nvSpPr>
        <p:spPr>
          <a:xfrm>
            <a:off x="838200" y="365125"/>
            <a:ext cx="10515600" cy="1325563"/>
          </a:xfrm>
        </p:spPr>
        <p:txBody>
          <a:bodyPr>
            <a:normAutofit/>
          </a:bodyPr>
          <a:lstStyle/>
          <a:p>
            <a:r>
              <a:rPr lang="en-US" dirty="0">
                <a:solidFill>
                  <a:srgbClr val="FFFFFF"/>
                </a:solidFill>
                <a:cs typeface="Calibri Light"/>
              </a:rPr>
              <a:t>Session over Requests</a:t>
            </a:r>
            <a:endParaRPr lang="en-US" dirty="0">
              <a:solidFill>
                <a:srgbClr val="FFFFFF"/>
              </a:solidFill>
            </a:endParaRPr>
          </a:p>
        </p:txBody>
      </p:sp>
      <p:sp>
        <p:nvSpPr>
          <p:cNvPr id="16" name="Content Placeholder 15">
            <a:extLst>
              <a:ext uri="{FF2B5EF4-FFF2-40B4-BE49-F238E27FC236}">
                <a16:creationId xmlns:a16="http://schemas.microsoft.com/office/drawing/2014/main" id="{A8DFAF8D-6CED-9CAA-F34A-552D548DD4A3}"/>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buNone/>
            </a:pPr>
            <a:endParaRPr lang="en-US">
              <a:cs typeface="Calibri" panose="020F0502020204030204"/>
            </a:endParaRPr>
          </a:p>
          <a:p>
            <a:endParaRPr lang="en-US" dirty="0">
              <a:solidFill>
                <a:srgbClr val="FFFFFF"/>
              </a:solidFill>
              <a:cs typeface="Calibri"/>
            </a:endParaRPr>
          </a:p>
        </p:txBody>
      </p:sp>
      <p:pic>
        <p:nvPicPr>
          <p:cNvPr id="3" name="Picture 4" descr="Chart, histogram&#10;&#10;Description automatically generated">
            <a:extLst>
              <a:ext uri="{FF2B5EF4-FFF2-40B4-BE49-F238E27FC236}">
                <a16:creationId xmlns:a16="http://schemas.microsoft.com/office/drawing/2014/main" id="{7531F830-C7B1-0C1D-626F-1A9BC7FEAA07}"/>
              </a:ext>
            </a:extLst>
          </p:cNvPr>
          <p:cNvPicPr>
            <a:picLocks noChangeAspect="1"/>
          </p:cNvPicPr>
          <p:nvPr/>
        </p:nvPicPr>
        <p:blipFill>
          <a:blip r:embed="rId4"/>
          <a:stretch>
            <a:fillRect/>
          </a:stretch>
        </p:blipFill>
        <p:spPr>
          <a:xfrm>
            <a:off x="270424" y="1997002"/>
            <a:ext cx="3847123" cy="2887784"/>
          </a:xfrm>
          <a:prstGeom prst="rect">
            <a:avLst/>
          </a:prstGeom>
        </p:spPr>
      </p:pic>
      <p:pic>
        <p:nvPicPr>
          <p:cNvPr id="5" name="Picture 5" descr="Chart, histogram&#10;&#10;Description automatically generated">
            <a:extLst>
              <a:ext uri="{FF2B5EF4-FFF2-40B4-BE49-F238E27FC236}">
                <a16:creationId xmlns:a16="http://schemas.microsoft.com/office/drawing/2014/main" id="{40F2104E-C442-48ED-1EFE-846539C33AA8}"/>
              </a:ext>
            </a:extLst>
          </p:cNvPr>
          <p:cNvPicPr>
            <a:picLocks noChangeAspect="1"/>
          </p:cNvPicPr>
          <p:nvPr/>
        </p:nvPicPr>
        <p:blipFill>
          <a:blip r:embed="rId5"/>
          <a:stretch>
            <a:fillRect/>
          </a:stretch>
        </p:blipFill>
        <p:spPr>
          <a:xfrm>
            <a:off x="8129581" y="1978542"/>
            <a:ext cx="3886199" cy="2897552"/>
          </a:xfrm>
          <a:prstGeom prst="rect">
            <a:avLst/>
          </a:prstGeom>
        </p:spPr>
      </p:pic>
      <p:sp>
        <p:nvSpPr>
          <p:cNvPr id="6" name="TextBox 5">
            <a:extLst>
              <a:ext uri="{FF2B5EF4-FFF2-40B4-BE49-F238E27FC236}">
                <a16:creationId xmlns:a16="http://schemas.microsoft.com/office/drawing/2014/main" id="{F86B28FD-4D5C-037A-78DE-F6C3B2A588FE}"/>
              </a:ext>
            </a:extLst>
          </p:cNvPr>
          <p:cNvSpPr txBox="1"/>
          <p:nvPr/>
        </p:nvSpPr>
        <p:spPr>
          <a:xfrm>
            <a:off x="268679" y="5003966"/>
            <a:ext cx="402474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Session request only, non-parallel</a:t>
            </a:r>
          </a:p>
          <a:p>
            <a:r>
              <a:rPr lang="en-US" dirty="0">
                <a:ea typeface="+mn-lt"/>
                <a:cs typeface="+mn-lt"/>
              </a:rPr>
              <a:t>Average: 12.975450197855631 seconds Median: 12.45760726928711 seconds</a:t>
            </a:r>
            <a:endParaRPr lang="en-US" dirty="0">
              <a:cs typeface="Calibri"/>
            </a:endParaRPr>
          </a:p>
        </p:txBody>
      </p:sp>
      <p:sp>
        <p:nvSpPr>
          <p:cNvPr id="7" name="TextBox 6">
            <a:extLst>
              <a:ext uri="{FF2B5EF4-FFF2-40B4-BE49-F238E27FC236}">
                <a16:creationId xmlns:a16="http://schemas.microsoft.com/office/drawing/2014/main" id="{43E89474-BB69-04CC-3D41-26160F3BDF75}"/>
              </a:ext>
            </a:extLst>
          </p:cNvPr>
          <p:cNvSpPr txBox="1"/>
          <p:nvPr/>
        </p:nvSpPr>
        <p:spPr>
          <a:xfrm>
            <a:off x="7962900" y="5003966"/>
            <a:ext cx="419297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Session requests with 26 parallel threads: </a:t>
            </a:r>
          </a:p>
          <a:p>
            <a:r>
              <a:rPr lang="en-US" dirty="0">
                <a:ea typeface="+mn-lt"/>
                <a:cs typeface="+mn-lt"/>
              </a:rPr>
              <a:t>Average: 1.785995109875997 seconds</a:t>
            </a:r>
          </a:p>
          <a:p>
            <a:r>
              <a:rPr lang="en-US" dirty="0">
                <a:ea typeface="+mn-lt"/>
                <a:cs typeface="+mn-lt"/>
              </a:rPr>
              <a:t>Median: 1.6741243600845337 seconds</a:t>
            </a:r>
            <a:endParaRPr lang="en-US" dirty="0">
              <a:cs typeface="Calibri"/>
            </a:endParaRPr>
          </a:p>
        </p:txBody>
      </p:sp>
      <p:pic>
        <p:nvPicPr>
          <p:cNvPr id="8" name="Picture 8" descr="Chart, bar chart&#10;&#10;Description automatically generated">
            <a:extLst>
              <a:ext uri="{FF2B5EF4-FFF2-40B4-BE49-F238E27FC236}">
                <a16:creationId xmlns:a16="http://schemas.microsoft.com/office/drawing/2014/main" id="{BEA7DFB7-B98B-598F-424B-12D61C24BA65}"/>
              </a:ext>
            </a:extLst>
          </p:cNvPr>
          <p:cNvPicPr>
            <a:picLocks noChangeAspect="1"/>
          </p:cNvPicPr>
          <p:nvPr/>
        </p:nvPicPr>
        <p:blipFill>
          <a:blip r:embed="rId6"/>
          <a:stretch>
            <a:fillRect/>
          </a:stretch>
        </p:blipFill>
        <p:spPr>
          <a:xfrm>
            <a:off x="4180115" y="1994561"/>
            <a:ext cx="3881251" cy="2898567"/>
          </a:xfrm>
          <a:prstGeom prst="rect">
            <a:avLst/>
          </a:prstGeom>
        </p:spPr>
      </p:pic>
      <p:sp>
        <p:nvSpPr>
          <p:cNvPr id="9" name="TextBox 8">
            <a:extLst>
              <a:ext uri="{FF2B5EF4-FFF2-40B4-BE49-F238E27FC236}">
                <a16:creationId xmlns:a16="http://schemas.microsoft.com/office/drawing/2014/main" id="{9173BE48-6D34-0204-8C69-8736FD31A86D}"/>
              </a:ext>
            </a:extLst>
          </p:cNvPr>
          <p:cNvSpPr txBox="1"/>
          <p:nvPr/>
        </p:nvSpPr>
        <p:spPr>
          <a:xfrm>
            <a:off x="4071258" y="5001490"/>
            <a:ext cx="38812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Session requests with 8 threads</a:t>
            </a:r>
          </a:p>
          <a:p>
            <a:r>
              <a:rPr lang="en-US" dirty="0">
                <a:ea typeface="+mn-lt"/>
                <a:cs typeface="+mn-lt"/>
              </a:rPr>
              <a:t>Average: 3.724008953177524 seconds</a:t>
            </a:r>
          </a:p>
          <a:p>
            <a:r>
              <a:rPr lang="en-US" dirty="0">
                <a:ea typeface="+mn-lt"/>
                <a:cs typeface="+mn-lt"/>
              </a:rPr>
              <a:t>Median: 3.6156079658177624 seconds</a:t>
            </a:r>
            <a:endParaRPr lang="en-US" dirty="0">
              <a:cs typeface="Calibri"/>
            </a:endParaRPr>
          </a:p>
        </p:txBody>
      </p:sp>
    </p:spTree>
    <p:extLst>
      <p:ext uri="{BB962C8B-B14F-4D97-AF65-F5344CB8AC3E}">
        <p14:creationId xmlns:p14="http://schemas.microsoft.com/office/powerpoint/2010/main" val="376872380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iot, technology, concept, city, transport, smart ...">
            <a:extLst>
              <a:ext uri="{FF2B5EF4-FFF2-40B4-BE49-F238E27FC236}">
                <a16:creationId xmlns:a16="http://schemas.microsoft.com/office/drawing/2014/main" id="{A5957430-D2C9-CD67-DF6B-754A3E9FD136}"/>
              </a:ext>
            </a:extLst>
          </p:cNvPr>
          <p:cNvPicPr>
            <a:picLocks noChangeAspect="1"/>
          </p:cNvPicPr>
          <p:nvPr/>
        </p:nvPicPr>
        <p:blipFill rotWithShape="1">
          <a:blip r:embed="rId3">
            <a:alphaModFix amt="35000"/>
          </a:blip>
          <a:srcRect t="14162" b="1568"/>
          <a:stretch/>
        </p:blipFill>
        <p:spPr>
          <a:xfrm>
            <a:off x="20" y="10"/>
            <a:ext cx="12191980" cy="6857990"/>
          </a:xfrm>
          <a:prstGeom prst="rect">
            <a:avLst/>
          </a:prstGeom>
        </p:spPr>
      </p:pic>
      <p:sp>
        <p:nvSpPr>
          <p:cNvPr id="2" name="Title 1">
            <a:extLst>
              <a:ext uri="{FF2B5EF4-FFF2-40B4-BE49-F238E27FC236}">
                <a16:creationId xmlns:a16="http://schemas.microsoft.com/office/drawing/2014/main" id="{8630E269-08A1-A4DE-3804-2C4E1FB0AFB1}"/>
              </a:ext>
            </a:extLst>
          </p:cNvPr>
          <p:cNvSpPr>
            <a:spLocks noGrp="1"/>
          </p:cNvSpPr>
          <p:nvPr>
            <p:ph type="title"/>
          </p:nvPr>
        </p:nvSpPr>
        <p:spPr>
          <a:xfrm>
            <a:off x="838200" y="365125"/>
            <a:ext cx="10515600" cy="1325563"/>
          </a:xfrm>
        </p:spPr>
        <p:txBody>
          <a:bodyPr>
            <a:normAutofit/>
          </a:bodyPr>
          <a:lstStyle/>
          <a:p>
            <a:r>
              <a:rPr lang="en-US" dirty="0">
                <a:solidFill>
                  <a:srgbClr val="FFFFFF"/>
                </a:solidFill>
                <a:cs typeface="Calibri Light"/>
              </a:rPr>
              <a:t>Web scraping parts of pipeline</a:t>
            </a:r>
            <a:endParaRPr lang="en-US" dirty="0">
              <a:solidFill>
                <a:srgbClr val="FFFFFF"/>
              </a:solidFill>
            </a:endParaRPr>
          </a:p>
        </p:txBody>
      </p:sp>
      <p:sp>
        <p:nvSpPr>
          <p:cNvPr id="16" name="Content Placeholder 15">
            <a:extLst>
              <a:ext uri="{FF2B5EF4-FFF2-40B4-BE49-F238E27FC236}">
                <a16:creationId xmlns:a16="http://schemas.microsoft.com/office/drawing/2014/main" id="{A8DFAF8D-6CED-9CAA-F34A-552D548DD4A3}"/>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buNone/>
            </a:pPr>
            <a:endParaRPr lang="en-US">
              <a:cs typeface="Calibri" panose="020F0502020204030204"/>
            </a:endParaRPr>
          </a:p>
          <a:p>
            <a:endParaRPr lang="en-US" dirty="0">
              <a:solidFill>
                <a:srgbClr val="FFFFFF"/>
              </a:solidFill>
              <a:cs typeface="Calibri"/>
            </a:endParaRPr>
          </a:p>
        </p:txBody>
      </p:sp>
      <p:pic>
        <p:nvPicPr>
          <p:cNvPr id="3" name="Picture 4" descr="Chart, bar chart, histogram&#10;&#10;Description automatically generated">
            <a:extLst>
              <a:ext uri="{FF2B5EF4-FFF2-40B4-BE49-F238E27FC236}">
                <a16:creationId xmlns:a16="http://schemas.microsoft.com/office/drawing/2014/main" id="{F0EBB9B9-97C9-4905-2BE0-564CF3999EA9}"/>
              </a:ext>
            </a:extLst>
          </p:cNvPr>
          <p:cNvPicPr>
            <a:picLocks noChangeAspect="1"/>
          </p:cNvPicPr>
          <p:nvPr/>
        </p:nvPicPr>
        <p:blipFill>
          <a:blip r:embed="rId4"/>
          <a:stretch>
            <a:fillRect/>
          </a:stretch>
        </p:blipFill>
        <p:spPr>
          <a:xfrm>
            <a:off x="564041" y="1913615"/>
            <a:ext cx="3600449" cy="2698172"/>
          </a:xfrm>
          <a:prstGeom prst="rect">
            <a:avLst/>
          </a:prstGeom>
        </p:spPr>
      </p:pic>
      <p:pic>
        <p:nvPicPr>
          <p:cNvPr id="5" name="Picture 5" descr="Chart, histogram&#10;&#10;Description automatically generated">
            <a:extLst>
              <a:ext uri="{FF2B5EF4-FFF2-40B4-BE49-F238E27FC236}">
                <a16:creationId xmlns:a16="http://schemas.microsoft.com/office/drawing/2014/main" id="{03EEA0C8-BC5B-3084-F7F3-ACC69DC36E9E}"/>
              </a:ext>
            </a:extLst>
          </p:cNvPr>
          <p:cNvPicPr>
            <a:picLocks noChangeAspect="1"/>
          </p:cNvPicPr>
          <p:nvPr/>
        </p:nvPicPr>
        <p:blipFill>
          <a:blip r:embed="rId5"/>
          <a:stretch>
            <a:fillRect/>
          </a:stretch>
        </p:blipFill>
        <p:spPr>
          <a:xfrm>
            <a:off x="4291447" y="1922274"/>
            <a:ext cx="3635085" cy="2698172"/>
          </a:xfrm>
          <a:prstGeom prst="rect">
            <a:avLst/>
          </a:prstGeom>
        </p:spPr>
      </p:pic>
      <p:pic>
        <p:nvPicPr>
          <p:cNvPr id="6" name="Picture 6" descr="Chart, bar chart, histogram&#10;&#10;Description automatically generated">
            <a:extLst>
              <a:ext uri="{FF2B5EF4-FFF2-40B4-BE49-F238E27FC236}">
                <a16:creationId xmlns:a16="http://schemas.microsoft.com/office/drawing/2014/main" id="{41FE7695-4441-7617-345E-363AD31F7F7C}"/>
              </a:ext>
            </a:extLst>
          </p:cNvPr>
          <p:cNvPicPr>
            <a:picLocks noChangeAspect="1"/>
          </p:cNvPicPr>
          <p:nvPr/>
        </p:nvPicPr>
        <p:blipFill>
          <a:blip r:embed="rId6"/>
          <a:stretch>
            <a:fillRect/>
          </a:stretch>
        </p:blipFill>
        <p:spPr>
          <a:xfrm>
            <a:off x="8043718" y="1922273"/>
            <a:ext cx="3609109" cy="2698173"/>
          </a:xfrm>
          <a:prstGeom prst="rect">
            <a:avLst/>
          </a:prstGeom>
        </p:spPr>
      </p:pic>
      <p:sp>
        <p:nvSpPr>
          <p:cNvPr id="7" name="TextBox 6">
            <a:extLst>
              <a:ext uri="{FF2B5EF4-FFF2-40B4-BE49-F238E27FC236}">
                <a16:creationId xmlns:a16="http://schemas.microsoft.com/office/drawing/2014/main" id="{FC5C10D0-9776-3971-8888-644D415E8953}"/>
              </a:ext>
            </a:extLst>
          </p:cNvPr>
          <p:cNvSpPr txBox="1"/>
          <p:nvPr/>
        </p:nvSpPr>
        <p:spPr>
          <a:xfrm>
            <a:off x="438150" y="4750378"/>
            <a:ext cx="386022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1 Thread Web-Scraping functions Average: 860.5677591414166 seconds</a:t>
            </a:r>
          </a:p>
          <a:p>
            <a:r>
              <a:rPr lang="en-US" dirty="0">
                <a:ea typeface="+mn-lt"/>
                <a:cs typeface="+mn-lt"/>
              </a:rPr>
              <a:t>Median: 875.4946679730649 seconds</a:t>
            </a:r>
            <a:endParaRPr lang="en-US" dirty="0">
              <a:cs typeface="Calibri"/>
            </a:endParaRPr>
          </a:p>
        </p:txBody>
      </p:sp>
      <p:sp>
        <p:nvSpPr>
          <p:cNvPr id="8" name="TextBox 7">
            <a:extLst>
              <a:ext uri="{FF2B5EF4-FFF2-40B4-BE49-F238E27FC236}">
                <a16:creationId xmlns:a16="http://schemas.microsoft.com/office/drawing/2014/main" id="{D4956942-4417-6782-D2E8-A64318358083}"/>
              </a:ext>
            </a:extLst>
          </p:cNvPr>
          <p:cNvSpPr txBox="1"/>
          <p:nvPr/>
        </p:nvSpPr>
        <p:spPr>
          <a:xfrm>
            <a:off x="4291445" y="4750377"/>
            <a:ext cx="380826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Default Web-Scraping functions </a:t>
            </a:r>
            <a:endParaRPr lang="en-US" dirty="0"/>
          </a:p>
          <a:p>
            <a:r>
              <a:rPr lang="en-US" dirty="0">
                <a:ea typeface="+mn-lt"/>
                <a:cs typeface="+mn-lt"/>
              </a:rPr>
              <a:t>Average: 79.45315009622615 seconds</a:t>
            </a:r>
            <a:endParaRPr lang="en-US"/>
          </a:p>
          <a:p>
            <a:r>
              <a:rPr lang="en-US" dirty="0">
                <a:ea typeface="+mn-lt"/>
                <a:cs typeface="+mn-lt"/>
              </a:rPr>
              <a:t>Median: 80.11851621389971 seconds</a:t>
            </a:r>
            <a:endParaRPr lang="en-US" dirty="0">
              <a:cs typeface="Calibri"/>
            </a:endParaRPr>
          </a:p>
        </p:txBody>
      </p:sp>
      <p:sp>
        <p:nvSpPr>
          <p:cNvPr id="9" name="TextBox 8">
            <a:extLst>
              <a:ext uri="{FF2B5EF4-FFF2-40B4-BE49-F238E27FC236}">
                <a16:creationId xmlns:a16="http://schemas.microsoft.com/office/drawing/2014/main" id="{1A815A39-C27E-CEE8-63E3-E301BD384C99}"/>
              </a:ext>
            </a:extLst>
          </p:cNvPr>
          <p:cNvSpPr txBox="1"/>
          <p:nvPr/>
        </p:nvSpPr>
        <p:spPr>
          <a:xfrm>
            <a:off x="8092787" y="4750377"/>
            <a:ext cx="380826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Optimal Web-Scraping functions Average: 65.8431925955498 seconds Median: 66.4739441871643 seconds</a:t>
            </a:r>
            <a:endParaRPr lang="en-US" dirty="0"/>
          </a:p>
        </p:txBody>
      </p:sp>
    </p:spTree>
    <p:extLst>
      <p:ext uri="{BB962C8B-B14F-4D97-AF65-F5344CB8AC3E}">
        <p14:creationId xmlns:p14="http://schemas.microsoft.com/office/powerpoint/2010/main" val="146629369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iot, technology, concept, city, transport, smart ...">
            <a:extLst>
              <a:ext uri="{FF2B5EF4-FFF2-40B4-BE49-F238E27FC236}">
                <a16:creationId xmlns:a16="http://schemas.microsoft.com/office/drawing/2014/main" id="{A5957430-D2C9-CD67-DF6B-754A3E9FD136}"/>
              </a:ext>
            </a:extLst>
          </p:cNvPr>
          <p:cNvPicPr>
            <a:picLocks noChangeAspect="1"/>
          </p:cNvPicPr>
          <p:nvPr/>
        </p:nvPicPr>
        <p:blipFill rotWithShape="1">
          <a:blip r:embed="rId3">
            <a:alphaModFix amt="35000"/>
          </a:blip>
          <a:srcRect t="14162" b="1568"/>
          <a:stretch/>
        </p:blipFill>
        <p:spPr>
          <a:xfrm>
            <a:off x="20" y="10"/>
            <a:ext cx="12191980" cy="6857990"/>
          </a:xfrm>
          <a:prstGeom prst="rect">
            <a:avLst/>
          </a:prstGeom>
        </p:spPr>
      </p:pic>
      <p:sp>
        <p:nvSpPr>
          <p:cNvPr id="2" name="Title 1">
            <a:extLst>
              <a:ext uri="{FF2B5EF4-FFF2-40B4-BE49-F238E27FC236}">
                <a16:creationId xmlns:a16="http://schemas.microsoft.com/office/drawing/2014/main" id="{8630E269-08A1-A4DE-3804-2C4E1FB0AFB1}"/>
              </a:ext>
            </a:extLst>
          </p:cNvPr>
          <p:cNvSpPr>
            <a:spLocks noGrp="1"/>
          </p:cNvSpPr>
          <p:nvPr>
            <p:ph type="title"/>
          </p:nvPr>
        </p:nvSpPr>
        <p:spPr>
          <a:xfrm>
            <a:off x="838200" y="365125"/>
            <a:ext cx="10515600" cy="1325563"/>
          </a:xfrm>
        </p:spPr>
        <p:txBody>
          <a:bodyPr>
            <a:normAutofit/>
          </a:bodyPr>
          <a:lstStyle/>
          <a:p>
            <a:r>
              <a:rPr lang="en-US" dirty="0">
                <a:solidFill>
                  <a:srgbClr val="FFFFFF"/>
                </a:solidFill>
                <a:cs typeface="Calibri Light"/>
              </a:rPr>
              <a:t>All pipeline functions</a:t>
            </a:r>
            <a:endParaRPr lang="en-US" dirty="0">
              <a:solidFill>
                <a:srgbClr val="FFFFFF"/>
              </a:solidFill>
            </a:endParaRPr>
          </a:p>
        </p:txBody>
      </p:sp>
      <p:sp>
        <p:nvSpPr>
          <p:cNvPr id="16" name="Content Placeholder 15">
            <a:extLst>
              <a:ext uri="{FF2B5EF4-FFF2-40B4-BE49-F238E27FC236}">
                <a16:creationId xmlns:a16="http://schemas.microsoft.com/office/drawing/2014/main" id="{A8DFAF8D-6CED-9CAA-F34A-552D548DD4A3}"/>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buNone/>
            </a:pPr>
            <a:endParaRPr lang="en-US">
              <a:cs typeface="Calibri" panose="020F0502020204030204"/>
            </a:endParaRPr>
          </a:p>
          <a:p>
            <a:endParaRPr lang="en-US" dirty="0">
              <a:solidFill>
                <a:srgbClr val="FFFFFF"/>
              </a:solidFill>
              <a:cs typeface="Calibri"/>
            </a:endParaRPr>
          </a:p>
        </p:txBody>
      </p:sp>
      <p:pic>
        <p:nvPicPr>
          <p:cNvPr id="3" name="Picture 4" descr="Chart, bar chart&#10;&#10;Description automatically generated">
            <a:extLst>
              <a:ext uri="{FF2B5EF4-FFF2-40B4-BE49-F238E27FC236}">
                <a16:creationId xmlns:a16="http://schemas.microsoft.com/office/drawing/2014/main" id="{D38AE79C-865B-3575-F290-2942578ADC57}"/>
              </a:ext>
            </a:extLst>
          </p:cNvPr>
          <p:cNvPicPr>
            <a:picLocks noChangeAspect="1"/>
          </p:cNvPicPr>
          <p:nvPr/>
        </p:nvPicPr>
        <p:blipFill>
          <a:blip r:embed="rId4"/>
          <a:stretch>
            <a:fillRect/>
          </a:stretch>
        </p:blipFill>
        <p:spPr>
          <a:xfrm>
            <a:off x="317588" y="1983998"/>
            <a:ext cx="3626426" cy="2724149"/>
          </a:xfrm>
          <a:prstGeom prst="rect">
            <a:avLst/>
          </a:prstGeom>
        </p:spPr>
      </p:pic>
      <p:pic>
        <p:nvPicPr>
          <p:cNvPr id="5" name="Picture 5" descr="Chart, bar chart, histogram&#10;&#10;Description automatically generated">
            <a:extLst>
              <a:ext uri="{FF2B5EF4-FFF2-40B4-BE49-F238E27FC236}">
                <a16:creationId xmlns:a16="http://schemas.microsoft.com/office/drawing/2014/main" id="{BCFC9BF8-70DA-CBE0-DA06-69DA43ECCC60}"/>
              </a:ext>
            </a:extLst>
          </p:cNvPr>
          <p:cNvPicPr>
            <a:picLocks noChangeAspect="1"/>
          </p:cNvPicPr>
          <p:nvPr/>
        </p:nvPicPr>
        <p:blipFill>
          <a:blip r:embed="rId5"/>
          <a:stretch>
            <a:fillRect/>
          </a:stretch>
        </p:blipFill>
        <p:spPr>
          <a:xfrm>
            <a:off x="8126757" y="1983997"/>
            <a:ext cx="3635086" cy="2724150"/>
          </a:xfrm>
          <a:prstGeom prst="rect">
            <a:avLst/>
          </a:prstGeom>
        </p:spPr>
      </p:pic>
      <p:pic>
        <p:nvPicPr>
          <p:cNvPr id="6" name="Picture 6" descr="Chart&#10;&#10;Description automatically generated">
            <a:extLst>
              <a:ext uri="{FF2B5EF4-FFF2-40B4-BE49-F238E27FC236}">
                <a16:creationId xmlns:a16="http://schemas.microsoft.com/office/drawing/2014/main" id="{CDA3C0C4-489A-FEDB-C754-3458B0F4DEA2}"/>
              </a:ext>
            </a:extLst>
          </p:cNvPr>
          <p:cNvPicPr>
            <a:picLocks noChangeAspect="1"/>
          </p:cNvPicPr>
          <p:nvPr/>
        </p:nvPicPr>
        <p:blipFill>
          <a:blip r:embed="rId6"/>
          <a:stretch>
            <a:fillRect/>
          </a:stretch>
        </p:blipFill>
        <p:spPr>
          <a:xfrm>
            <a:off x="4187536" y="1992658"/>
            <a:ext cx="3617768" cy="2715490"/>
          </a:xfrm>
          <a:prstGeom prst="rect">
            <a:avLst/>
          </a:prstGeom>
        </p:spPr>
      </p:pic>
      <p:sp>
        <p:nvSpPr>
          <p:cNvPr id="7" name="TextBox 6">
            <a:extLst>
              <a:ext uri="{FF2B5EF4-FFF2-40B4-BE49-F238E27FC236}">
                <a16:creationId xmlns:a16="http://schemas.microsoft.com/office/drawing/2014/main" id="{FB22A12D-8CC8-6FE3-BB31-65435FDE74D8}"/>
              </a:ext>
            </a:extLst>
          </p:cNvPr>
          <p:cNvSpPr txBox="1"/>
          <p:nvPr/>
        </p:nvSpPr>
        <p:spPr>
          <a:xfrm>
            <a:off x="316923" y="4854286"/>
            <a:ext cx="392949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Full pipeline, 1 threaded functions</a:t>
            </a:r>
          </a:p>
          <a:p>
            <a:r>
              <a:rPr lang="en-US" dirty="0">
                <a:ea typeface="+mn-lt"/>
                <a:cs typeface="+mn-lt"/>
              </a:rPr>
              <a:t>Average: 1448.121027455036 seconds</a:t>
            </a:r>
          </a:p>
          <a:p>
            <a:r>
              <a:rPr lang="en-US" dirty="0">
                <a:ea typeface="+mn-lt"/>
                <a:cs typeface="+mn-lt"/>
              </a:rPr>
              <a:t>Median: 1449.7646775171445 seconds</a:t>
            </a:r>
            <a:endParaRPr lang="en-US" dirty="0">
              <a:cs typeface="Calibri"/>
            </a:endParaRPr>
          </a:p>
        </p:txBody>
      </p:sp>
      <p:sp>
        <p:nvSpPr>
          <p:cNvPr id="8" name="TextBox 7">
            <a:extLst>
              <a:ext uri="{FF2B5EF4-FFF2-40B4-BE49-F238E27FC236}">
                <a16:creationId xmlns:a16="http://schemas.microsoft.com/office/drawing/2014/main" id="{0ED70813-5DDD-83EF-1487-07FE7DE2FBE6}"/>
              </a:ext>
            </a:extLst>
          </p:cNvPr>
          <p:cNvSpPr txBox="1"/>
          <p:nvPr/>
        </p:nvSpPr>
        <p:spPr>
          <a:xfrm>
            <a:off x="4074968" y="4854287"/>
            <a:ext cx="377363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Full pipeline, a thread for every year</a:t>
            </a:r>
            <a:endParaRPr lang="en-US" dirty="0"/>
          </a:p>
          <a:p>
            <a:r>
              <a:rPr lang="en-US" dirty="0">
                <a:ea typeface="+mn-lt"/>
                <a:cs typeface="+mn-lt"/>
              </a:rPr>
              <a:t>Average: 87.47159079138382 seconds</a:t>
            </a:r>
          </a:p>
          <a:p>
            <a:r>
              <a:rPr lang="en-US" dirty="0">
                <a:ea typeface="+mn-lt"/>
                <a:cs typeface="+mn-lt"/>
              </a:rPr>
              <a:t>Median: 87.05949537330392 seconds</a:t>
            </a:r>
            <a:endParaRPr lang="en-US" dirty="0">
              <a:cs typeface="Calibri"/>
            </a:endParaRPr>
          </a:p>
          <a:p>
            <a:pPr algn="l"/>
            <a:endParaRPr lang="en-US" dirty="0">
              <a:cs typeface="Calibri"/>
            </a:endParaRPr>
          </a:p>
        </p:txBody>
      </p:sp>
      <p:sp>
        <p:nvSpPr>
          <p:cNvPr id="9" name="TextBox 8">
            <a:extLst>
              <a:ext uri="{FF2B5EF4-FFF2-40B4-BE49-F238E27FC236}">
                <a16:creationId xmlns:a16="http://schemas.microsoft.com/office/drawing/2014/main" id="{7D879DC6-F4BA-27FC-F110-EE68041ADDA4}"/>
              </a:ext>
            </a:extLst>
          </p:cNvPr>
          <p:cNvSpPr txBox="1"/>
          <p:nvPr/>
        </p:nvSpPr>
        <p:spPr>
          <a:xfrm>
            <a:off x="7798377" y="4897581"/>
            <a:ext cx="449233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Full pipeline, a thread for every year and page</a:t>
            </a:r>
          </a:p>
          <a:p>
            <a:r>
              <a:rPr lang="en-US" dirty="0">
                <a:ea typeface="+mn-lt"/>
                <a:cs typeface="+mn-lt"/>
              </a:rPr>
              <a:t>Average: 100.86253020081084 seconds</a:t>
            </a:r>
          </a:p>
          <a:p>
            <a:r>
              <a:rPr lang="en-US" dirty="0">
                <a:ea typeface="+mn-lt"/>
                <a:cs typeface="+mn-lt"/>
              </a:rPr>
              <a:t>Median: 101.08603882789612 seconds</a:t>
            </a:r>
            <a:endParaRPr lang="en-US" dirty="0">
              <a:cs typeface="Calibri"/>
            </a:endParaRPr>
          </a:p>
        </p:txBody>
      </p:sp>
    </p:spTree>
    <p:extLst>
      <p:ext uri="{BB962C8B-B14F-4D97-AF65-F5344CB8AC3E}">
        <p14:creationId xmlns:p14="http://schemas.microsoft.com/office/powerpoint/2010/main" val="127656508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AB8EDC3-1C0D-4505-A2C7-839A5161F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069E294-3813-4588-9E9C-AEA08F9C4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iot, technology, concept, city, transport, smart ...">
            <a:extLst>
              <a:ext uri="{FF2B5EF4-FFF2-40B4-BE49-F238E27FC236}">
                <a16:creationId xmlns:a16="http://schemas.microsoft.com/office/drawing/2014/main" id="{A5957430-D2C9-CD67-DF6B-754A3E9FD136}"/>
              </a:ext>
            </a:extLst>
          </p:cNvPr>
          <p:cNvPicPr>
            <a:picLocks noChangeAspect="1"/>
          </p:cNvPicPr>
          <p:nvPr/>
        </p:nvPicPr>
        <p:blipFill rotWithShape="1">
          <a:blip r:embed="rId3">
            <a:alphaModFix amt="40000"/>
          </a:blip>
          <a:srcRect t="14162" b="1568"/>
          <a:stretch/>
        </p:blipFill>
        <p:spPr>
          <a:xfrm>
            <a:off x="20" y="10"/>
            <a:ext cx="12191980" cy="6857990"/>
          </a:xfrm>
          <a:prstGeom prst="rect">
            <a:avLst/>
          </a:prstGeom>
        </p:spPr>
      </p:pic>
      <p:sp>
        <p:nvSpPr>
          <p:cNvPr id="2" name="Title 1">
            <a:extLst>
              <a:ext uri="{FF2B5EF4-FFF2-40B4-BE49-F238E27FC236}">
                <a16:creationId xmlns:a16="http://schemas.microsoft.com/office/drawing/2014/main" id="{8630E269-08A1-A4DE-3804-2C4E1FB0AFB1}"/>
              </a:ext>
            </a:extLst>
          </p:cNvPr>
          <p:cNvSpPr>
            <a:spLocks noGrp="1"/>
          </p:cNvSpPr>
          <p:nvPr>
            <p:ph type="title"/>
          </p:nvPr>
        </p:nvSpPr>
        <p:spPr>
          <a:xfrm>
            <a:off x="838200" y="365125"/>
            <a:ext cx="10515600" cy="1325563"/>
          </a:xfrm>
        </p:spPr>
        <p:txBody>
          <a:bodyPr>
            <a:normAutofit/>
          </a:bodyPr>
          <a:lstStyle/>
          <a:p>
            <a:r>
              <a:rPr lang="en-US" dirty="0">
                <a:solidFill>
                  <a:srgbClr val="FFFFFF"/>
                </a:solidFill>
                <a:cs typeface="Calibri Light"/>
              </a:rPr>
              <a:t>Errors, Conclusion</a:t>
            </a:r>
            <a:endParaRPr lang="en-US">
              <a:solidFill>
                <a:srgbClr val="FFFFFF"/>
              </a:solidFill>
              <a:cs typeface="Calibri Light"/>
            </a:endParaRPr>
          </a:p>
        </p:txBody>
      </p:sp>
      <p:sp>
        <p:nvSpPr>
          <p:cNvPr id="16" name="Content Placeholder 15">
            <a:extLst>
              <a:ext uri="{FF2B5EF4-FFF2-40B4-BE49-F238E27FC236}">
                <a16:creationId xmlns:a16="http://schemas.microsoft.com/office/drawing/2014/main" id="{A8DFAF8D-6CED-9CAA-F34A-552D548DD4A3}"/>
              </a:ext>
            </a:extLst>
          </p:cNvPr>
          <p:cNvSpPr>
            <a:spLocks noGrp="1"/>
          </p:cNvSpPr>
          <p:nvPr>
            <p:ph idx="1"/>
          </p:nvPr>
        </p:nvSpPr>
        <p:spPr>
          <a:xfrm>
            <a:off x="838344" y="2013625"/>
            <a:ext cx="4614759" cy="4163337"/>
          </a:xfrm>
        </p:spPr>
        <p:txBody>
          <a:bodyPr vert="horz" lIns="91440" tIns="45720" rIns="91440" bIns="45720" rtlCol="0">
            <a:normAutofit/>
          </a:bodyPr>
          <a:lstStyle/>
          <a:p>
            <a:pPr marL="0" indent="0">
              <a:buNone/>
            </a:pPr>
            <a:endParaRPr lang="en-US" sz="2000">
              <a:solidFill>
                <a:srgbClr val="FFFFFF"/>
              </a:solidFill>
              <a:cs typeface="Calibri" panose="020F0502020204030204"/>
            </a:endParaRPr>
          </a:p>
          <a:p>
            <a:endParaRPr lang="en-US" sz="2000">
              <a:solidFill>
                <a:srgbClr val="FFFFFF"/>
              </a:solidFill>
              <a:cs typeface="Calibri" panose="020F0502020204030204"/>
            </a:endParaRPr>
          </a:p>
        </p:txBody>
      </p:sp>
      <p:pic>
        <p:nvPicPr>
          <p:cNvPr id="3" name="Picture 4">
            <a:extLst>
              <a:ext uri="{FF2B5EF4-FFF2-40B4-BE49-F238E27FC236}">
                <a16:creationId xmlns:a16="http://schemas.microsoft.com/office/drawing/2014/main" id="{8164AD8B-C6A4-6072-B4F6-0169D8F0B137}"/>
              </a:ext>
            </a:extLst>
          </p:cNvPr>
          <p:cNvPicPr>
            <a:picLocks noChangeAspect="1"/>
          </p:cNvPicPr>
          <p:nvPr/>
        </p:nvPicPr>
        <p:blipFill rotWithShape="1">
          <a:blip r:embed="rId4"/>
          <a:srcRect l="5879" r="1" b="1"/>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
        <p:nvSpPr>
          <p:cNvPr id="5" name="TextBox 4">
            <a:extLst>
              <a:ext uri="{FF2B5EF4-FFF2-40B4-BE49-F238E27FC236}">
                <a16:creationId xmlns:a16="http://schemas.microsoft.com/office/drawing/2014/main" id="{BBC22A64-126D-BC91-0ECB-D31B0EC68F04}"/>
              </a:ext>
            </a:extLst>
          </p:cNvPr>
          <p:cNvSpPr txBox="1"/>
          <p:nvPr/>
        </p:nvSpPr>
        <p:spPr>
          <a:xfrm>
            <a:off x="835232" y="2012867"/>
            <a:ext cx="4583875"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cs typeface="Calibri"/>
              </a:rPr>
              <a:t>- Difficulties in synchronization, while also having varying amount of threads</a:t>
            </a:r>
          </a:p>
          <a:p>
            <a:r>
              <a:rPr lang="en-US" sz="2000" dirty="0">
                <a:solidFill>
                  <a:schemeClr val="bg1"/>
                </a:solidFill>
                <a:cs typeface="Calibri"/>
              </a:rPr>
              <a:t>- Difficulties in locking properly while uploading</a:t>
            </a:r>
          </a:p>
          <a:p>
            <a:r>
              <a:rPr lang="en-US" sz="2000" dirty="0">
                <a:solidFill>
                  <a:schemeClr val="bg1"/>
                </a:solidFill>
                <a:cs typeface="Calibri"/>
              </a:rPr>
              <a:t>- Difficulties in proper usage of thread-safe Queues</a:t>
            </a:r>
          </a:p>
          <a:p>
            <a:r>
              <a:rPr lang="en-US" sz="2000" dirty="0">
                <a:solidFill>
                  <a:schemeClr val="bg1"/>
                </a:solidFill>
                <a:cs typeface="Calibri"/>
              </a:rPr>
              <a:t>- Enjoyment in understanding the parallel abstraction with threading groups</a:t>
            </a:r>
          </a:p>
          <a:p>
            <a:r>
              <a:rPr lang="en-US" sz="2000" dirty="0">
                <a:solidFill>
                  <a:schemeClr val="bg1"/>
                </a:solidFill>
                <a:cs typeface="Calibri"/>
              </a:rPr>
              <a:t>- How the limits of the CPU work by testing, crashing</a:t>
            </a:r>
          </a:p>
        </p:txBody>
      </p:sp>
    </p:spTree>
    <p:extLst>
      <p:ext uri="{BB962C8B-B14F-4D97-AF65-F5344CB8AC3E}">
        <p14:creationId xmlns:p14="http://schemas.microsoft.com/office/powerpoint/2010/main" val="1822212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iot, technology, concept, city, transport, smart ...">
            <a:extLst>
              <a:ext uri="{FF2B5EF4-FFF2-40B4-BE49-F238E27FC236}">
                <a16:creationId xmlns:a16="http://schemas.microsoft.com/office/drawing/2014/main" id="{A5957430-D2C9-CD67-DF6B-754A3E9FD136}"/>
              </a:ext>
            </a:extLst>
          </p:cNvPr>
          <p:cNvPicPr>
            <a:picLocks noChangeAspect="1"/>
          </p:cNvPicPr>
          <p:nvPr/>
        </p:nvPicPr>
        <p:blipFill rotWithShape="1">
          <a:blip r:embed="rId3">
            <a:alphaModFix amt="35000"/>
          </a:blip>
          <a:srcRect t="14162" b="1568"/>
          <a:stretch/>
        </p:blipFill>
        <p:spPr>
          <a:xfrm>
            <a:off x="20" y="10"/>
            <a:ext cx="12191980" cy="6857990"/>
          </a:xfrm>
          <a:prstGeom prst="rect">
            <a:avLst/>
          </a:prstGeom>
        </p:spPr>
      </p:pic>
      <p:sp>
        <p:nvSpPr>
          <p:cNvPr id="2" name="Title 1">
            <a:extLst>
              <a:ext uri="{FF2B5EF4-FFF2-40B4-BE49-F238E27FC236}">
                <a16:creationId xmlns:a16="http://schemas.microsoft.com/office/drawing/2014/main" id="{8630E269-08A1-A4DE-3804-2C4E1FB0AFB1}"/>
              </a:ext>
            </a:extLst>
          </p:cNvPr>
          <p:cNvSpPr>
            <a:spLocks noGrp="1"/>
          </p:cNvSpPr>
          <p:nvPr>
            <p:ph type="title"/>
          </p:nvPr>
        </p:nvSpPr>
        <p:spPr>
          <a:xfrm>
            <a:off x="887046" y="2807432"/>
            <a:ext cx="10466754" cy="1237640"/>
          </a:xfrm>
        </p:spPr>
        <p:txBody>
          <a:bodyPr>
            <a:normAutofit/>
          </a:bodyPr>
          <a:lstStyle/>
          <a:p>
            <a:pPr algn="ctr"/>
            <a:r>
              <a:rPr lang="en-US" dirty="0">
                <a:solidFill>
                  <a:srgbClr val="FFFFFF"/>
                </a:solidFill>
                <a:cs typeface="Calibri Light"/>
              </a:rPr>
              <a:t>Thank You for Your attention!</a:t>
            </a:r>
            <a:endParaRPr lang="en-US" dirty="0">
              <a:cs typeface="Calibri Light"/>
            </a:endParaRPr>
          </a:p>
        </p:txBody>
      </p:sp>
      <p:sp>
        <p:nvSpPr>
          <p:cNvPr id="16" name="Content Placeholder 15">
            <a:extLst>
              <a:ext uri="{FF2B5EF4-FFF2-40B4-BE49-F238E27FC236}">
                <a16:creationId xmlns:a16="http://schemas.microsoft.com/office/drawing/2014/main" id="{A8DFAF8D-6CED-9CAA-F34A-552D548DD4A3}"/>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buNone/>
            </a:pPr>
            <a:endParaRPr lang="en-US">
              <a:cs typeface="Calibri" panose="020F0502020204030204"/>
            </a:endParaRPr>
          </a:p>
          <a:p>
            <a:endParaRPr lang="en-US" dirty="0">
              <a:solidFill>
                <a:srgbClr val="FFFFFF"/>
              </a:solidFill>
              <a:cs typeface="Calibri"/>
            </a:endParaRPr>
          </a:p>
        </p:txBody>
      </p:sp>
    </p:spTree>
    <p:extLst>
      <p:ext uri="{BB962C8B-B14F-4D97-AF65-F5344CB8AC3E}">
        <p14:creationId xmlns:p14="http://schemas.microsoft.com/office/powerpoint/2010/main" val="3139080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60B9-50EC-3FF9-D490-0493769E6A61}"/>
              </a:ext>
            </a:extLst>
          </p:cNvPr>
          <p:cNvSpPr>
            <a:spLocks noGrp="1"/>
          </p:cNvSpPr>
          <p:nvPr>
            <p:ph type="title"/>
          </p:nvPr>
        </p:nvSpPr>
        <p:spPr>
          <a:xfrm>
            <a:off x="5069940" y="365124"/>
            <a:ext cx="6172200" cy="1828800"/>
          </a:xfrm>
        </p:spPr>
        <p:txBody>
          <a:bodyPr vert="horz" lIns="91440" tIns="45720" rIns="91440" bIns="45720" rtlCol="0">
            <a:normAutofit/>
          </a:bodyPr>
          <a:lstStyle/>
          <a:p>
            <a:r>
              <a:rPr lang="en-US" dirty="0">
                <a:cs typeface="Calibri Light"/>
              </a:rPr>
              <a:t>Incident Background</a:t>
            </a:r>
            <a:endParaRPr lang="en-US"/>
          </a:p>
        </p:txBody>
      </p:sp>
      <p:pic>
        <p:nvPicPr>
          <p:cNvPr id="14" name="Picture 15" descr="Icon&#10;&#10;Description automatically generated">
            <a:extLst>
              <a:ext uri="{FF2B5EF4-FFF2-40B4-BE49-F238E27FC236}">
                <a16:creationId xmlns:a16="http://schemas.microsoft.com/office/drawing/2014/main" id="{6CEB0F29-1B55-1206-4682-030281A722BC}"/>
              </a:ext>
            </a:extLst>
          </p:cNvPr>
          <p:cNvPicPr>
            <a:picLocks noChangeAspect="1"/>
          </p:cNvPicPr>
          <p:nvPr/>
        </p:nvPicPr>
        <p:blipFill rotWithShape="1">
          <a:blip r:embed="rId3"/>
          <a:srcRect l="18453" r="16553" b="1"/>
          <a:stretch/>
        </p:blipFill>
        <p:spPr>
          <a:xfrm>
            <a:off x="20" y="10"/>
            <a:ext cx="4639713" cy="6857990"/>
          </a:xfrm>
          <a:prstGeom prst="rect">
            <a:avLst/>
          </a:prstGeom>
        </p:spPr>
      </p:pic>
      <p:sp>
        <p:nvSpPr>
          <p:cNvPr id="3" name="Content Placeholder 2">
            <a:extLst>
              <a:ext uri="{FF2B5EF4-FFF2-40B4-BE49-F238E27FC236}">
                <a16:creationId xmlns:a16="http://schemas.microsoft.com/office/drawing/2014/main" id="{06D52ECF-444E-2ECC-1885-F625E1B5BAB0}"/>
              </a:ext>
            </a:extLst>
          </p:cNvPr>
          <p:cNvSpPr>
            <a:spLocks noGrp="1"/>
          </p:cNvSpPr>
          <p:nvPr>
            <p:ph idx="1"/>
          </p:nvPr>
        </p:nvSpPr>
        <p:spPr>
          <a:xfrm>
            <a:off x="5069940" y="2322576"/>
            <a:ext cx="6172200" cy="3858768"/>
          </a:xfrm>
        </p:spPr>
        <p:txBody>
          <a:bodyPr vert="horz" lIns="91440" tIns="45720" rIns="91440" bIns="45720" rtlCol="0" anchor="t">
            <a:normAutofit/>
          </a:bodyPr>
          <a:lstStyle/>
          <a:p>
            <a:pPr marL="0" indent="0">
              <a:buNone/>
            </a:pPr>
            <a:r>
              <a:rPr lang="en-US" sz="2400" dirty="0"/>
              <a:t>- After a hacking incident, Abertay University was contacted to help in recovering data from a website.</a:t>
            </a:r>
          </a:p>
          <a:p>
            <a:pPr marL="0" indent="0">
              <a:buNone/>
            </a:pPr>
            <a:r>
              <a:rPr lang="en-US" sz="2400" dirty="0">
                <a:cs typeface="Calibri"/>
              </a:rPr>
              <a:t>- Capable personnel has already been occupied, the choice to help came down to a student.</a:t>
            </a:r>
          </a:p>
          <a:p>
            <a:pPr marL="0" indent="0">
              <a:buNone/>
            </a:pPr>
            <a:r>
              <a:rPr lang="en-US" sz="2400" dirty="0">
                <a:cs typeface="Calibri"/>
              </a:rPr>
              <a:t>- This is how he helped humanity to solve a website scraping problem.</a:t>
            </a:r>
          </a:p>
        </p:txBody>
      </p:sp>
    </p:spTree>
    <p:extLst>
      <p:ext uri="{BB962C8B-B14F-4D97-AF65-F5344CB8AC3E}">
        <p14:creationId xmlns:p14="http://schemas.microsoft.com/office/powerpoint/2010/main" val="6179510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60B9-50EC-3FF9-D490-0493769E6A61}"/>
              </a:ext>
            </a:extLst>
          </p:cNvPr>
          <p:cNvSpPr>
            <a:spLocks noGrp="1"/>
          </p:cNvSpPr>
          <p:nvPr>
            <p:ph type="title"/>
          </p:nvPr>
        </p:nvSpPr>
        <p:spPr>
          <a:xfrm>
            <a:off x="5069940" y="365124"/>
            <a:ext cx="6172200" cy="1828800"/>
          </a:xfrm>
        </p:spPr>
        <p:txBody>
          <a:bodyPr vert="horz" lIns="91440" tIns="45720" rIns="91440" bIns="45720" rtlCol="0">
            <a:normAutofit/>
          </a:bodyPr>
          <a:lstStyle/>
          <a:p>
            <a:r>
              <a:rPr lang="en-US" dirty="0">
                <a:cs typeface="Calibri Light"/>
              </a:rPr>
              <a:t>The Incident</a:t>
            </a:r>
            <a:endParaRPr lang="en-US"/>
          </a:p>
        </p:txBody>
      </p:sp>
      <p:pic>
        <p:nvPicPr>
          <p:cNvPr id="4" name="Picture 4" descr="Icon&#10;&#10;Description automatically generated">
            <a:extLst>
              <a:ext uri="{FF2B5EF4-FFF2-40B4-BE49-F238E27FC236}">
                <a16:creationId xmlns:a16="http://schemas.microsoft.com/office/drawing/2014/main" id="{58CBA681-D208-AC5A-030B-FC9A4C157EA4}"/>
              </a:ext>
            </a:extLst>
          </p:cNvPr>
          <p:cNvPicPr>
            <a:picLocks noChangeAspect="1"/>
          </p:cNvPicPr>
          <p:nvPr/>
        </p:nvPicPr>
        <p:blipFill rotWithShape="1">
          <a:blip r:embed="rId3"/>
          <a:srcRect l="18453" r="16553" b="1"/>
          <a:stretch/>
        </p:blipFill>
        <p:spPr>
          <a:xfrm>
            <a:off x="20" y="10"/>
            <a:ext cx="4639713" cy="6857990"/>
          </a:xfrm>
          <a:prstGeom prst="rect">
            <a:avLst/>
          </a:prstGeom>
        </p:spPr>
      </p:pic>
      <p:sp>
        <p:nvSpPr>
          <p:cNvPr id="3" name="Content Placeholder 2">
            <a:extLst>
              <a:ext uri="{FF2B5EF4-FFF2-40B4-BE49-F238E27FC236}">
                <a16:creationId xmlns:a16="http://schemas.microsoft.com/office/drawing/2014/main" id="{06D52ECF-444E-2ECC-1885-F625E1B5BAB0}"/>
              </a:ext>
            </a:extLst>
          </p:cNvPr>
          <p:cNvSpPr>
            <a:spLocks noGrp="1"/>
          </p:cNvSpPr>
          <p:nvPr>
            <p:ph idx="1"/>
          </p:nvPr>
        </p:nvSpPr>
        <p:spPr>
          <a:xfrm>
            <a:off x="5069940" y="2322576"/>
            <a:ext cx="6172200" cy="3858768"/>
          </a:xfrm>
        </p:spPr>
        <p:txBody>
          <a:bodyPr vert="horz" lIns="91440" tIns="45720" rIns="91440" bIns="45720" rtlCol="0" anchor="t">
            <a:normAutofit/>
          </a:bodyPr>
          <a:lstStyle/>
          <a:p>
            <a:pPr marL="0" indent="0">
              <a:buNone/>
            </a:pPr>
            <a:r>
              <a:rPr lang="en-US" sz="2400" dirty="0">
                <a:cs typeface="Calibri"/>
              </a:rPr>
              <a:t>- In the pandemic, a hacker has deleted the sitemap of the Harvard Gazette news website.</a:t>
            </a:r>
          </a:p>
          <a:p>
            <a:pPr marL="0" indent="0">
              <a:buNone/>
            </a:pPr>
            <a:r>
              <a:rPr lang="en-US" sz="2400" dirty="0">
                <a:cs typeface="Calibri"/>
              </a:rPr>
              <a:t>- The website is still active, but without proper sitemap, website scrapers could wreak havoc, inflicting damage and high maintenance costs.</a:t>
            </a:r>
          </a:p>
          <a:p>
            <a:pPr marL="0" indent="0">
              <a:buNone/>
            </a:pPr>
            <a:r>
              <a:rPr lang="en-US" sz="2400" dirty="0">
                <a:cs typeface="Calibri"/>
              </a:rPr>
              <a:t>- The lack of a sitemap leads to too many requests.</a:t>
            </a:r>
          </a:p>
        </p:txBody>
      </p:sp>
    </p:spTree>
    <p:extLst>
      <p:ext uri="{BB962C8B-B14F-4D97-AF65-F5344CB8AC3E}">
        <p14:creationId xmlns:p14="http://schemas.microsoft.com/office/powerpoint/2010/main" val="223517881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2740-9742-AE27-049A-E6B4AB5EDB6A}"/>
              </a:ext>
            </a:extLst>
          </p:cNvPr>
          <p:cNvSpPr>
            <a:spLocks noGrp="1"/>
          </p:cNvSpPr>
          <p:nvPr>
            <p:ph type="title"/>
          </p:nvPr>
        </p:nvSpPr>
        <p:spPr>
          <a:xfrm>
            <a:off x="5069940" y="365124"/>
            <a:ext cx="6172200" cy="1828800"/>
          </a:xfrm>
        </p:spPr>
        <p:txBody>
          <a:bodyPr>
            <a:normAutofit/>
          </a:bodyPr>
          <a:lstStyle/>
          <a:p>
            <a:r>
              <a:rPr lang="en-US" dirty="0">
                <a:cs typeface="Calibri Light"/>
              </a:rPr>
              <a:t>The Requirements, Rules</a:t>
            </a:r>
            <a:endParaRPr lang="en-US" dirty="0"/>
          </a:p>
        </p:txBody>
      </p:sp>
      <p:pic>
        <p:nvPicPr>
          <p:cNvPr id="48" name="Picture 47" descr="Hand with red strings">
            <a:extLst>
              <a:ext uri="{FF2B5EF4-FFF2-40B4-BE49-F238E27FC236}">
                <a16:creationId xmlns:a16="http://schemas.microsoft.com/office/drawing/2014/main" id="{0458FAA8-830A-01F7-70F9-0C0D5C314AF4}"/>
              </a:ext>
            </a:extLst>
          </p:cNvPr>
          <p:cNvPicPr>
            <a:picLocks noChangeAspect="1"/>
          </p:cNvPicPr>
          <p:nvPr/>
        </p:nvPicPr>
        <p:blipFill rotWithShape="1">
          <a:blip r:embed="rId3"/>
          <a:srcRect l="28236" r="26671" b="-3"/>
          <a:stretch/>
        </p:blipFill>
        <p:spPr>
          <a:xfrm>
            <a:off x="20" y="10"/>
            <a:ext cx="4639713" cy="6857990"/>
          </a:xfrm>
          <a:prstGeom prst="rect">
            <a:avLst/>
          </a:prstGeom>
        </p:spPr>
      </p:pic>
      <p:sp>
        <p:nvSpPr>
          <p:cNvPr id="33" name="Content Placeholder 2">
            <a:extLst>
              <a:ext uri="{FF2B5EF4-FFF2-40B4-BE49-F238E27FC236}">
                <a16:creationId xmlns:a16="http://schemas.microsoft.com/office/drawing/2014/main" id="{845B5DF5-5646-F6CF-446D-C70C5DB488E6}"/>
              </a:ext>
            </a:extLst>
          </p:cNvPr>
          <p:cNvSpPr>
            <a:spLocks noGrp="1"/>
          </p:cNvSpPr>
          <p:nvPr>
            <p:ph idx="1"/>
          </p:nvPr>
        </p:nvSpPr>
        <p:spPr>
          <a:xfrm>
            <a:off x="5069940" y="2322576"/>
            <a:ext cx="6172200" cy="3858768"/>
          </a:xfrm>
        </p:spPr>
        <p:txBody>
          <a:bodyPr vert="horz" lIns="91440" tIns="45720" rIns="91440" bIns="45720" rtlCol="0" anchor="t">
            <a:normAutofit fontScale="85000" lnSpcReduction="20000"/>
          </a:bodyPr>
          <a:lstStyle/>
          <a:p>
            <a:r>
              <a:rPr lang="en-US" sz="2400" dirty="0">
                <a:cs typeface="Calibri"/>
              </a:rPr>
              <a:t>The links can still be iterated through (26 years of scientific articles). </a:t>
            </a:r>
          </a:p>
          <a:p>
            <a:r>
              <a:rPr lang="en-US" sz="2400" dirty="0">
                <a:cs typeface="Calibri"/>
              </a:rPr>
              <a:t>There are no request limits (~1000 requests).</a:t>
            </a:r>
          </a:p>
          <a:p>
            <a:r>
              <a:rPr lang="en-US" sz="2400" dirty="0">
                <a:cs typeface="Calibri"/>
              </a:rPr>
              <a:t>It needs to finish a synchronised run in under 130 seconds. (~30 000 links).</a:t>
            </a:r>
          </a:p>
          <a:p>
            <a:r>
              <a:rPr lang="en-US" sz="2400" dirty="0">
                <a:cs typeface="Calibri"/>
              </a:rPr>
              <a:t>Needs to be accessed on a shared database.</a:t>
            </a:r>
          </a:p>
          <a:p>
            <a:r>
              <a:rPr lang="en-US" sz="2400" dirty="0">
                <a:cs typeface="Calibri"/>
              </a:rPr>
              <a:t>At least 3 threads, with at least 2 different thread functions.</a:t>
            </a:r>
          </a:p>
          <a:p>
            <a:r>
              <a:rPr lang="en-US" sz="2400" dirty="0">
                <a:cs typeface="Calibri"/>
              </a:rPr>
              <a:t>Needs to share resources in a thread safe way.</a:t>
            </a:r>
          </a:p>
          <a:p>
            <a:r>
              <a:rPr lang="en-US" sz="2400" dirty="0">
                <a:cs typeface="Calibri"/>
              </a:rPr>
              <a:t>Needs to be able to easily vary the number of threads used.</a:t>
            </a:r>
          </a:p>
          <a:p>
            <a:r>
              <a:rPr lang="en-US" sz="2400" dirty="0">
                <a:cs typeface="Calibri"/>
              </a:rPr>
              <a:t>Needs to be collected in the shortest amount of time possible.</a:t>
            </a:r>
          </a:p>
        </p:txBody>
      </p:sp>
    </p:spTree>
    <p:extLst>
      <p:ext uri="{BB962C8B-B14F-4D97-AF65-F5344CB8AC3E}">
        <p14:creationId xmlns:p14="http://schemas.microsoft.com/office/powerpoint/2010/main" val="240186945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2740-9742-AE27-049A-E6B4AB5EDB6A}"/>
              </a:ext>
            </a:extLst>
          </p:cNvPr>
          <p:cNvSpPr>
            <a:spLocks noGrp="1"/>
          </p:cNvSpPr>
          <p:nvPr>
            <p:ph type="title"/>
          </p:nvPr>
        </p:nvSpPr>
        <p:spPr>
          <a:xfrm>
            <a:off x="5069940" y="365124"/>
            <a:ext cx="6172200" cy="1828800"/>
          </a:xfrm>
        </p:spPr>
        <p:txBody>
          <a:bodyPr>
            <a:normAutofit/>
          </a:bodyPr>
          <a:lstStyle/>
          <a:p>
            <a:r>
              <a:rPr lang="en-US">
                <a:cs typeface="Calibri Light"/>
              </a:rPr>
              <a:t>The Recovery Strategy</a:t>
            </a:r>
          </a:p>
        </p:txBody>
      </p:sp>
      <p:pic>
        <p:nvPicPr>
          <p:cNvPr id="48" name="Picture 47" descr="Top view of cubes connected with black lines">
            <a:extLst>
              <a:ext uri="{FF2B5EF4-FFF2-40B4-BE49-F238E27FC236}">
                <a16:creationId xmlns:a16="http://schemas.microsoft.com/office/drawing/2014/main" id="{0318C0FE-2191-4BB3-A4CE-EC87E47EB3AD}"/>
              </a:ext>
            </a:extLst>
          </p:cNvPr>
          <p:cNvPicPr>
            <a:picLocks noChangeAspect="1"/>
          </p:cNvPicPr>
          <p:nvPr/>
        </p:nvPicPr>
        <p:blipFill rotWithShape="1">
          <a:blip r:embed="rId3"/>
          <a:srcRect l="29782" r="19479" b="4"/>
          <a:stretch/>
        </p:blipFill>
        <p:spPr>
          <a:xfrm>
            <a:off x="20" y="10"/>
            <a:ext cx="4639713" cy="6857990"/>
          </a:xfrm>
          <a:prstGeom prst="rect">
            <a:avLst/>
          </a:prstGeom>
        </p:spPr>
      </p:pic>
      <p:sp>
        <p:nvSpPr>
          <p:cNvPr id="33" name="Content Placeholder 2">
            <a:extLst>
              <a:ext uri="{FF2B5EF4-FFF2-40B4-BE49-F238E27FC236}">
                <a16:creationId xmlns:a16="http://schemas.microsoft.com/office/drawing/2014/main" id="{845B5DF5-5646-F6CF-446D-C70C5DB488E6}"/>
              </a:ext>
            </a:extLst>
          </p:cNvPr>
          <p:cNvSpPr>
            <a:spLocks noGrp="1"/>
          </p:cNvSpPr>
          <p:nvPr>
            <p:ph idx="1"/>
          </p:nvPr>
        </p:nvSpPr>
        <p:spPr>
          <a:xfrm>
            <a:off x="5069940" y="2322576"/>
            <a:ext cx="6172200" cy="3858768"/>
          </a:xfrm>
        </p:spPr>
        <p:txBody>
          <a:bodyPr vert="horz" lIns="91440" tIns="45720" rIns="91440" bIns="45720" rtlCol="0" anchor="t">
            <a:normAutofit lnSpcReduction="10000"/>
          </a:bodyPr>
          <a:lstStyle/>
          <a:p>
            <a:r>
              <a:rPr lang="en-US" sz="2400" dirty="0">
                <a:cs typeface="Calibri"/>
              </a:rPr>
              <a:t>Find an endpoint structure on the website to iterate through.</a:t>
            </a:r>
          </a:p>
          <a:p>
            <a:r>
              <a:rPr lang="en-US" sz="2400" dirty="0">
                <a:cs typeface="Calibri"/>
              </a:rPr>
              <a:t>Use varying number of threads through arguments in command line.</a:t>
            </a:r>
          </a:p>
          <a:p>
            <a:r>
              <a:rPr lang="en-US" sz="2400" dirty="0">
                <a:cs typeface="Calibri"/>
              </a:rPr>
              <a:t>With the use of Semaphores and thread safe Queues, achieve high Synchronization ability.</a:t>
            </a:r>
          </a:p>
          <a:p>
            <a:r>
              <a:rPr lang="en-US" sz="2400" dirty="0">
                <a:cs typeface="Calibri"/>
              </a:rPr>
              <a:t>Parse structure, parse links and upload links in parallel.</a:t>
            </a:r>
          </a:p>
          <a:p>
            <a:r>
              <a:rPr lang="en-US" sz="2400" dirty="0">
                <a:cs typeface="Calibri"/>
              </a:rPr>
              <a:t>Use Locks when modifying shared resources.</a:t>
            </a:r>
          </a:p>
          <a:p>
            <a:r>
              <a:rPr lang="en-US" sz="2400" dirty="0">
                <a:cs typeface="Calibri"/>
              </a:rPr>
              <a:t>Use of MongoDB as online shared database.</a:t>
            </a:r>
          </a:p>
          <a:p>
            <a:endParaRPr lang="en-US" sz="2400">
              <a:cs typeface="Calibri"/>
            </a:endParaRPr>
          </a:p>
          <a:p>
            <a:endParaRPr lang="en-US" sz="2400">
              <a:cs typeface="Calibri"/>
            </a:endParaRPr>
          </a:p>
        </p:txBody>
      </p:sp>
    </p:spTree>
    <p:extLst>
      <p:ext uri="{BB962C8B-B14F-4D97-AF65-F5344CB8AC3E}">
        <p14:creationId xmlns:p14="http://schemas.microsoft.com/office/powerpoint/2010/main" val="168358040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2740-9742-AE27-049A-E6B4AB5EDB6A}"/>
              </a:ext>
            </a:extLst>
          </p:cNvPr>
          <p:cNvSpPr>
            <a:spLocks noGrp="1"/>
          </p:cNvSpPr>
          <p:nvPr>
            <p:ph type="title"/>
          </p:nvPr>
        </p:nvSpPr>
        <p:spPr>
          <a:xfrm>
            <a:off x="5069940" y="365124"/>
            <a:ext cx="6172200" cy="1828800"/>
          </a:xfrm>
        </p:spPr>
        <p:txBody>
          <a:bodyPr>
            <a:normAutofit/>
          </a:bodyPr>
          <a:lstStyle/>
          <a:p>
            <a:r>
              <a:rPr lang="en-US" dirty="0">
                <a:cs typeface="Calibri Light"/>
              </a:rPr>
              <a:t>GIL and IO requests</a:t>
            </a:r>
          </a:p>
        </p:txBody>
      </p:sp>
      <p:pic>
        <p:nvPicPr>
          <p:cNvPr id="48" name="Picture 47" descr="Old computer monitors">
            <a:extLst>
              <a:ext uri="{FF2B5EF4-FFF2-40B4-BE49-F238E27FC236}">
                <a16:creationId xmlns:a16="http://schemas.microsoft.com/office/drawing/2014/main" id="{A8EF1458-E782-8714-665D-E42939B9DF7E}"/>
              </a:ext>
            </a:extLst>
          </p:cNvPr>
          <p:cNvPicPr>
            <a:picLocks noChangeAspect="1"/>
          </p:cNvPicPr>
          <p:nvPr/>
        </p:nvPicPr>
        <p:blipFill rotWithShape="1">
          <a:blip r:embed="rId3"/>
          <a:srcRect l="24012" r="31322" b="-9"/>
          <a:stretch/>
        </p:blipFill>
        <p:spPr>
          <a:xfrm>
            <a:off x="20" y="10"/>
            <a:ext cx="4639713" cy="6857990"/>
          </a:xfrm>
          <a:prstGeom prst="rect">
            <a:avLst/>
          </a:prstGeom>
        </p:spPr>
      </p:pic>
      <p:sp>
        <p:nvSpPr>
          <p:cNvPr id="33" name="Content Placeholder 2">
            <a:extLst>
              <a:ext uri="{FF2B5EF4-FFF2-40B4-BE49-F238E27FC236}">
                <a16:creationId xmlns:a16="http://schemas.microsoft.com/office/drawing/2014/main" id="{845B5DF5-5646-F6CF-446D-C70C5DB488E6}"/>
              </a:ext>
            </a:extLst>
          </p:cNvPr>
          <p:cNvSpPr>
            <a:spLocks noGrp="1"/>
          </p:cNvSpPr>
          <p:nvPr>
            <p:ph idx="1"/>
          </p:nvPr>
        </p:nvSpPr>
        <p:spPr>
          <a:xfrm>
            <a:off x="5069940" y="2322576"/>
            <a:ext cx="6172200" cy="3858768"/>
          </a:xfrm>
        </p:spPr>
        <p:txBody>
          <a:bodyPr vert="horz" lIns="91440" tIns="45720" rIns="91440" bIns="45720" rtlCol="0" anchor="t">
            <a:normAutofit/>
          </a:bodyPr>
          <a:lstStyle/>
          <a:p>
            <a:endParaRPr lang="en-US" sz="2400" dirty="0">
              <a:cs typeface="Calibri"/>
            </a:endParaRPr>
          </a:p>
          <a:p>
            <a:endParaRPr lang="en-US" sz="2400">
              <a:cs typeface="Calibri"/>
            </a:endParaRPr>
          </a:p>
        </p:txBody>
      </p:sp>
      <p:sp>
        <p:nvSpPr>
          <p:cNvPr id="3" name="TextBox 2">
            <a:extLst>
              <a:ext uri="{FF2B5EF4-FFF2-40B4-BE49-F238E27FC236}">
                <a16:creationId xmlns:a16="http://schemas.microsoft.com/office/drawing/2014/main" id="{80B0D8E0-F738-81D2-6533-FBBB901374ED}"/>
              </a:ext>
            </a:extLst>
          </p:cNvPr>
          <p:cNvSpPr txBox="1"/>
          <p:nvPr/>
        </p:nvSpPr>
        <p:spPr>
          <a:xfrm>
            <a:off x="5070764" y="2481695"/>
            <a:ext cx="644928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 The Python language has a restriction, which can be surpassed.</a:t>
            </a:r>
          </a:p>
          <a:p>
            <a:r>
              <a:rPr lang="en-US" sz="2400" dirty="0">
                <a:cs typeface="Calibri"/>
              </a:rPr>
              <a:t>- IO bound requests can be parallelized in Python</a:t>
            </a:r>
          </a:p>
          <a:p>
            <a:r>
              <a:rPr lang="en-US" sz="2400" dirty="0">
                <a:cs typeface="Calibri"/>
              </a:rPr>
              <a:t>- What is the GIL?</a:t>
            </a:r>
          </a:p>
          <a:p>
            <a:r>
              <a:rPr lang="en-US" sz="2400" dirty="0">
                <a:cs typeface="Calibri"/>
              </a:rPr>
              <a:t>- What can be done about it?</a:t>
            </a:r>
          </a:p>
        </p:txBody>
      </p:sp>
    </p:spTree>
    <p:extLst>
      <p:ext uri="{BB962C8B-B14F-4D97-AF65-F5344CB8AC3E}">
        <p14:creationId xmlns:p14="http://schemas.microsoft.com/office/powerpoint/2010/main" val="190103293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iot, technology, concept, city, transport, smart ...">
            <a:extLst>
              <a:ext uri="{FF2B5EF4-FFF2-40B4-BE49-F238E27FC236}">
                <a16:creationId xmlns:a16="http://schemas.microsoft.com/office/drawing/2014/main" id="{A5957430-D2C9-CD67-DF6B-754A3E9FD136}"/>
              </a:ext>
            </a:extLst>
          </p:cNvPr>
          <p:cNvPicPr>
            <a:picLocks noChangeAspect="1"/>
          </p:cNvPicPr>
          <p:nvPr/>
        </p:nvPicPr>
        <p:blipFill rotWithShape="1">
          <a:blip r:embed="rId3">
            <a:alphaModFix amt="35000"/>
          </a:blip>
          <a:srcRect t="14162" b="1568"/>
          <a:stretch/>
        </p:blipFill>
        <p:spPr>
          <a:xfrm>
            <a:off x="20" y="10"/>
            <a:ext cx="12191980" cy="6857990"/>
          </a:xfrm>
          <a:prstGeom prst="rect">
            <a:avLst/>
          </a:prstGeom>
        </p:spPr>
      </p:pic>
      <p:sp>
        <p:nvSpPr>
          <p:cNvPr id="2" name="Title 1">
            <a:extLst>
              <a:ext uri="{FF2B5EF4-FFF2-40B4-BE49-F238E27FC236}">
                <a16:creationId xmlns:a16="http://schemas.microsoft.com/office/drawing/2014/main" id="{8630E269-08A1-A4DE-3804-2C4E1FB0AFB1}"/>
              </a:ext>
            </a:extLst>
          </p:cNvPr>
          <p:cNvSpPr>
            <a:spLocks noGrp="1"/>
          </p:cNvSpPr>
          <p:nvPr>
            <p:ph type="title"/>
          </p:nvPr>
        </p:nvSpPr>
        <p:spPr>
          <a:xfrm>
            <a:off x="838200" y="365125"/>
            <a:ext cx="10515600" cy="1325563"/>
          </a:xfrm>
        </p:spPr>
        <p:txBody>
          <a:bodyPr>
            <a:normAutofit/>
          </a:bodyPr>
          <a:lstStyle/>
          <a:p>
            <a:r>
              <a:rPr lang="en-US" dirty="0">
                <a:solidFill>
                  <a:srgbClr val="FFFFFF"/>
                </a:solidFill>
                <a:cs typeface="Calibri Light"/>
              </a:rPr>
              <a:t>Structure and functions of scraper</a:t>
            </a:r>
            <a:endParaRPr lang="en-US" dirty="0">
              <a:solidFill>
                <a:srgbClr val="FFFFFF"/>
              </a:solidFill>
            </a:endParaRPr>
          </a:p>
        </p:txBody>
      </p:sp>
      <p:sp>
        <p:nvSpPr>
          <p:cNvPr id="16" name="Content Placeholder 15">
            <a:extLst>
              <a:ext uri="{FF2B5EF4-FFF2-40B4-BE49-F238E27FC236}">
                <a16:creationId xmlns:a16="http://schemas.microsoft.com/office/drawing/2014/main" id="{A8DFAF8D-6CED-9CAA-F34A-552D548DD4A3}"/>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514350" indent="-514350">
              <a:buAutoNum type="arabicPeriod"/>
            </a:pPr>
            <a:r>
              <a:rPr lang="en-US" dirty="0">
                <a:solidFill>
                  <a:srgbClr val="FFFFFF"/>
                </a:solidFill>
                <a:cs typeface="Calibri"/>
              </a:rPr>
              <a:t>The website has an endpoint, for easy navigation. The /story/&lt;year&gt;. A Year scraper function.</a:t>
            </a:r>
            <a:endParaRPr lang="en-US" dirty="0">
              <a:cs typeface="Calibri"/>
            </a:endParaRPr>
          </a:p>
          <a:p>
            <a:pPr marL="514350" indent="-514350">
              <a:buAutoNum type="arabicPeriod"/>
            </a:pPr>
            <a:r>
              <a:rPr lang="en-US" dirty="0">
                <a:solidFill>
                  <a:srgbClr val="FFFFFF"/>
                </a:solidFill>
                <a:cs typeface="Calibri"/>
              </a:rPr>
              <a:t>Individual years have several pages containing links, all could be accessed on endpoint /story/&lt;year&gt;/page/&lt;</a:t>
            </a:r>
            <a:r>
              <a:rPr lang="en-US" dirty="0" err="1">
                <a:solidFill>
                  <a:srgbClr val="FFFFFF"/>
                </a:solidFill>
                <a:cs typeface="Calibri"/>
              </a:rPr>
              <a:t>pageNumber</a:t>
            </a:r>
            <a:r>
              <a:rPr lang="en-US" dirty="0">
                <a:solidFill>
                  <a:srgbClr val="FFFFFF"/>
                </a:solidFill>
                <a:cs typeface="Calibri"/>
              </a:rPr>
              <a:t>&gt;. A Page number scraper function.</a:t>
            </a:r>
          </a:p>
          <a:p>
            <a:pPr marL="514350" indent="-514350">
              <a:buAutoNum type="arabicPeriod"/>
            </a:pPr>
            <a:r>
              <a:rPr lang="en-US" dirty="0">
                <a:solidFill>
                  <a:srgbClr val="FFFFFF"/>
                </a:solidFill>
                <a:cs typeface="Calibri"/>
              </a:rPr>
              <a:t>Iterate through them, extract links. A Link extractor function(s).</a:t>
            </a:r>
          </a:p>
          <a:p>
            <a:pPr marL="514350" indent="-514350">
              <a:buAutoNum type="arabicPeriod"/>
            </a:pPr>
            <a:r>
              <a:rPr lang="en-US" dirty="0">
                <a:solidFill>
                  <a:srgbClr val="FFFFFF"/>
                </a:solidFill>
                <a:cs typeface="Calibri"/>
              </a:rPr>
              <a:t>Upload to online database.</a:t>
            </a:r>
          </a:p>
          <a:p>
            <a:endParaRPr lang="en-US" dirty="0">
              <a:solidFill>
                <a:srgbClr val="FFFFFF"/>
              </a:solidFill>
              <a:cs typeface="Calibri"/>
            </a:endParaRPr>
          </a:p>
        </p:txBody>
      </p:sp>
    </p:spTree>
    <p:extLst>
      <p:ext uri="{BB962C8B-B14F-4D97-AF65-F5344CB8AC3E}">
        <p14:creationId xmlns:p14="http://schemas.microsoft.com/office/powerpoint/2010/main" val="13675815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iot, technology, concept, city, transport, smart ...">
            <a:extLst>
              <a:ext uri="{FF2B5EF4-FFF2-40B4-BE49-F238E27FC236}">
                <a16:creationId xmlns:a16="http://schemas.microsoft.com/office/drawing/2014/main" id="{A5957430-D2C9-CD67-DF6B-754A3E9FD136}"/>
              </a:ext>
            </a:extLst>
          </p:cNvPr>
          <p:cNvPicPr>
            <a:picLocks noChangeAspect="1"/>
          </p:cNvPicPr>
          <p:nvPr/>
        </p:nvPicPr>
        <p:blipFill rotWithShape="1">
          <a:blip r:embed="rId3">
            <a:alphaModFix amt="35000"/>
          </a:blip>
          <a:srcRect t="14162" b="1568"/>
          <a:stretch/>
        </p:blipFill>
        <p:spPr>
          <a:xfrm>
            <a:off x="20" y="10"/>
            <a:ext cx="12191980" cy="6857990"/>
          </a:xfrm>
          <a:prstGeom prst="rect">
            <a:avLst/>
          </a:prstGeom>
        </p:spPr>
      </p:pic>
      <p:sp>
        <p:nvSpPr>
          <p:cNvPr id="2" name="Title 1">
            <a:extLst>
              <a:ext uri="{FF2B5EF4-FFF2-40B4-BE49-F238E27FC236}">
                <a16:creationId xmlns:a16="http://schemas.microsoft.com/office/drawing/2014/main" id="{8630E269-08A1-A4DE-3804-2C4E1FB0AFB1}"/>
              </a:ext>
            </a:extLst>
          </p:cNvPr>
          <p:cNvSpPr>
            <a:spLocks noGrp="1"/>
          </p:cNvSpPr>
          <p:nvPr>
            <p:ph type="title"/>
          </p:nvPr>
        </p:nvSpPr>
        <p:spPr>
          <a:xfrm>
            <a:off x="838200" y="365125"/>
            <a:ext cx="10515600" cy="1325563"/>
          </a:xfrm>
        </p:spPr>
        <p:txBody>
          <a:bodyPr>
            <a:normAutofit/>
          </a:bodyPr>
          <a:lstStyle/>
          <a:p>
            <a:r>
              <a:rPr lang="en-US" dirty="0">
                <a:solidFill>
                  <a:srgbClr val="FFFFFF"/>
                </a:solidFill>
                <a:cs typeface="Calibri Light"/>
              </a:rPr>
              <a:t>Anticipated best Efficiency</a:t>
            </a:r>
            <a:endParaRPr lang="en-US" dirty="0">
              <a:solidFill>
                <a:srgbClr val="FFFFFF"/>
              </a:solidFill>
            </a:endParaRPr>
          </a:p>
        </p:txBody>
      </p:sp>
      <p:sp>
        <p:nvSpPr>
          <p:cNvPr id="16" name="Content Placeholder 15">
            <a:extLst>
              <a:ext uri="{FF2B5EF4-FFF2-40B4-BE49-F238E27FC236}">
                <a16:creationId xmlns:a16="http://schemas.microsoft.com/office/drawing/2014/main" id="{A8DFAF8D-6CED-9CAA-F34A-552D548DD4A3}"/>
              </a:ext>
            </a:extLst>
          </p:cNvPr>
          <p:cNvSpPr>
            <a:spLocks noGrp="1"/>
          </p:cNvSpPr>
          <p:nvPr>
            <p:ph idx="1"/>
          </p:nvPr>
        </p:nvSpPr>
        <p:spPr>
          <a:xfrm>
            <a:off x="838200" y="1825625"/>
            <a:ext cx="10515600" cy="4351338"/>
          </a:xfrm>
        </p:spPr>
        <p:txBody>
          <a:bodyPr vert="horz" lIns="91440" tIns="45720" rIns="91440" bIns="45720" rtlCol="0" anchor="t">
            <a:normAutofit lnSpcReduction="10000"/>
          </a:bodyPr>
          <a:lstStyle/>
          <a:p>
            <a:pPr marL="514350" indent="-514350">
              <a:buAutoNum type="arabicPeriod"/>
            </a:pPr>
            <a:r>
              <a:rPr lang="en-US" dirty="0">
                <a:solidFill>
                  <a:srgbClr val="FFFFFF"/>
                </a:solidFill>
                <a:cs typeface="Calibri"/>
              </a:rPr>
              <a:t>The Year scraper function can extract all 26 years in 1 request. 1 thread is the most optimal implementation. No synchronization required.</a:t>
            </a:r>
            <a:endParaRPr lang="en-US" dirty="0">
              <a:cs typeface="Calibri"/>
            </a:endParaRPr>
          </a:p>
          <a:p>
            <a:pPr marL="514350" indent="-514350">
              <a:buAutoNum type="arabicPeriod"/>
            </a:pPr>
            <a:r>
              <a:rPr lang="en-US" dirty="0">
                <a:solidFill>
                  <a:srgbClr val="FFFFFF"/>
                </a:solidFill>
                <a:cs typeface="Calibri"/>
              </a:rPr>
              <a:t>The Page number scraper function then individually scrapes for 26 links, 26 threads are most optimal. This produces a task, which could be synchronized.</a:t>
            </a:r>
          </a:p>
          <a:p>
            <a:pPr marL="514350" indent="-514350">
              <a:buAutoNum type="arabicPeriod"/>
            </a:pPr>
            <a:r>
              <a:rPr lang="en-US" dirty="0">
                <a:solidFill>
                  <a:srgbClr val="FFFFFF"/>
                </a:solidFill>
                <a:cs typeface="Calibri"/>
              </a:rPr>
              <a:t>Link extractor function(s). </a:t>
            </a:r>
            <a:r>
              <a:rPr lang="en-US" dirty="0">
                <a:solidFill>
                  <a:srgbClr val="FFFFFF"/>
                </a:solidFill>
                <a:ea typeface="+mn-lt"/>
                <a:cs typeface="+mn-lt"/>
              </a:rPr>
              <a:t>Consumes and creates tasks</a:t>
            </a:r>
            <a:r>
              <a:rPr lang="en-US" dirty="0">
                <a:solidFill>
                  <a:srgbClr val="FFFFFF"/>
                </a:solidFill>
                <a:cs typeface="Calibri"/>
              </a:rPr>
              <a:t>. Threads in amount of page numbers should be most optimal. Could be synchronized.</a:t>
            </a:r>
          </a:p>
          <a:p>
            <a:pPr marL="514350" indent="-514350">
              <a:buAutoNum type="arabicPeriod"/>
            </a:pPr>
            <a:r>
              <a:rPr lang="en-US" dirty="0">
                <a:solidFill>
                  <a:srgbClr val="FFFFFF"/>
                </a:solidFill>
                <a:cs typeface="Calibri"/>
              </a:rPr>
              <a:t>Upload to online database, with a Lock. Which marks the end of pipeline tasks.</a:t>
            </a:r>
          </a:p>
          <a:p>
            <a:endParaRPr lang="en-US" dirty="0">
              <a:solidFill>
                <a:srgbClr val="FFFFFF"/>
              </a:solidFill>
              <a:cs typeface="Calibri"/>
            </a:endParaRPr>
          </a:p>
        </p:txBody>
      </p:sp>
    </p:spTree>
    <p:extLst>
      <p:ext uri="{BB962C8B-B14F-4D97-AF65-F5344CB8AC3E}">
        <p14:creationId xmlns:p14="http://schemas.microsoft.com/office/powerpoint/2010/main" val="426226451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0E269-08A1-A4DE-3804-2C4E1FB0AFB1}"/>
              </a:ext>
            </a:extLst>
          </p:cNvPr>
          <p:cNvSpPr>
            <a:spLocks noGrp="1"/>
          </p:cNvSpPr>
          <p:nvPr>
            <p:ph type="title"/>
          </p:nvPr>
        </p:nvSpPr>
        <p:spPr>
          <a:xfrm>
            <a:off x="4859628" y="464828"/>
            <a:ext cx="6494172" cy="2103366"/>
          </a:xfrm>
        </p:spPr>
        <p:txBody>
          <a:bodyPr anchor="b">
            <a:normAutofit/>
          </a:bodyPr>
          <a:lstStyle/>
          <a:p>
            <a:r>
              <a:rPr lang="en-US">
                <a:cs typeface="Calibri Light"/>
              </a:rPr>
              <a:t>Experimenting</a:t>
            </a:r>
          </a:p>
        </p:txBody>
      </p:sp>
      <p:pic>
        <p:nvPicPr>
          <p:cNvPr id="5" name="Picture 5" descr="Text&#10;&#10;Description automatically generated">
            <a:extLst>
              <a:ext uri="{FF2B5EF4-FFF2-40B4-BE49-F238E27FC236}">
                <a16:creationId xmlns:a16="http://schemas.microsoft.com/office/drawing/2014/main" id="{C74944B9-8ECA-147D-D7C8-BAD562DC0982}"/>
              </a:ext>
            </a:extLst>
          </p:cNvPr>
          <p:cNvPicPr>
            <a:picLocks noChangeAspect="1"/>
          </p:cNvPicPr>
          <p:nvPr/>
        </p:nvPicPr>
        <p:blipFill rotWithShape="1">
          <a:blip r:embed="rId3"/>
          <a:srcRect r="20815" b="3"/>
          <a:stretch/>
        </p:blipFill>
        <p:spPr>
          <a:xfrm>
            <a:off x="-3" y="10"/>
            <a:ext cx="4261104" cy="2569454"/>
          </a:xfrm>
          <a:prstGeom prst="rect">
            <a:avLst/>
          </a:prstGeom>
        </p:spPr>
      </p:pic>
      <p:pic>
        <p:nvPicPr>
          <p:cNvPr id="3" name="Picture 4">
            <a:extLst>
              <a:ext uri="{FF2B5EF4-FFF2-40B4-BE49-F238E27FC236}">
                <a16:creationId xmlns:a16="http://schemas.microsoft.com/office/drawing/2014/main" id="{2AD8EE20-B46E-55C3-F78B-838249CF89A6}"/>
              </a:ext>
            </a:extLst>
          </p:cNvPr>
          <p:cNvPicPr>
            <a:picLocks noChangeAspect="1"/>
          </p:cNvPicPr>
          <p:nvPr/>
        </p:nvPicPr>
        <p:blipFill rotWithShape="1">
          <a:blip r:embed="rId4"/>
          <a:srcRect l="11926" r="36296" b="-1"/>
          <a:stretch/>
        </p:blipFill>
        <p:spPr>
          <a:xfrm>
            <a:off x="2" y="2743200"/>
            <a:ext cx="4261103" cy="4114800"/>
          </a:xfrm>
          <a:prstGeom prst="rect">
            <a:avLst/>
          </a:prstGeom>
        </p:spPr>
      </p:pic>
      <p:sp>
        <p:nvSpPr>
          <p:cNvPr id="16" name="Content Placeholder 15">
            <a:extLst>
              <a:ext uri="{FF2B5EF4-FFF2-40B4-BE49-F238E27FC236}">
                <a16:creationId xmlns:a16="http://schemas.microsoft.com/office/drawing/2014/main" id="{A8DFAF8D-6CED-9CAA-F34A-552D548DD4A3}"/>
              </a:ext>
            </a:extLst>
          </p:cNvPr>
          <p:cNvSpPr>
            <a:spLocks noGrp="1"/>
          </p:cNvSpPr>
          <p:nvPr>
            <p:ph idx="1"/>
          </p:nvPr>
        </p:nvSpPr>
        <p:spPr>
          <a:xfrm>
            <a:off x="4859628" y="2743200"/>
            <a:ext cx="6494172" cy="3438144"/>
          </a:xfrm>
        </p:spPr>
        <p:txBody>
          <a:bodyPr vert="horz" lIns="91440" tIns="45720" rIns="91440" bIns="45720" rtlCol="0">
            <a:normAutofit/>
          </a:bodyPr>
          <a:lstStyle/>
          <a:p>
            <a:pPr marL="514350" indent="-514350"/>
            <a:r>
              <a:rPr lang="en-US" sz="1900">
                <a:cs typeface="Calibri"/>
              </a:rPr>
              <a:t>Slow, 1 thread for 1 task, plus the first request.</a:t>
            </a:r>
          </a:p>
          <a:p>
            <a:pPr marL="514350" indent="-514350"/>
            <a:r>
              <a:rPr lang="en-US" sz="1900">
                <a:ea typeface="+mn-lt"/>
                <a:cs typeface="+mn-lt"/>
              </a:rPr>
              <a:t>Standard, with 26 threads, one for each year.</a:t>
            </a:r>
          </a:p>
          <a:p>
            <a:pPr marL="514350" indent="-514350"/>
            <a:r>
              <a:rPr lang="en-US" sz="1900">
                <a:cs typeface="Calibri"/>
              </a:rPr>
              <a:t>Optimized, with 26 threads, while each year's number of pages get a thread (WARNING).</a:t>
            </a:r>
          </a:p>
          <a:p>
            <a:pPr marL="514350" indent="-514350"/>
            <a:r>
              <a:rPr lang="en-US" sz="1900">
                <a:cs typeface="Calibri"/>
              </a:rPr>
              <a:t>Requests and Session.</a:t>
            </a:r>
          </a:p>
          <a:p>
            <a:pPr marL="514350" indent="-514350"/>
            <a:r>
              <a:rPr lang="en-US" sz="1900">
                <a:cs typeface="Calibri"/>
              </a:rPr>
              <a:t>Parts of pipeline.</a:t>
            </a:r>
          </a:p>
          <a:p>
            <a:pPr marL="514350" indent="-514350"/>
            <a:r>
              <a:rPr lang="en-US" sz="1900">
                <a:cs typeface="Calibri"/>
              </a:rPr>
              <a:t>Measuring will be in seconds.</a:t>
            </a:r>
          </a:p>
          <a:p>
            <a:pPr marL="514350" indent="-514350"/>
            <a:r>
              <a:rPr lang="en-US" sz="1900">
                <a:cs typeface="Calibri"/>
              </a:rPr>
              <a:t>Varying thread numbers.</a:t>
            </a:r>
          </a:p>
          <a:p>
            <a:pPr marL="514350" indent="-514350"/>
            <a:r>
              <a:rPr lang="en-US" sz="1900">
                <a:cs typeface="Calibri"/>
              </a:rPr>
              <a:t>Factoring other variables in.</a:t>
            </a:r>
          </a:p>
          <a:p>
            <a:endParaRPr lang="en-US" sz="1900">
              <a:cs typeface="Calibri"/>
            </a:endParaRPr>
          </a:p>
        </p:txBody>
      </p:sp>
    </p:spTree>
    <p:extLst>
      <p:ext uri="{BB962C8B-B14F-4D97-AF65-F5344CB8AC3E}">
        <p14:creationId xmlns:p14="http://schemas.microsoft.com/office/powerpoint/2010/main" val="108574394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Recovery Protocol</vt:lpstr>
      <vt:lpstr>Incident Background</vt:lpstr>
      <vt:lpstr>The Incident</vt:lpstr>
      <vt:lpstr>The Requirements, Rules</vt:lpstr>
      <vt:lpstr>The Recovery Strategy</vt:lpstr>
      <vt:lpstr>GIL and IO requests</vt:lpstr>
      <vt:lpstr>Structure and functions of scraper</vt:lpstr>
      <vt:lpstr>Anticipated best Efficiency</vt:lpstr>
      <vt:lpstr>Experimenting</vt:lpstr>
      <vt:lpstr>Session over Requests</vt:lpstr>
      <vt:lpstr>Web scraping parts of pipeline</vt:lpstr>
      <vt:lpstr>All pipeline functions</vt:lpstr>
      <vt:lpstr>Errors, Conclusion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1254</cp:revision>
  <dcterms:created xsi:type="dcterms:W3CDTF">2022-05-18T11:48:51Z</dcterms:created>
  <dcterms:modified xsi:type="dcterms:W3CDTF">2022-05-19T01:05:52Z</dcterms:modified>
</cp:coreProperties>
</file>