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quebec-1-z9pc.onrender.com/" TargetMode="External"/><Relationship Id="rId1" Type="http://schemas.openxmlformats.org/officeDocument/2006/relationships/image" Target="../media/image-6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0500" y="4581525"/>
            <a:ext cx="466725" cy="466725"/>
          </a:xfrm>
          <a:prstGeom prst="ellipse">
            <a:avLst/>
          </a:prstGeom>
          <a:solidFill>
            <a:srgbClr val="E1EEE6"/>
          </a:solidFill>
          <a:ln/>
        </p:spPr>
      </p:sp>
      <p:sp>
        <p:nvSpPr>
          <p:cNvPr id="3" name="Shape 1"/>
          <p:cNvSpPr/>
          <p:nvPr/>
        </p:nvSpPr>
        <p:spPr>
          <a:xfrm>
            <a:off x="8486775" y="4581525"/>
            <a:ext cx="466725" cy="466725"/>
          </a:xfrm>
          <a:prstGeom prst="ellipse">
            <a:avLst/>
          </a:prstGeom>
          <a:solidFill>
            <a:srgbClr val="E1EEE6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8800" y="0"/>
            <a:ext cx="3505200" cy="58635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38663" y="171450"/>
            <a:ext cx="1504950" cy="247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00" dirty="0">
                <a:solidFill>
                  <a:srgbClr val="FFFFFF">
                    <a:alpha val="99000"/>
                  </a:srgbClr>
                </a:solidFill>
                <a:latin typeface="Do Hyeon" pitchFamily="34" charset="0"/>
                <a:ea typeface="Do Hyeon" pitchFamily="34" charset="-122"/>
                <a:cs typeface="Do Hyeon" pitchFamily="34" charset="-120"/>
              </a:rPr>
              <a:t>· Powered by 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1176338" y="3000375"/>
            <a:ext cx="7248525" cy="619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30"/>
              </a:lnSpc>
              <a:buNone/>
            </a:pPr>
            <a:r>
              <a:rPr lang="en-US" sz="2025" spc="30" kern="0" dirty="0">
                <a:solidFill>
                  <a:srgbClr val="E1EEE6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Encrypted Identity vault powered by </a:t>
            </a:r>
            <a:pPr algn="ctr" indent="0" marL="0">
              <a:lnSpc>
                <a:spcPts val="2430"/>
              </a:lnSpc>
              <a:buNone/>
            </a:pPr>
            <a:r>
              <a:rPr lang="en-US" sz="2025" b="1" spc="30" kern="0" dirty="0">
                <a:solidFill>
                  <a:srgbClr val="E1EEE6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pPr algn="ctr" indent="0" marL="0">
              <a:lnSpc>
                <a:spcPts val="2430"/>
              </a:lnSpc>
              <a:buNone/>
            </a:pPr>
            <a:r>
              <a:rPr lang="en-US" sz="2025" spc="30" kern="0" dirty="0">
                <a:solidFill>
                  <a:srgbClr val="E1EEE6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 </a:t>
            </a:r>
            <a:endParaRPr lang="en-US" sz="2025" dirty="0"/>
          </a:p>
          <a:p>
            <a:pPr algn="ctr" indent="0" marL="0">
              <a:lnSpc>
                <a:spcPts val="2430"/>
              </a:lnSpc>
              <a:buNone/>
            </a:pPr>
            <a:r>
              <a:rPr lang="en-US" sz="2025" spc="30" kern="0" dirty="0">
                <a:solidFill>
                  <a:srgbClr val="E1EEE6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Wallet controlled access. Audit-ready compliance.</a:t>
            </a:r>
            <a:endParaRPr lang="en-US" sz="2025" dirty="0"/>
          </a:p>
        </p:txBody>
      </p:sp>
      <p:sp>
        <p:nvSpPr>
          <p:cNvPr id="7" name="Text 4"/>
          <p:cNvSpPr/>
          <p:nvPr/>
        </p:nvSpPr>
        <p:spPr>
          <a:xfrm>
            <a:off x="3524250" y="4700588"/>
            <a:ext cx="2486025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Presented by team Quebec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3252788" y="1519238"/>
            <a:ext cx="3100388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5760"/>
              </a:lnSpc>
              <a:buNone/>
            </a:pPr>
            <a:r>
              <a:rPr lang="en-US" sz="4800" b="1" spc="-96" kern="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QUEBEC</a:t>
            </a:r>
            <a:endParaRPr lang="en-US" sz="4800" dirty="0"/>
          </a:p>
        </p:txBody>
      </p:sp>
      <p:sp>
        <p:nvSpPr>
          <p:cNvPr id="9" name="Text 6"/>
          <p:cNvSpPr/>
          <p:nvPr/>
        </p:nvSpPr>
        <p:spPr>
          <a:xfrm>
            <a:off x="1462088" y="2252663"/>
            <a:ext cx="6677025" cy="2952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340"/>
              </a:lnSpc>
              <a:buNone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One Time KYC - Reusable Across Services, Privacy First.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1E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213" y="1376363"/>
            <a:ext cx="1705961" cy="1705958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690" y="1376363"/>
            <a:ext cx="1705961" cy="1705958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083" y="1376363"/>
            <a:ext cx="1705961" cy="170595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028" y="1376363"/>
            <a:ext cx="1705961" cy="170595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3500438" y="95250"/>
            <a:ext cx="193357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Meet the Team</a:t>
            </a:r>
            <a:endParaRPr lang="en-US" sz="1800" dirty="0"/>
          </a:p>
        </p:txBody>
      </p:sp>
      <p:sp>
        <p:nvSpPr>
          <p:cNvPr id="7" name="Text 1"/>
          <p:cNvSpPr/>
          <p:nvPr/>
        </p:nvSpPr>
        <p:spPr>
          <a:xfrm>
            <a:off x="395213" y="3299229"/>
            <a:ext cx="2163158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22"/>
              </a:lnSpc>
              <a:buNone/>
            </a:pPr>
            <a:r>
              <a:rPr lang="en-US" sz="1016" b="1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BABATUNDE JAMIU </a:t>
            </a:r>
            <a:endParaRPr lang="en-US" sz="1016" dirty="0"/>
          </a:p>
          <a:p>
            <a:pPr algn="ctr" indent="0" marL="0">
              <a:lnSpc>
                <a:spcPts val="1322"/>
              </a:lnSpc>
              <a:buNone/>
            </a:pPr>
            <a:r>
              <a:rPr lang="en-US" sz="1016" b="1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(JIHAN JAAMIL)</a:t>
            </a:r>
            <a:endParaRPr lang="en-US" sz="1016" dirty="0"/>
          </a:p>
          <a:p>
            <a:pPr algn="ctr" indent="0" marL="0">
              <a:lnSpc>
                <a:spcPts val="1322"/>
              </a:lnSpc>
              <a:buNone/>
            </a:pPr>
            <a:r>
              <a:rPr lang="en-US" sz="1016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UI/UX DESIGNER</a:t>
            </a:r>
            <a:endParaRPr lang="en-US" sz="1016" dirty="0"/>
          </a:p>
          <a:p>
            <a:pPr algn="ctr" indent="0" marL="0">
              <a:lnSpc>
                <a:spcPts val="1322"/>
              </a:lnSpc>
              <a:buNone/>
            </a:pPr>
            <a:r>
              <a:rPr lang="en-US" sz="1016" b="1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 LEAD</a:t>
            </a:r>
            <a:endParaRPr lang="en-US" sz="1016" dirty="0"/>
          </a:p>
        </p:txBody>
      </p:sp>
      <p:sp>
        <p:nvSpPr>
          <p:cNvPr id="8" name="Text 2"/>
          <p:cNvSpPr/>
          <p:nvPr/>
        </p:nvSpPr>
        <p:spPr>
          <a:xfrm>
            <a:off x="2466101" y="3299229"/>
            <a:ext cx="2526627" cy="500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22"/>
              </a:lnSpc>
              <a:buNone/>
            </a:pPr>
            <a:r>
              <a:rPr lang="en-US" sz="1016" b="1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MATHIAS OLUWATOYIN</a:t>
            </a:r>
            <a:endParaRPr lang="en-US" sz="1016" dirty="0"/>
          </a:p>
          <a:p>
            <a:pPr algn="ctr" indent="0" marL="0">
              <a:lnSpc>
                <a:spcPts val="1322"/>
              </a:lnSpc>
              <a:buNone/>
            </a:pPr>
            <a:r>
              <a:rPr lang="en-US" sz="1016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ANALYST AND BETA TESTER</a:t>
            </a:r>
            <a:endParaRPr lang="en-US" sz="1016" dirty="0"/>
          </a:p>
          <a:p>
            <a:pPr algn="ctr" indent="0" marL="0">
              <a:lnSpc>
                <a:spcPts val="1322"/>
              </a:lnSpc>
              <a:buNone/>
            </a:pPr>
            <a:r>
              <a:rPr lang="en-US" sz="1016" b="1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TEAM LEAD</a:t>
            </a:r>
            <a:endParaRPr lang="en-US" sz="1016" dirty="0"/>
          </a:p>
        </p:txBody>
      </p:sp>
      <p:sp>
        <p:nvSpPr>
          <p:cNvPr id="9" name="Text 3"/>
          <p:cNvSpPr/>
          <p:nvPr/>
        </p:nvSpPr>
        <p:spPr>
          <a:xfrm>
            <a:off x="4959083" y="3299229"/>
            <a:ext cx="2303856" cy="1000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22"/>
              </a:lnSpc>
              <a:buNone/>
            </a:pPr>
            <a:r>
              <a:rPr lang="en-US" sz="1016" b="1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YAKUB SHAKIRUDEEN OLAIDE</a:t>
            </a:r>
            <a:endParaRPr lang="en-US" sz="1016" dirty="0"/>
          </a:p>
          <a:p>
            <a:pPr algn="ctr" indent="0" marL="0">
              <a:lnSpc>
                <a:spcPts val="1322"/>
              </a:lnSpc>
              <a:buNone/>
            </a:pPr>
            <a:r>
              <a:rPr lang="en-US" sz="1016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FULL-STACK &amp; SMART CONTRACT DEV</a:t>
            </a:r>
            <a:endParaRPr lang="en-US" sz="1016" dirty="0"/>
          </a:p>
          <a:p>
            <a:pPr algn="ctr" indent="0" marL="0">
              <a:lnSpc>
                <a:spcPts val="1322"/>
              </a:lnSpc>
              <a:buNone/>
            </a:pPr>
            <a:r>
              <a:rPr lang="en-US" sz="1016" b="1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LEAD DEVELOPER</a:t>
            </a:r>
            <a:endParaRPr lang="en-US" sz="1016" dirty="0"/>
          </a:p>
        </p:txBody>
      </p:sp>
      <p:sp>
        <p:nvSpPr>
          <p:cNvPr id="10" name="Text 4"/>
          <p:cNvSpPr/>
          <p:nvPr/>
        </p:nvSpPr>
        <p:spPr>
          <a:xfrm>
            <a:off x="7241028" y="3299229"/>
            <a:ext cx="2163158" cy="333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22"/>
              </a:lnSpc>
              <a:buNone/>
            </a:pPr>
            <a:r>
              <a:rPr lang="en-US" sz="1016" b="1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SULAIMAN HALIMAT</a:t>
            </a:r>
            <a:endParaRPr lang="en-US" sz="1016" dirty="0"/>
          </a:p>
          <a:p>
            <a:pPr algn="ctr" indent="0" marL="0">
              <a:lnSpc>
                <a:spcPts val="1322"/>
              </a:lnSpc>
              <a:buNone/>
            </a:pPr>
            <a:r>
              <a:rPr lang="en-US" sz="1016" spc="-3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UI/UX DESIGNER</a:t>
            </a:r>
            <a:endParaRPr lang="en-US" sz="1016" dirty="0"/>
          </a:p>
        </p:txBody>
      </p:sp>
      <p:sp>
        <p:nvSpPr>
          <p:cNvPr id="11" name="Text 5"/>
          <p:cNvSpPr/>
          <p:nvPr/>
        </p:nvSpPr>
        <p:spPr>
          <a:xfrm>
            <a:off x="190481" y="4852856"/>
            <a:ext cx="9477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93"/>
              </a:lnSpc>
              <a:buNone/>
            </a:pPr>
            <a:r>
              <a:rPr lang="en-US" sz="1194" spc="-36" kern="0" dirty="0">
                <a:solidFill>
                  <a:srgbClr val="000000">
                    <a:alpha val="99000"/>
                  </a:srgbClr>
                </a:solidFill>
                <a:latin typeface="Do Hyeon" pitchFamily="34" charset="0"/>
                <a:ea typeface="Do Hyeon" pitchFamily="34" charset="-122"/>
                <a:cs typeface="Do Hyeon" pitchFamily="34" charset="-120"/>
              </a:rPr>
              <a:t>QUEBEC</a:t>
            </a:r>
            <a:endParaRPr lang="en-US" sz="1194" dirty="0"/>
          </a:p>
        </p:txBody>
      </p:sp>
      <p:sp>
        <p:nvSpPr>
          <p:cNvPr id="12" name="Text 6"/>
          <p:cNvSpPr/>
          <p:nvPr/>
        </p:nvSpPr>
        <p:spPr>
          <a:xfrm>
            <a:off x="3790950" y="4910007"/>
            <a:ext cx="9429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2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3825" y="2409825"/>
            <a:ext cx="2724150" cy="22098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119438" y="2409825"/>
            <a:ext cx="2667000" cy="15811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115050" y="2409825"/>
            <a:ext cx="2667000" cy="1804988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195263"/>
            <a:ext cx="2857500" cy="192881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14675" y="95250"/>
            <a:ext cx="33766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PROBLEM STATEMENT (USER)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23825" y="4857750"/>
            <a:ext cx="9477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93"/>
              </a:lnSpc>
              <a:buNone/>
            </a:pPr>
            <a:r>
              <a:rPr lang="en-US" sz="1194" spc="-36" kern="0" dirty="0">
                <a:solidFill>
                  <a:srgbClr val="000000">
                    <a:alpha val="99000"/>
                  </a:srgbClr>
                </a:solidFill>
                <a:latin typeface="Do Hyeon" pitchFamily="34" charset="0"/>
                <a:ea typeface="Do Hyeon" pitchFamily="34" charset="-122"/>
                <a:cs typeface="Do Hyeon" pitchFamily="34" charset="-120"/>
              </a:rPr>
              <a:t>QUEBEC</a:t>
            </a:r>
            <a:endParaRPr lang="en-US" sz="1194" dirty="0"/>
          </a:p>
        </p:txBody>
      </p:sp>
      <p:sp>
        <p:nvSpPr>
          <p:cNvPr id="8" name="Text 5"/>
          <p:cNvSpPr/>
          <p:nvPr/>
        </p:nvSpPr>
        <p:spPr>
          <a:xfrm>
            <a:off x="3724294" y="4910139"/>
            <a:ext cx="9429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  <p:sp>
        <p:nvSpPr>
          <p:cNvPr id="9" name="Text 6"/>
          <p:cNvSpPr/>
          <p:nvPr/>
        </p:nvSpPr>
        <p:spPr>
          <a:xfrm>
            <a:off x="6115050" y="2409825"/>
            <a:ext cx="3124200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Lack of Transparency and Control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115050" y="2871788"/>
            <a:ext cx="3124200" cy="1343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Users cannot easily track or revoke who has access to their identity data. This creates uncertainty and risk around their personal information being shared without consent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3119438" y="2409825"/>
            <a:ext cx="3124200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Privacy Concerns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3119438" y="2871788"/>
            <a:ext cx="3124200" cy="1119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Users worry about who can access their sensitive personal data and how it is protected. Without control, their private information may be exposed or misused..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123825" y="2409825"/>
            <a:ext cx="3124200" cy="447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Fragmented and Redundant Onboarding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23825" y="3095625"/>
            <a:ext cx="3005138" cy="1119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Multiple services require repeated </a:t>
            </a:r>
            <a:endParaRPr lang="en-US" sz="1350" dirty="0"/>
          </a:p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KYC submissions, causing user frustration, higher abandonment rates, and duplicated verification costs.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2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3825" y="2409825"/>
            <a:ext cx="2724150" cy="220980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119438" y="2409825"/>
            <a:ext cx="2667000" cy="180498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115050" y="2409825"/>
            <a:ext cx="2667000" cy="1581150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4213" y="300038"/>
            <a:ext cx="2700338" cy="18240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686050" y="161925"/>
            <a:ext cx="423386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PROBLEM STATEMENT (THIRD-PARTY)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23825" y="4857750"/>
            <a:ext cx="9477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93"/>
              </a:lnSpc>
              <a:buNone/>
            </a:pPr>
            <a:r>
              <a:rPr lang="en-US" sz="1194" spc="-36" kern="0" dirty="0">
                <a:solidFill>
                  <a:srgbClr val="000000">
                    <a:alpha val="99000"/>
                  </a:srgbClr>
                </a:solidFill>
                <a:latin typeface="Do Hyeon" pitchFamily="34" charset="0"/>
                <a:ea typeface="Do Hyeon" pitchFamily="34" charset="-122"/>
                <a:cs typeface="Do Hyeon" pitchFamily="34" charset="-120"/>
              </a:rPr>
              <a:t>QUEBEC</a:t>
            </a:r>
            <a:endParaRPr lang="en-US" sz="1194" dirty="0"/>
          </a:p>
        </p:txBody>
      </p:sp>
      <p:sp>
        <p:nvSpPr>
          <p:cNvPr id="8" name="Text 5"/>
          <p:cNvSpPr/>
          <p:nvPr/>
        </p:nvSpPr>
        <p:spPr>
          <a:xfrm>
            <a:off x="3724294" y="4910139"/>
            <a:ext cx="9429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  <p:sp>
        <p:nvSpPr>
          <p:cNvPr id="9" name="Text 6"/>
          <p:cNvSpPr/>
          <p:nvPr/>
        </p:nvSpPr>
        <p:spPr>
          <a:xfrm>
            <a:off x="6115050" y="2409825"/>
            <a:ext cx="3124200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Limited Data Access Control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115050" y="2871788"/>
            <a:ext cx="3124200" cy="1119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Third parties struggle to ensure secure, consented access to accurate identity data. This exposes them to fraud risks and weakens trust with users and regulators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3119438" y="2409825"/>
            <a:ext cx="3124200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Compliance Complexity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3119438" y="2871788"/>
            <a:ext cx="3124200" cy="1343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Meeting regulatory requirements for secure identity handling and audit trails is challenging and costly. Lack of standardized processes increases risk of non-compliance penalties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123825" y="2409825"/>
            <a:ext cx="3124200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Inefficient Identity Verification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23825" y="2871788"/>
            <a:ext cx="3005138" cy="1119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Third parties spend excess time and resources repeatedly verifying the same user identities. This delays onboarding and increases operational costs.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3825" y="2409825"/>
            <a:ext cx="2724150" cy="1804988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119438" y="2409825"/>
            <a:ext cx="2667000" cy="1804988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115050" y="2357438"/>
            <a:ext cx="2667000" cy="2252663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0863" y="347663"/>
            <a:ext cx="2857500" cy="19050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052763" y="95250"/>
            <a:ext cx="3386138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SOLUTION OVERVIEW (USER)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23825" y="4857750"/>
            <a:ext cx="9477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93"/>
              </a:lnSpc>
              <a:buNone/>
            </a:pPr>
            <a:r>
              <a:rPr lang="en-US" sz="1194" spc="-36" kern="0" dirty="0">
                <a:solidFill>
                  <a:srgbClr val="FF0BD2">
                    <a:alpha val="99000"/>
                  </a:srgbClr>
                </a:solidFill>
                <a:latin typeface="Do Hyeon" pitchFamily="34" charset="0"/>
                <a:ea typeface="Do Hyeon" pitchFamily="34" charset="-122"/>
                <a:cs typeface="Do Hyeon" pitchFamily="34" charset="-120"/>
              </a:rPr>
              <a:t>QUEBEC</a:t>
            </a:r>
            <a:endParaRPr lang="en-US" sz="1194" dirty="0"/>
          </a:p>
        </p:txBody>
      </p:sp>
      <p:sp>
        <p:nvSpPr>
          <p:cNvPr id="8" name="Text 5"/>
          <p:cNvSpPr/>
          <p:nvPr/>
        </p:nvSpPr>
        <p:spPr>
          <a:xfrm>
            <a:off x="3724294" y="4910139"/>
            <a:ext cx="9429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  <p:sp>
        <p:nvSpPr>
          <p:cNvPr id="9" name="Text 6"/>
          <p:cNvSpPr/>
          <p:nvPr/>
        </p:nvSpPr>
        <p:spPr>
          <a:xfrm>
            <a:off x="6115050" y="2357438"/>
            <a:ext cx="3124200" cy="447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Transparent Access and Revocation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115050" y="3043238"/>
            <a:ext cx="3124200" cy="15668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 access and consent actions are recorded immutably on-chain, allowing users to track who views their data. Instant revocation options give users peace of mind and real-time control over their identity.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3119438" y="2409825"/>
            <a:ext cx="3124200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Full Control Over Personal Data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3119438" y="2871788"/>
            <a:ext cx="3124200" cy="1343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Users encrypt their data locally and control access via wallet-based permissions. This ensures that only authorized parties can see their information, enhancing privacy and trust.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123825" y="2409825"/>
            <a:ext cx="3124200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Single KYC for Multiple Services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23825" y="2871788"/>
            <a:ext cx="3005138" cy="1343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Quebec allows users to verify their identity once and reuse it securely across different platforms. This reduces onboarding time and eliminates repetitive verifications, improving user convenience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3825" y="2409825"/>
            <a:ext cx="2724150" cy="15811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119438" y="2409825"/>
            <a:ext cx="2667000" cy="2028825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115050" y="2357438"/>
            <a:ext cx="2667000" cy="2028825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3250" y="242888"/>
            <a:ext cx="2857500" cy="19050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66988" y="161925"/>
            <a:ext cx="4471988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SOLUTION OVERVIEW  (THIRD-PARTY)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23825" y="4857750"/>
            <a:ext cx="9477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93"/>
              </a:lnSpc>
              <a:buNone/>
            </a:pPr>
            <a:r>
              <a:rPr lang="en-US" sz="1194" spc="-36" kern="0" dirty="0">
                <a:solidFill>
                  <a:srgbClr val="FF0BD2">
                    <a:alpha val="99000"/>
                  </a:srgbClr>
                </a:solidFill>
                <a:latin typeface="Do Hyeon" pitchFamily="34" charset="0"/>
                <a:ea typeface="Do Hyeon" pitchFamily="34" charset="-122"/>
                <a:cs typeface="Do Hyeon" pitchFamily="34" charset="-120"/>
              </a:rPr>
              <a:t>QUEBEC</a:t>
            </a:r>
            <a:endParaRPr lang="en-US" sz="1194" dirty="0"/>
          </a:p>
        </p:txBody>
      </p:sp>
      <p:sp>
        <p:nvSpPr>
          <p:cNvPr id="8" name="Text 5"/>
          <p:cNvSpPr/>
          <p:nvPr/>
        </p:nvSpPr>
        <p:spPr>
          <a:xfrm>
            <a:off x="3724294" y="4910139"/>
            <a:ext cx="9429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  <p:sp>
        <p:nvSpPr>
          <p:cNvPr id="9" name="Text 6"/>
          <p:cNvSpPr/>
          <p:nvPr/>
        </p:nvSpPr>
        <p:spPr>
          <a:xfrm>
            <a:off x="6115050" y="2357438"/>
            <a:ext cx="3124200" cy="447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Secure and Consent-Based Data Access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115050" y="3043238"/>
            <a:ext cx="3124200" cy="1343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Smart contracts enforce access policies and revocations reliably, minimizing fraud risk. Third parties gain assured, timely consent that builds user and regulator confidence.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3119438" y="2409825"/>
            <a:ext cx="3124200" cy="447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Built-in Compliance and Auditability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3119438" y="3095625"/>
            <a:ext cx="3124200" cy="1343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QUEBEC immutable audit logs and standardized controls support regulatory requirements effortlessly. This reduces compliance complexity and helps avoid penalties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123825" y="2409825"/>
            <a:ext cx="3124200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b="1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Streamlined Identity Verification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123825" y="2871788"/>
            <a:ext cx="3005138" cy="1119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55"/>
              </a:lnSpc>
              <a:buNone/>
            </a:pPr>
            <a:r>
              <a:rPr lang="en-US" sz="1350" dirty="0">
                <a:solidFill>
                  <a:srgbClr val="FFFFFF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Third parties can verify users through a trusted, reusable on-chain proof without repeating KYC steps. This accelerates onboarding and lowers operational costs.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1EE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757238"/>
            <a:ext cx="6491622" cy="3933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90950" y="4909977"/>
            <a:ext cx="10572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  <p:sp>
        <p:nvSpPr>
          <p:cNvPr id="4" name="Text 1"/>
          <p:cNvSpPr/>
          <p:nvPr/>
        </p:nvSpPr>
        <p:spPr>
          <a:xfrm>
            <a:off x="190500" y="1019175"/>
            <a:ext cx="3319463" cy="11715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060"/>
              </a:lnSpc>
              <a:buNone/>
            </a:pPr>
            <a:r>
              <a:rPr lang="en-US" sz="2550" spc="-51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Start Your Journey</a:t>
            </a:r>
            <a:endParaRPr lang="en-US" sz="2550" dirty="0"/>
          </a:p>
          <a:p>
            <a:pPr algn="ctr" indent="0" marL="0">
              <a:lnSpc>
                <a:spcPts val="3060"/>
              </a:lnSpc>
              <a:buNone/>
            </a:pPr>
            <a:r>
              <a:rPr lang="en-US" sz="2550" spc="-51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connecting</a:t>
            </a:r>
            <a:endParaRPr lang="en-US" sz="2550" dirty="0"/>
          </a:p>
          <a:p>
            <a:pPr algn="ctr" indent="0" marL="0">
              <a:lnSpc>
                <a:spcPts val="3060"/>
              </a:lnSpc>
              <a:buNone/>
            </a:pPr>
            <a:r>
              <a:rPr lang="en-US" sz="2550" spc="-51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your wallet  </a:t>
            </a:r>
            <a:endParaRPr lang="en-US" sz="2550" dirty="0"/>
          </a:p>
        </p:txBody>
      </p:sp>
      <p:sp>
        <p:nvSpPr>
          <p:cNvPr id="5" name="Text 2"/>
          <p:cNvSpPr/>
          <p:nvPr/>
        </p:nvSpPr>
        <p:spPr>
          <a:xfrm>
            <a:off x="128588" y="2571750"/>
            <a:ext cx="3833813" cy="990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29"/>
              </a:lnSpc>
              <a:buNone/>
            </a:pPr>
            <a:r>
              <a:rPr lang="en-US" sz="1200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Connect your wallet to the BlockDAG network:</a:t>
            </a:r>
            <a:endParaRPr lang="en-US" sz="1200" dirty="0"/>
          </a:p>
          <a:p>
            <a:pPr algn="l" marL="342900" indent="-342900">
              <a:lnSpc>
                <a:spcPts val="1529"/>
              </a:lnSpc>
              <a:buSzPct val="100000"/>
              <a:buChar char="•"/>
            </a:pPr>
            <a:r>
              <a:rPr lang="en-US" sz="1092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Compatible with MetaMask, Trust Wallet, Bitget, and more</a:t>
            </a:r>
            <a:endParaRPr lang="en-US" sz="1200" dirty="0"/>
          </a:p>
          <a:p>
            <a:pPr algn="l" marL="342900" indent="-342900">
              <a:lnSpc>
                <a:spcPts val="1529"/>
              </a:lnSpc>
              <a:buSzPct val="100000"/>
              <a:buChar char="•"/>
            </a:pPr>
            <a:r>
              <a:rPr lang="en-US" sz="1092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Easy setup via WalletConnect or custom RPC</a:t>
            </a:r>
            <a:endParaRPr lang="en-US" sz="1200" dirty="0"/>
          </a:p>
          <a:p>
            <a:pPr algn="l" marL="342900" indent="-342900">
              <a:lnSpc>
                <a:spcPts val="1529"/>
              </a:lnSpc>
              <a:buSzPct val="100000"/>
              <a:buChar char="•"/>
            </a:pPr>
            <a:r>
              <a:rPr lang="en-US" sz="1092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Secure access to </a:t>
            </a:r>
            <a:pPr algn="l" indent="0" marL="0">
              <a:lnSpc>
                <a:spcPts val="1529"/>
              </a:lnSpc>
              <a:buNone/>
            </a:pPr>
            <a:r>
              <a:rPr lang="en-US" sz="1092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BDAG </a:t>
            </a:r>
            <a:pPr algn="l" indent="0" marL="0">
              <a:lnSpc>
                <a:spcPts val="1529"/>
              </a:lnSpc>
              <a:buNone/>
            </a:pPr>
            <a:r>
              <a:rPr lang="en-US" sz="1092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tokens and dApps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204788" y="95250"/>
            <a:ext cx="4543425" cy="200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69"/>
              </a:lnSpc>
              <a:buNone/>
            </a:pPr>
            <a:r>
              <a:rPr lang="en-US" sz="1307" b="1" spc="-26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One Time KYC - Reusable Across Services, Privacy first</a:t>
            </a:r>
            <a:endParaRPr lang="en-US" sz="1307" dirty="0"/>
          </a:p>
        </p:txBody>
      </p:sp>
      <p:sp>
        <p:nvSpPr>
          <p:cNvPr id="7" name="Text 4"/>
          <p:cNvSpPr/>
          <p:nvPr/>
        </p:nvSpPr>
        <p:spPr>
          <a:xfrm>
            <a:off x="204788" y="4819650"/>
            <a:ext cx="1251956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67"/>
              </a:lnSpc>
              <a:buNone/>
            </a:pPr>
            <a:r>
              <a:rPr lang="en-US" sz="819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QUEBEC</a:t>
            </a:r>
            <a:endParaRPr lang="en-US" sz="819" dirty="0"/>
          </a:p>
        </p:txBody>
      </p:sp>
      <p:sp>
        <p:nvSpPr>
          <p:cNvPr id="8" name="Text 5"/>
          <p:cNvSpPr/>
          <p:nvPr/>
        </p:nvSpPr>
        <p:spPr>
          <a:xfrm>
            <a:off x="5414963" y="300038"/>
            <a:ext cx="2407449" cy="566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479"/>
              </a:lnSpc>
              <a:buNone/>
            </a:pPr>
            <a:r>
              <a:rPr lang="en-US" sz="3583" spc="143" kern="0" dirty="0">
                <a:solidFill>
                  <a:srgbClr val="000000">
                    <a:alpha val="99000"/>
                  </a:srgbClr>
                </a:solidFill>
                <a:latin typeface="Do Hyeon" pitchFamily="34" charset="0"/>
                <a:ea typeface="Do Hyeon" pitchFamily="34" charset="-122"/>
                <a:cs typeface="Do Hyeon" pitchFamily="34" charset="-120"/>
              </a:rPr>
              <a:t>QUEBEC</a:t>
            </a:r>
            <a:endParaRPr lang="en-US" sz="3583" dirty="0"/>
          </a:p>
        </p:txBody>
      </p:sp>
      <p:sp>
        <p:nvSpPr>
          <p:cNvPr id="9" name="Text 6"/>
          <p:cNvSpPr/>
          <p:nvPr/>
        </p:nvSpPr>
        <p:spPr>
          <a:xfrm>
            <a:off x="495300" y="4038600"/>
            <a:ext cx="3290888" cy="223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55"/>
              </a:lnSpc>
              <a:buNone/>
            </a:pPr>
            <a:r>
              <a:rPr lang="en-US" sz="1350" u="sng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https://quebec-1-z9pc.onrender.com/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2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0975" y="171450"/>
            <a:ext cx="7571390" cy="447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538"/>
              </a:lnSpc>
              <a:buNone/>
            </a:pPr>
            <a:r>
              <a:rPr lang="en-US" sz="2948" b="1" spc="-59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Target Audience </a:t>
            </a:r>
            <a:endParaRPr lang="en-US" sz="2948" dirty="0"/>
          </a:p>
        </p:txBody>
      </p:sp>
      <p:sp>
        <p:nvSpPr>
          <p:cNvPr id="3" name="Text 1"/>
          <p:cNvSpPr/>
          <p:nvPr/>
        </p:nvSpPr>
        <p:spPr>
          <a:xfrm>
            <a:off x="847725" y="1095375"/>
            <a:ext cx="7250384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4786"/>
              </a:lnSpc>
              <a:buSzPct val="100000"/>
              <a:buChar char="•"/>
            </a:pPr>
            <a:r>
              <a:rPr lang="en-US" sz="3988" spc="-8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Fintech &amp; Crypto Exchange</a:t>
            </a:r>
            <a:endParaRPr lang="en-US" sz="3988" dirty="0"/>
          </a:p>
          <a:p>
            <a:pPr algn="l" marL="342900" indent="-342900">
              <a:lnSpc>
                <a:spcPts val="4786"/>
              </a:lnSpc>
              <a:buSzPct val="100000"/>
              <a:buChar char="•"/>
            </a:pPr>
            <a:r>
              <a:rPr lang="en-US" sz="3988" spc="-8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Healthcare</a:t>
            </a:r>
            <a:endParaRPr lang="en-US" sz="3988" dirty="0"/>
          </a:p>
          <a:p>
            <a:pPr algn="l" marL="342900" indent="-342900">
              <a:lnSpc>
                <a:spcPts val="4786"/>
              </a:lnSpc>
              <a:buSzPct val="100000"/>
              <a:buChar char="•"/>
            </a:pPr>
            <a:r>
              <a:rPr lang="en-US" sz="3988" spc="-8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Government Services</a:t>
            </a:r>
            <a:endParaRPr lang="en-US" sz="3988" dirty="0"/>
          </a:p>
          <a:p>
            <a:pPr algn="l" marL="342900" indent="-342900">
              <a:lnSpc>
                <a:spcPts val="4786"/>
              </a:lnSpc>
              <a:buSzPct val="100000"/>
              <a:buChar char="•"/>
            </a:pPr>
            <a:r>
              <a:rPr lang="en-US" sz="3988" spc="-8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Banks</a:t>
            </a:r>
            <a:endParaRPr lang="en-US" sz="3988" dirty="0"/>
          </a:p>
          <a:p>
            <a:pPr algn="l" marL="342900" indent="-342900">
              <a:lnSpc>
                <a:spcPts val="4786"/>
              </a:lnSpc>
              <a:buSzPct val="100000"/>
              <a:buChar char="•"/>
            </a:pPr>
            <a:r>
              <a:rPr lang="en-US" sz="3988" spc="-8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Marketplaces &amp; Gig Platforms</a:t>
            </a:r>
            <a:endParaRPr lang="en-US" sz="3988" dirty="0"/>
          </a:p>
          <a:p>
            <a:pPr algn="l" indent="0" marL="0">
              <a:lnSpc>
                <a:spcPts val="4786"/>
              </a:lnSpc>
              <a:buNone/>
            </a:pPr>
            <a:r>
              <a:rPr lang="en-US" sz="3988" spc="-80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etc. </a:t>
            </a:r>
            <a:endParaRPr lang="en-US" sz="3988" dirty="0"/>
          </a:p>
        </p:txBody>
      </p:sp>
      <p:sp>
        <p:nvSpPr>
          <p:cNvPr id="4" name="Text 2"/>
          <p:cNvSpPr/>
          <p:nvPr/>
        </p:nvSpPr>
        <p:spPr>
          <a:xfrm>
            <a:off x="190500" y="4909923"/>
            <a:ext cx="1257300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QUEBEC</a:t>
            </a:r>
            <a:endParaRPr lang="en-US" sz="825" dirty="0"/>
          </a:p>
        </p:txBody>
      </p:sp>
      <p:sp>
        <p:nvSpPr>
          <p:cNvPr id="5" name="Text 3"/>
          <p:cNvSpPr/>
          <p:nvPr/>
        </p:nvSpPr>
        <p:spPr>
          <a:xfrm>
            <a:off x="3790950" y="4909977"/>
            <a:ext cx="10572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CAC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6213" y="719138"/>
            <a:ext cx="2857500" cy="3705225"/>
          </a:xfrm>
          <a:prstGeom prst="roundRect">
            <a:avLst>
              <a:gd name="adj" fmla="val 7680"/>
            </a:avLst>
          </a:prstGeom>
          <a:solidFill>
            <a:srgbClr val="E1EEE6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143250" y="719138"/>
            <a:ext cx="2857500" cy="3705225"/>
          </a:xfrm>
          <a:prstGeom prst="roundRect">
            <a:avLst>
              <a:gd name="adj" fmla="val 7680"/>
            </a:avLst>
          </a:prstGeom>
          <a:solidFill>
            <a:srgbClr val="E1EEE6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110288" y="719138"/>
            <a:ext cx="2857500" cy="3705225"/>
          </a:xfrm>
          <a:prstGeom prst="roundRect">
            <a:avLst>
              <a:gd name="adj" fmla="val 10240"/>
            </a:avLst>
          </a:prstGeom>
          <a:solidFill>
            <a:srgbClr val="E1EEE6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80975" y="171450"/>
            <a:ext cx="227647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Pricing  &amp; Revenue   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-523875" y="1352550"/>
            <a:ext cx="4584525" cy="1123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420"/>
              </a:lnSpc>
              <a:buNone/>
            </a:pPr>
            <a:r>
              <a:rPr lang="en-US" sz="3683" b="1" spc="-74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Free</a:t>
            </a:r>
            <a:endParaRPr lang="en-US" sz="3683" dirty="0"/>
          </a:p>
        </p:txBody>
      </p:sp>
      <p:sp>
        <p:nvSpPr>
          <p:cNvPr id="7" name="Text 5"/>
          <p:cNvSpPr/>
          <p:nvPr/>
        </p:nvSpPr>
        <p:spPr>
          <a:xfrm>
            <a:off x="2519363" y="1352550"/>
            <a:ext cx="4584525" cy="5619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420"/>
              </a:lnSpc>
              <a:buNone/>
            </a:pPr>
            <a:r>
              <a:rPr lang="en-US" sz="3683" b="1" spc="-74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Basic</a:t>
            </a:r>
            <a:endParaRPr lang="en-US" sz="3683" dirty="0"/>
          </a:p>
        </p:txBody>
      </p:sp>
      <p:sp>
        <p:nvSpPr>
          <p:cNvPr id="8" name="Text 6"/>
          <p:cNvSpPr/>
          <p:nvPr/>
        </p:nvSpPr>
        <p:spPr>
          <a:xfrm>
            <a:off x="5481638" y="1366838"/>
            <a:ext cx="4584525" cy="11239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420"/>
              </a:lnSpc>
              <a:buNone/>
            </a:pPr>
            <a:r>
              <a:rPr lang="en-US" sz="3683" b="1" spc="-74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Premium</a:t>
            </a:r>
            <a:endParaRPr lang="en-US" sz="3683" dirty="0"/>
          </a:p>
        </p:txBody>
      </p:sp>
      <p:sp>
        <p:nvSpPr>
          <p:cNvPr id="9" name="Text 7"/>
          <p:cNvSpPr/>
          <p:nvPr/>
        </p:nvSpPr>
        <p:spPr>
          <a:xfrm>
            <a:off x="190500" y="4910028"/>
            <a:ext cx="8667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QUEBEC</a:t>
            </a:r>
            <a:endParaRPr lang="en-US" sz="825" dirty="0"/>
          </a:p>
        </p:txBody>
      </p:sp>
      <p:sp>
        <p:nvSpPr>
          <p:cNvPr id="10" name="Text 8"/>
          <p:cNvSpPr/>
          <p:nvPr/>
        </p:nvSpPr>
        <p:spPr>
          <a:xfrm>
            <a:off x="3790950" y="4910007"/>
            <a:ext cx="9429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  <p:sp>
        <p:nvSpPr>
          <p:cNvPr id="11" name="Text 9"/>
          <p:cNvSpPr/>
          <p:nvPr/>
        </p:nvSpPr>
        <p:spPr>
          <a:xfrm>
            <a:off x="6115050" y="2205038"/>
            <a:ext cx="331470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2400" b="1" spc="48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$1589.9 / month 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6115050" y="2819400"/>
            <a:ext cx="3541162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266"/>
              </a:lnSpc>
              <a:buSzPct val="100000"/>
              <a:buChar char="•"/>
            </a:pPr>
            <a:r>
              <a:rPr lang="en-US" sz="1619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Premuim KYC verification</a:t>
            </a:r>
            <a:endParaRPr lang="en-US" sz="1619" dirty="0"/>
          </a:p>
          <a:p>
            <a:pPr algn="l" marL="342900" indent="-342900">
              <a:lnSpc>
                <a:spcPts val="2266"/>
              </a:lnSpc>
              <a:buSzPct val="100000"/>
              <a:buChar char="•"/>
            </a:pPr>
            <a:r>
              <a:rPr lang="en-US" sz="1619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Unlimited verifications</a:t>
            </a:r>
            <a:endParaRPr lang="en-US" sz="1619" dirty="0"/>
          </a:p>
          <a:p>
            <a:pPr algn="l" marL="342900" indent="-342900">
              <a:lnSpc>
                <a:spcPts val="2266"/>
              </a:lnSpc>
              <a:buSzPct val="100000"/>
              <a:buChar char="•"/>
            </a:pPr>
            <a:r>
              <a:rPr lang="en-US" sz="1619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Priority support</a:t>
            </a:r>
            <a:endParaRPr lang="en-US" sz="1619" dirty="0"/>
          </a:p>
        </p:txBody>
      </p:sp>
      <p:sp>
        <p:nvSpPr>
          <p:cNvPr id="13" name="Text 11"/>
          <p:cNvSpPr/>
          <p:nvPr/>
        </p:nvSpPr>
        <p:spPr>
          <a:xfrm>
            <a:off x="3143250" y="2109788"/>
            <a:ext cx="331470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2400" b="1" spc="48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$98.9 / month 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3143250" y="2838450"/>
            <a:ext cx="3541162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266"/>
              </a:lnSpc>
              <a:buSzPct val="100000"/>
              <a:buChar char="•"/>
            </a:pPr>
            <a:r>
              <a:rPr lang="en-US" sz="1619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Enhanced KYC verification</a:t>
            </a:r>
            <a:endParaRPr lang="en-US" sz="1619" dirty="0"/>
          </a:p>
          <a:p>
            <a:pPr algn="l" marL="342900" indent="-342900">
              <a:lnSpc>
                <a:spcPts val="2266"/>
              </a:lnSpc>
              <a:buSzPct val="100000"/>
              <a:buChar char="•"/>
            </a:pPr>
            <a:r>
              <a:rPr lang="en-US" sz="1619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Up to 1000 verifications</a:t>
            </a:r>
            <a:endParaRPr lang="en-US" sz="1619" dirty="0"/>
          </a:p>
          <a:p>
            <a:pPr algn="l" marL="342900" indent="-342900">
              <a:lnSpc>
                <a:spcPts val="2266"/>
              </a:lnSpc>
              <a:buSzPct val="100000"/>
              <a:buChar char="•"/>
            </a:pPr>
            <a:r>
              <a:rPr lang="en-US" sz="1619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Standard</a:t>
            </a:r>
            <a:endParaRPr lang="en-US" sz="1619" dirty="0"/>
          </a:p>
        </p:txBody>
      </p:sp>
      <p:sp>
        <p:nvSpPr>
          <p:cNvPr id="15" name="Text 13"/>
          <p:cNvSpPr/>
          <p:nvPr/>
        </p:nvSpPr>
        <p:spPr>
          <a:xfrm>
            <a:off x="176213" y="2205038"/>
            <a:ext cx="331470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2400" b="1" spc="48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$0 / month </a:t>
            </a:r>
            <a:endParaRPr lang="en-US" sz="2400" dirty="0"/>
          </a:p>
        </p:txBody>
      </p:sp>
      <p:sp>
        <p:nvSpPr>
          <p:cNvPr id="16" name="Text 14"/>
          <p:cNvSpPr/>
          <p:nvPr/>
        </p:nvSpPr>
        <p:spPr>
          <a:xfrm>
            <a:off x="312646" y="2938463"/>
            <a:ext cx="3541162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266"/>
              </a:lnSpc>
              <a:buSzPct val="100000"/>
              <a:buChar char="•"/>
            </a:pPr>
            <a:r>
              <a:rPr lang="en-US" sz="1619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Basic KYC verification</a:t>
            </a:r>
            <a:endParaRPr lang="en-US" sz="1619" dirty="0"/>
          </a:p>
          <a:p>
            <a:pPr algn="l" marL="342900" indent="-342900">
              <a:lnSpc>
                <a:spcPts val="2266"/>
              </a:lnSpc>
              <a:buSzPct val="100000"/>
              <a:buChar char="•"/>
            </a:pPr>
            <a:r>
              <a:rPr lang="en-US" sz="1619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Limited to 50 verifications</a:t>
            </a:r>
            <a:endParaRPr lang="en-US" sz="161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CAC7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6017" y="614363"/>
            <a:ext cx="3814763" cy="3919537"/>
          </a:xfrm>
          <a:prstGeom prst="roundRect">
            <a:avLst>
              <a:gd name="adj" fmla="val 6082"/>
            </a:avLst>
          </a:prstGeom>
          <a:solidFill>
            <a:srgbClr val="E1EEE6"/>
          </a:solidFill>
          <a:ln w="13427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06587" y="614363"/>
            <a:ext cx="4057650" cy="3919537"/>
          </a:xfrm>
          <a:prstGeom prst="roundRect">
            <a:avLst>
              <a:gd name="adj" fmla="val 5919"/>
            </a:avLst>
          </a:prstGeom>
          <a:solidFill>
            <a:srgbClr val="E1EEE6"/>
          </a:solidFill>
          <a:ln w="13427">
            <a:solidFill>
              <a:srgbClr val="00000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80975" y="171450"/>
            <a:ext cx="22717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Payment Methods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7625" y="1090613"/>
            <a:ext cx="4820743" cy="1190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673"/>
              </a:lnSpc>
              <a:buNone/>
            </a:pPr>
            <a:r>
              <a:rPr lang="en-US" sz="3894" b="1" spc="-78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Crypto</a:t>
            </a:r>
            <a:endParaRPr lang="en-US" sz="3894" dirty="0"/>
          </a:p>
        </p:txBody>
      </p:sp>
      <p:sp>
        <p:nvSpPr>
          <p:cNvPr id="6" name="Text 4"/>
          <p:cNvSpPr/>
          <p:nvPr/>
        </p:nvSpPr>
        <p:spPr>
          <a:xfrm>
            <a:off x="4100513" y="1090613"/>
            <a:ext cx="4820743" cy="595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673"/>
              </a:lnSpc>
              <a:buNone/>
            </a:pPr>
            <a:r>
              <a:rPr lang="en-US" sz="3894" b="1" spc="-78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Fiat</a:t>
            </a:r>
            <a:endParaRPr lang="en-US" sz="3894" dirty="0"/>
          </a:p>
        </p:txBody>
      </p:sp>
      <p:sp>
        <p:nvSpPr>
          <p:cNvPr id="7" name="Text 5"/>
          <p:cNvSpPr/>
          <p:nvPr/>
        </p:nvSpPr>
        <p:spPr>
          <a:xfrm>
            <a:off x="190500" y="4910028"/>
            <a:ext cx="8667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QUEBEC</a:t>
            </a:r>
            <a:endParaRPr lang="en-US" sz="825" dirty="0"/>
          </a:p>
        </p:txBody>
      </p:sp>
      <p:sp>
        <p:nvSpPr>
          <p:cNvPr id="8" name="Text 6"/>
          <p:cNvSpPr/>
          <p:nvPr/>
        </p:nvSpPr>
        <p:spPr>
          <a:xfrm>
            <a:off x="3790950" y="4910007"/>
            <a:ext cx="942975" cy="1381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74"/>
              </a:lnSpc>
              <a:buNone/>
            </a:pPr>
            <a:r>
              <a:rPr lang="en-US" sz="825" b="1" spc="-25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BlockDAG</a:t>
            </a:r>
            <a:endParaRPr lang="en-US" sz="825" dirty="0"/>
          </a:p>
        </p:txBody>
      </p:sp>
      <p:sp>
        <p:nvSpPr>
          <p:cNvPr id="9" name="Text 7"/>
          <p:cNvSpPr/>
          <p:nvPr/>
        </p:nvSpPr>
        <p:spPr>
          <a:xfrm>
            <a:off x="4505325" y="2305050"/>
            <a:ext cx="4414838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lnSpc>
                <a:spcPts val="2850"/>
              </a:lnSpc>
              <a:buSzPct val="100000"/>
              <a:buChar char="•"/>
            </a:pPr>
            <a:r>
              <a:rPr lang="en-US" sz="2035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Card: Visa, Mastercard </a:t>
            </a:r>
            <a:endParaRPr lang="en-US" sz="2035" dirty="0"/>
          </a:p>
          <a:p>
            <a:pPr algn="ctr" indent="0" marL="0">
              <a:lnSpc>
                <a:spcPts val="2850"/>
              </a:lnSpc>
              <a:buNone/>
            </a:pPr>
            <a:r>
              <a:rPr lang="en-US" sz="2035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via gateway </a:t>
            </a:r>
            <a:endParaRPr lang="en-US" sz="2035" dirty="0"/>
          </a:p>
          <a:p>
            <a:pPr algn="ctr" marL="342900" indent="-342900">
              <a:lnSpc>
                <a:spcPts val="2850"/>
              </a:lnSpc>
              <a:buSzPct val="100000"/>
              <a:buChar char="•"/>
            </a:pPr>
            <a:r>
              <a:rPr lang="en-US" sz="2035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Bank: SEPA / ACH and </a:t>
            </a:r>
            <a:endParaRPr lang="en-US" sz="2035" dirty="0"/>
          </a:p>
          <a:p>
            <a:pPr algn="ctr" indent="0" marL="0">
              <a:lnSpc>
                <a:spcPts val="2850"/>
              </a:lnSpc>
              <a:buNone/>
            </a:pPr>
            <a:r>
              <a:rPr lang="en-US" sz="2035" b="1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local rails</a:t>
            </a:r>
            <a:endParaRPr lang="en-US" sz="2035" dirty="0"/>
          </a:p>
        </p:txBody>
      </p:sp>
      <p:sp>
        <p:nvSpPr>
          <p:cNvPr id="10" name="Text 8"/>
          <p:cNvSpPr/>
          <p:nvPr/>
        </p:nvSpPr>
        <p:spPr>
          <a:xfrm>
            <a:off x="581751" y="2280971"/>
            <a:ext cx="4273580" cy="5810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294"/>
              </a:lnSpc>
              <a:buNone/>
            </a:pPr>
            <a:r>
              <a:rPr lang="en-US" sz="1911" b="1" spc="38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ETH, USDC, USDT, BlockDAG (coming soon)</a:t>
            </a:r>
            <a:endParaRPr lang="en-US" sz="1911" dirty="0"/>
          </a:p>
        </p:txBody>
      </p:sp>
      <p:sp>
        <p:nvSpPr>
          <p:cNvPr id="11" name="Text 9"/>
          <p:cNvSpPr/>
          <p:nvPr/>
        </p:nvSpPr>
        <p:spPr>
          <a:xfrm>
            <a:off x="355178" y="3323231"/>
            <a:ext cx="4513003" cy="1209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396"/>
              </a:lnSpc>
              <a:buNone/>
            </a:pPr>
            <a:r>
              <a:rPr lang="en-US" sz="2537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via: </a:t>
            </a:r>
            <a:endParaRPr lang="en-US" sz="2537" dirty="0"/>
          </a:p>
          <a:p>
            <a:pPr algn="ctr" indent="0" marL="0">
              <a:lnSpc>
                <a:spcPts val="2396"/>
              </a:lnSpc>
              <a:buNone/>
            </a:pPr>
            <a:r>
              <a:rPr lang="en-US" sz="1712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Metamask or WalletConnect</a:t>
            </a:r>
            <a:endParaRPr lang="en-US" sz="25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2025-10-12T10:57:57Z</dcterms:created>
  <dcterms:modified xsi:type="dcterms:W3CDTF">2025-10-12T10:57:57Z</dcterms:modified>
</cp:coreProperties>
</file>