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79" r:id="rId4"/>
    <p:sldId id="264" r:id="rId5"/>
    <p:sldId id="281" r:id="rId6"/>
    <p:sldId id="282" r:id="rId7"/>
    <p:sldId id="277" r:id="rId8"/>
    <p:sldId id="280" r:id="rId9"/>
    <p:sldId id="260" r:id="rId10"/>
    <p:sldId id="265" r:id="rId11"/>
    <p:sldId id="266" r:id="rId12"/>
    <p:sldId id="267" r:id="rId13"/>
    <p:sldId id="274" r:id="rId14"/>
    <p:sldId id="275" r:id="rId15"/>
    <p:sldId id="276" r:id="rId16"/>
    <p:sldId id="273" r:id="rId17"/>
    <p:sldId id="268" r:id="rId18"/>
    <p:sldId id="269" r:id="rId19"/>
    <p:sldId id="270" r:id="rId20"/>
    <p:sldId id="284" r:id="rId21"/>
    <p:sldId id="271" r:id="rId22"/>
    <p:sldId id="283" r:id="rId23"/>
    <p:sldId id="272"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00625" y="639097"/>
            <a:ext cx="6829425" cy="3686015"/>
          </a:xfrm>
        </p:spPr>
        <p:txBody>
          <a:bodyPr>
            <a:normAutofit/>
          </a:bodyPr>
          <a:lstStyle/>
          <a:p>
            <a:r>
              <a:rPr lang="en-US" sz="8000" dirty="0"/>
              <a:t>Air Quality Index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2" y="4687753"/>
            <a:ext cx="6269347" cy="842225"/>
          </a:xfrm>
        </p:spPr>
        <p:txBody>
          <a:bodyPr>
            <a:normAutofit lnSpcReduction="10000"/>
          </a:bodyPr>
          <a:lstStyle/>
          <a:p>
            <a:r>
              <a:rPr lang="en-US" sz="2400" dirty="0">
                <a:solidFill>
                  <a:schemeClr val="tx1">
                    <a:lumMod val="85000"/>
                    <a:lumOff val="15000"/>
                  </a:schemeClr>
                </a:solidFill>
              </a:rPr>
              <a:t>Group 3</a:t>
            </a:r>
            <a:br>
              <a:rPr lang="en-US" sz="2400" dirty="0">
                <a:solidFill>
                  <a:schemeClr val="tx1">
                    <a:lumMod val="85000"/>
                    <a:lumOff val="15000"/>
                  </a:schemeClr>
                </a:solidFill>
              </a:rPr>
            </a:b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305A46E-8C4E-42F0-A5D9-D8E0D2AED4F9}"/>
              </a:ext>
            </a:extLst>
          </p:cNvPr>
          <p:cNvSpPr txBox="1"/>
          <p:nvPr/>
        </p:nvSpPr>
        <p:spPr>
          <a:xfrm>
            <a:off x="5289752" y="5183487"/>
            <a:ext cx="4330497" cy="1477328"/>
          </a:xfrm>
          <a:prstGeom prst="rect">
            <a:avLst/>
          </a:prstGeom>
          <a:noFill/>
        </p:spPr>
        <p:txBody>
          <a:bodyPr wrap="square" rtlCol="0">
            <a:spAutoFit/>
          </a:bodyPr>
          <a:lstStyle/>
          <a:p>
            <a:r>
              <a:rPr lang="en-US" dirty="0"/>
              <a:t>Soumya Patil</a:t>
            </a:r>
          </a:p>
          <a:p>
            <a:r>
              <a:rPr lang="en-US" dirty="0"/>
              <a:t>Bhavna </a:t>
            </a:r>
            <a:r>
              <a:rPr lang="en-US" dirty="0" err="1"/>
              <a:t>Patadia</a:t>
            </a:r>
            <a:endParaRPr lang="en-US" dirty="0"/>
          </a:p>
          <a:p>
            <a:r>
              <a:rPr lang="en-US" dirty="0"/>
              <a:t>Kate </a:t>
            </a:r>
            <a:r>
              <a:rPr lang="en-US" dirty="0" err="1"/>
              <a:t>Engard</a:t>
            </a:r>
            <a:endParaRPr lang="en-US" dirty="0"/>
          </a:p>
          <a:p>
            <a:r>
              <a:rPr lang="en-US" dirty="0" err="1"/>
              <a:t>Quecis</a:t>
            </a:r>
            <a:r>
              <a:rPr lang="en-US" dirty="0"/>
              <a:t> Joshua</a:t>
            </a:r>
          </a:p>
          <a:p>
            <a:r>
              <a:rPr lang="en-US" dirty="0"/>
              <a:t>Michael Nosa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4592639"/>
          </a:xfrm>
        </p:spPr>
        <p:txBody>
          <a:bodyPr>
            <a:normAutofit fontScale="77500" lnSpcReduction="20000"/>
          </a:bodyPr>
          <a:lstStyle/>
          <a:p>
            <a:pPr marL="201168" lvl="1" indent="0">
              <a:buNone/>
            </a:pPr>
            <a:r>
              <a:rPr lang="en-US" sz="1600" b="1" dirty="0"/>
              <a:t>CREATING DATA BY STATE</a:t>
            </a:r>
          </a:p>
          <a:p>
            <a:pPr lvl="1">
              <a:buFont typeface="Arial" panose="020B0604020202020204" pitchFamily="34" charset="0"/>
              <a:buChar char="•"/>
            </a:pPr>
            <a:r>
              <a:rPr lang="en-US" sz="1600" dirty="0"/>
              <a:t>Get the Average data by State</a:t>
            </a:r>
          </a:p>
          <a:p>
            <a:pPr lvl="1">
              <a:buFont typeface="Arial" panose="020B0604020202020204" pitchFamily="34" charset="0"/>
              <a:buChar char="•"/>
            </a:pPr>
            <a:r>
              <a:rPr lang="en-US" sz="1600" dirty="0"/>
              <a:t>Focused on Top 5 States with high pollutants</a:t>
            </a:r>
          </a:p>
          <a:p>
            <a:pPr lvl="1"/>
            <a:endParaRPr lang="en-US" sz="1600" dirty="0"/>
          </a:p>
          <a:p>
            <a:pPr marL="201168" lvl="1" indent="0">
              <a:buNone/>
            </a:pPr>
            <a:r>
              <a:rPr lang="en-US" sz="1600" b="1" dirty="0"/>
              <a:t>CREATING DATA BY CITY</a:t>
            </a:r>
            <a:endParaRPr lang="en-US" sz="1600" dirty="0"/>
          </a:p>
          <a:p>
            <a:pPr lvl="1">
              <a:buFont typeface="Arial" panose="020B0604020202020204" pitchFamily="34" charset="0"/>
              <a:buChar char="•"/>
            </a:pPr>
            <a:r>
              <a:rPr lang="en-US" sz="1600" dirty="0"/>
              <a:t>Collected data percentage</a:t>
            </a:r>
          </a:p>
          <a:p>
            <a:pPr lvl="1">
              <a:buFont typeface="Arial" panose="020B0604020202020204" pitchFamily="34" charset="0"/>
              <a:buChar char="•"/>
            </a:pPr>
            <a:r>
              <a:rPr lang="en-US" sz="1600" dirty="0"/>
              <a:t>Cities with best data coverage for evaluation (at least 70% or higher data collected in 365 days)</a:t>
            </a:r>
          </a:p>
          <a:p>
            <a:pPr lvl="1">
              <a:buFont typeface="Arial" panose="020B0604020202020204" pitchFamily="34" charset="0"/>
              <a:buChar char="•"/>
            </a:pPr>
            <a:r>
              <a:rPr lang="en-US" sz="1600" dirty="0"/>
              <a:t>Top 5 cities with best air quality</a:t>
            </a:r>
          </a:p>
          <a:p>
            <a:pPr lvl="1">
              <a:buFont typeface="Arial" panose="020B0604020202020204" pitchFamily="34" charset="0"/>
              <a:buChar char="•"/>
            </a:pPr>
            <a:endParaRPr lang="en-US" sz="1600" dirty="0"/>
          </a:p>
          <a:p>
            <a:pPr marL="201168" lvl="1" indent="0">
              <a:buNone/>
            </a:pPr>
            <a:r>
              <a:rPr lang="en-US" sz="1600" b="1" dirty="0"/>
              <a:t>Pulling Latitudes and Longitudes</a:t>
            </a:r>
          </a:p>
          <a:p>
            <a:pPr lvl="1">
              <a:buFont typeface="Arial" panose="020B0604020202020204" pitchFamily="34" charset="0"/>
              <a:buChar char="•"/>
            </a:pPr>
            <a:r>
              <a:rPr lang="en-US" sz="1600" dirty="0"/>
              <a:t>Loop through all the cities from the imported dataset</a:t>
            </a:r>
          </a:p>
          <a:p>
            <a:pPr lvl="1">
              <a:buFont typeface="Arial" panose="020B0604020202020204" pitchFamily="34" charset="0"/>
              <a:buChar char="•"/>
            </a:pPr>
            <a:r>
              <a:rPr lang="en-US" sz="1600" dirty="0"/>
              <a:t>Handle spaces in city names</a:t>
            </a:r>
          </a:p>
          <a:p>
            <a:pPr lvl="1">
              <a:buFont typeface="Arial" panose="020B0604020202020204" pitchFamily="34" charset="0"/>
              <a:buChar char="•"/>
            </a:pPr>
            <a:r>
              <a:rPr lang="en-US" sz="1600" dirty="0"/>
              <a:t>Gathered city data</a:t>
            </a:r>
          </a:p>
          <a:p>
            <a:pPr lvl="1">
              <a:buFont typeface="Arial" panose="020B0604020202020204" pitchFamily="34" charset="0"/>
              <a:buChar char="•"/>
            </a:pPr>
            <a:r>
              <a:rPr lang="en-US" sz="1600" dirty="0"/>
              <a:t>Acquired state from city name</a:t>
            </a:r>
          </a:p>
          <a:p>
            <a:pPr lvl="1">
              <a:buFont typeface="Arial" panose="020B0604020202020204" pitchFamily="34" charset="0"/>
              <a:buChar char="•"/>
            </a:pPr>
            <a:r>
              <a:rPr lang="en-US" sz="1600" dirty="0"/>
              <a:t>Acquired </a:t>
            </a:r>
            <a:r>
              <a:rPr lang="en-US" sz="1600" dirty="0" err="1"/>
              <a:t>lat</a:t>
            </a:r>
            <a:r>
              <a:rPr lang="en-US" sz="1600" dirty="0"/>
              <a:t> &amp; </a:t>
            </a:r>
            <a:r>
              <a:rPr lang="en-US" sz="1600" dirty="0" err="1"/>
              <a:t>Lng</a:t>
            </a:r>
            <a:r>
              <a:rPr lang="en-US" sz="1600" dirty="0"/>
              <a:t> from json response</a:t>
            </a:r>
          </a:p>
          <a:p>
            <a:pPr lvl="1">
              <a:buFont typeface="Arial" panose="020B0604020202020204" pitchFamily="34" charset="0"/>
              <a:buChar char="•"/>
            </a:pPr>
            <a:r>
              <a:rPr lang="en-US" sz="1600" dirty="0"/>
              <a:t>Collected </a:t>
            </a:r>
            <a:r>
              <a:rPr lang="en-US" sz="1600" dirty="0" err="1"/>
              <a:t>medianAQI</a:t>
            </a:r>
            <a:r>
              <a:rPr lang="en-US" sz="1600" dirty="0"/>
              <a:t> for found cities</a:t>
            </a:r>
          </a:p>
          <a:p>
            <a:pPr lvl="1">
              <a:buFont typeface="Arial" panose="020B0604020202020204" pitchFamily="34" charset="0"/>
              <a:buChar char="•"/>
            </a:pPr>
            <a:r>
              <a:rPr lang="en-US" sz="1600" dirty="0"/>
              <a:t>Collected good days for found cities</a:t>
            </a:r>
          </a:p>
          <a:p>
            <a:pPr lvl="1">
              <a:buFont typeface="Arial" panose="020B0604020202020204" pitchFamily="34" charset="0"/>
              <a:buChar char="•"/>
            </a:pPr>
            <a:r>
              <a:rPr lang="en-US" sz="1600" dirty="0"/>
              <a:t>Collected hazardous days for found cities</a:t>
            </a:r>
          </a:p>
          <a:p>
            <a:pPr lvl="1">
              <a:buFont typeface="Arial" panose="020B0604020202020204" pitchFamily="34" charset="0"/>
              <a:buChar char="•"/>
            </a:pPr>
            <a:r>
              <a:rPr lang="en-US" sz="1600" dirty="0"/>
              <a:t>Collected percentile AQI</a:t>
            </a:r>
          </a:p>
          <a:p>
            <a:pPr lvl="1">
              <a:buFont typeface="Arial" panose="020B0604020202020204" pitchFamily="34" charset="0"/>
              <a:buChar char="•"/>
            </a:pPr>
            <a:r>
              <a:rPr lang="en-US" sz="1600" dirty="0"/>
              <a:t>Printed city data as its </a:t>
            </a:r>
            <a:r>
              <a:rPr lang="en-US" sz="1600" dirty="0" err="1"/>
              <a:t>aquired</a:t>
            </a:r>
            <a:endParaRPr lang="en-US" sz="16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sz="4800" b="1" dirty="0"/>
              <a:t>Data Analysis</a:t>
            </a:r>
          </a:p>
        </p:txBody>
      </p:sp>
    </p:spTree>
    <p:extLst>
      <p:ext uri="{BB962C8B-B14F-4D97-AF65-F5344CB8AC3E}">
        <p14:creationId xmlns:p14="http://schemas.microsoft.com/office/powerpoint/2010/main" val="199831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4592639"/>
          </a:xfrm>
        </p:spPr>
        <p:txBody>
          <a:bodyPr>
            <a:normAutofit/>
          </a:bodyPr>
          <a:lstStyle/>
          <a:p>
            <a:pPr marL="201168" lvl="1" indent="0">
              <a:buNone/>
            </a:pPr>
            <a:r>
              <a:rPr lang="en-US" sz="1600" b="1" dirty="0"/>
              <a:t>CREATING DATA BY CITY</a:t>
            </a:r>
            <a:endParaRPr lang="en-US" sz="1600" dirty="0"/>
          </a:p>
          <a:p>
            <a:pPr marL="201168" lvl="1" indent="0">
              <a:buNone/>
            </a:pPr>
            <a:r>
              <a:rPr lang="en-US" sz="1000" dirty="0" err="1"/>
              <a:t>aqi_city</a:t>
            </a:r>
            <a:r>
              <a:rPr lang="en-US" sz="1000" dirty="0"/>
              <a:t>["Year Coverage"] = </a:t>
            </a:r>
            <a:r>
              <a:rPr lang="en-US" sz="1000" dirty="0" err="1"/>
              <a:t>aqi_city</a:t>
            </a:r>
            <a:r>
              <a:rPr lang="en-US" sz="1000" dirty="0"/>
              <a:t>["Days with AQI"] / 365</a:t>
            </a:r>
          </a:p>
          <a:p>
            <a:pPr marL="201168" lvl="1" indent="0">
              <a:buNone/>
            </a:pPr>
            <a:r>
              <a:rPr lang="en-US" sz="1000" dirty="0" err="1"/>
              <a:t>aqi_city</a:t>
            </a:r>
            <a:r>
              <a:rPr lang="en-US" sz="1000" dirty="0"/>
              <a:t>["Good Day Percent"] = </a:t>
            </a:r>
            <a:r>
              <a:rPr lang="en-US" sz="1000" dirty="0" err="1"/>
              <a:t>aqi_city</a:t>
            </a:r>
            <a:r>
              <a:rPr lang="en-US" sz="1000" dirty="0"/>
              <a:t>["Good Days"]/</a:t>
            </a:r>
            <a:r>
              <a:rPr lang="en-US" sz="1000" dirty="0" err="1"/>
              <a:t>aqi_city</a:t>
            </a:r>
            <a:r>
              <a:rPr lang="en-US" sz="1000" dirty="0"/>
              <a:t>["Days with AQI"]</a:t>
            </a:r>
          </a:p>
          <a:p>
            <a:pPr marL="201168" lvl="1" indent="0">
              <a:buNone/>
            </a:pPr>
            <a:endParaRPr lang="en-US" sz="10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Data Analysis</a:t>
            </a:r>
          </a:p>
        </p:txBody>
      </p:sp>
      <p:pic>
        <p:nvPicPr>
          <p:cNvPr id="6" name="Picture 5">
            <a:extLst>
              <a:ext uri="{FF2B5EF4-FFF2-40B4-BE49-F238E27FC236}">
                <a16:creationId xmlns:a16="http://schemas.microsoft.com/office/drawing/2014/main" id="{64E6B488-694C-461C-87B8-47FB28405064}"/>
              </a:ext>
            </a:extLst>
          </p:cNvPr>
          <p:cNvPicPr>
            <a:picLocks noChangeAspect="1"/>
          </p:cNvPicPr>
          <p:nvPr/>
        </p:nvPicPr>
        <p:blipFill>
          <a:blip r:embed="rId2"/>
          <a:stretch>
            <a:fillRect/>
          </a:stretch>
        </p:blipFill>
        <p:spPr>
          <a:xfrm>
            <a:off x="1066800" y="2828925"/>
            <a:ext cx="4032283" cy="2135190"/>
          </a:xfrm>
          <a:prstGeom prst="rect">
            <a:avLst/>
          </a:prstGeom>
        </p:spPr>
      </p:pic>
      <p:pic>
        <p:nvPicPr>
          <p:cNvPr id="7" name="Picture 6">
            <a:extLst>
              <a:ext uri="{FF2B5EF4-FFF2-40B4-BE49-F238E27FC236}">
                <a16:creationId xmlns:a16="http://schemas.microsoft.com/office/drawing/2014/main" id="{41FE34C7-DF93-4BEC-BBD5-D98648A087FE}"/>
              </a:ext>
            </a:extLst>
          </p:cNvPr>
          <p:cNvPicPr>
            <a:picLocks noChangeAspect="1"/>
          </p:cNvPicPr>
          <p:nvPr/>
        </p:nvPicPr>
        <p:blipFill>
          <a:blip r:embed="rId3"/>
          <a:stretch>
            <a:fillRect/>
          </a:stretch>
        </p:blipFill>
        <p:spPr>
          <a:xfrm>
            <a:off x="5638799" y="2095501"/>
            <a:ext cx="5486401" cy="733424"/>
          </a:xfrm>
          <a:prstGeom prst="rect">
            <a:avLst/>
          </a:prstGeom>
        </p:spPr>
      </p:pic>
      <p:pic>
        <p:nvPicPr>
          <p:cNvPr id="8" name="Picture 7">
            <a:extLst>
              <a:ext uri="{FF2B5EF4-FFF2-40B4-BE49-F238E27FC236}">
                <a16:creationId xmlns:a16="http://schemas.microsoft.com/office/drawing/2014/main" id="{43CAB979-9A25-43A5-B166-C579E53120F4}"/>
              </a:ext>
            </a:extLst>
          </p:cNvPr>
          <p:cNvPicPr>
            <a:picLocks noChangeAspect="1"/>
          </p:cNvPicPr>
          <p:nvPr/>
        </p:nvPicPr>
        <p:blipFill>
          <a:blip r:embed="rId4"/>
          <a:stretch>
            <a:fillRect/>
          </a:stretch>
        </p:blipFill>
        <p:spPr>
          <a:xfrm>
            <a:off x="5172075" y="2828925"/>
            <a:ext cx="6705600" cy="2950634"/>
          </a:xfrm>
          <a:prstGeom prst="rect">
            <a:avLst/>
          </a:prstGeom>
        </p:spPr>
      </p:pic>
      <p:sp>
        <p:nvSpPr>
          <p:cNvPr id="9" name="TextBox 8">
            <a:extLst>
              <a:ext uri="{FF2B5EF4-FFF2-40B4-BE49-F238E27FC236}">
                <a16:creationId xmlns:a16="http://schemas.microsoft.com/office/drawing/2014/main" id="{E5141A4D-C5B7-40B8-B620-B7DE30F210E2}"/>
              </a:ext>
            </a:extLst>
          </p:cNvPr>
          <p:cNvSpPr txBox="1"/>
          <p:nvPr/>
        </p:nvSpPr>
        <p:spPr>
          <a:xfrm>
            <a:off x="8381999" y="6076950"/>
            <a:ext cx="5534025" cy="307777"/>
          </a:xfrm>
          <a:prstGeom prst="rect">
            <a:avLst/>
          </a:prstGeom>
          <a:noFill/>
        </p:spPr>
        <p:txBody>
          <a:bodyPr wrap="square" rtlCol="0">
            <a:spAutoFit/>
          </a:bodyPr>
          <a:lstStyle/>
          <a:p>
            <a:r>
              <a:rPr lang="en-US" sz="1400" dirty="0"/>
              <a:t>Codes by Bhavna </a:t>
            </a:r>
            <a:r>
              <a:rPr lang="en-US" sz="1400" dirty="0" err="1"/>
              <a:t>Patadia</a:t>
            </a:r>
            <a:r>
              <a:rPr lang="en-US" sz="1400" dirty="0"/>
              <a:t> and </a:t>
            </a:r>
            <a:r>
              <a:rPr lang="en-US" sz="1400" dirty="0" err="1"/>
              <a:t>Quecis</a:t>
            </a:r>
            <a:r>
              <a:rPr lang="en-US" sz="1400" dirty="0"/>
              <a:t> Joshua</a:t>
            </a:r>
          </a:p>
        </p:txBody>
      </p:sp>
    </p:spTree>
    <p:extLst>
      <p:ext uri="{BB962C8B-B14F-4D97-AF65-F5344CB8AC3E}">
        <p14:creationId xmlns:p14="http://schemas.microsoft.com/office/powerpoint/2010/main" val="306988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4592639"/>
          </a:xfrm>
        </p:spPr>
        <p:txBody>
          <a:bodyPr>
            <a:normAutofit/>
          </a:bodyPr>
          <a:lstStyle/>
          <a:p>
            <a:pPr marL="201168" lvl="1" indent="0">
              <a:buNone/>
            </a:pPr>
            <a:r>
              <a:rPr lang="en-US" sz="1600" b="1" dirty="0"/>
              <a:t>Pulling Latitudes and Longitudes</a:t>
            </a:r>
          </a:p>
          <a:p>
            <a:pPr marL="201168" lvl="1" indent="0">
              <a:buNone/>
            </a:pPr>
            <a:endParaRPr lang="en-US" sz="1600" dirty="0"/>
          </a:p>
          <a:p>
            <a:pPr marL="201168" lvl="1" indent="0">
              <a:buNone/>
            </a:pPr>
            <a:endParaRPr lang="en-US" sz="10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Data Analysis</a:t>
            </a:r>
          </a:p>
        </p:txBody>
      </p:sp>
      <p:pic>
        <p:nvPicPr>
          <p:cNvPr id="7" name="Picture 6">
            <a:extLst>
              <a:ext uri="{FF2B5EF4-FFF2-40B4-BE49-F238E27FC236}">
                <a16:creationId xmlns:a16="http://schemas.microsoft.com/office/drawing/2014/main" id="{CAB499BB-9512-4C8E-865C-0BB050A82A7A}"/>
              </a:ext>
            </a:extLst>
          </p:cNvPr>
          <p:cNvPicPr>
            <a:picLocks noChangeAspect="1"/>
          </p:cNvPicPr>
          <p:nvPr/>
        </p:nvPicPr>
        <p:blipFill>
          <a:blip r:embed="rId2"/>
          <a:stretch>
            <a:fillRect/>
          </a:stretch>
        </p:blipFill>
        <p:spPr>
          <a:xfrm>
            <a:off x="1066800" y="2356069"/>
            <a:ext cx="4234800" cy="3668271"/>
          </a:xfrm>
          <a:prstGeom prst="rect">
            <a:avLst/>
          </a:prstGeom>
        </p:spPr>
      </p:pic>
      <p:pic>
        <p:nvPicPr>
          <p:cNvPr id="8" name="Picture 7">
            <a:extLst>
              <a:ext uri="{FF2B5EF4-FFF2-40B4-BE49-F238E27FC236}">
                <a16:creationId xmlns:a16="http://schemas.microsoft.com/office/drawing/2014/main" id="{9EB4A59C-82E5-4487-A155-B09DE2E3B84A}"/>
              </a:ext>
            </a:extLst>
          </p:cNvPr>
          <p:cNvPicPr>
            <a:picLocks noChangeAspect="1"/>
          </p:cNvPicPr>
          <p:nvPr/>
        </p:nvPicPr>
        <p:blipFill>
          <a:blip r:embed="rId3"/>
          <a:stretch>
            <a:fillRect/>
          </a:stretch>
        </p:blipFill>
        <p:spPr>
          <a:xfrm>
            <a:off x="5798957" y="2324099"/>
            <a:ext cx="4973818" cy="3457577"/>
          </a:xfrm>
          <a:prstGeom prst="rect">
            <a:avLst/>
          </a:prstGeom>
        </p:spPr>
      </p:pic>
      <p:sp>
        <p:nvSpPr>
          <p:cNvPr id="2" name="TextBox 1">
            <a:extLst>
              <a:ext uri="{FF2B5EF4-FFF2-40B4-BE49-F238E27FC236}">
                <a16:creationId xmlns:a16="http://schemas.microsoft.com/office/drawing/2014/main" id="{5EBD7E56-8DB2-43F9-B149-9B04111F69DF}"/>
              </a:ext>
            </a:extLst>
          </p:cNvPr>
          <p:cNvSpPr txBox="1"/>
          <p:nvPr/>
        </p:nvSpPr>
        <p:spPr>
          <a:xfrm>
            <a:off x="8040539" y="6058000"/>
            <a:ext cx="4408636" cy="307777"/>
          </a:xfrm>
          <a:prstGeom prst="rect">
            <a:avLst/>
          </a:prstGeom>
          <a:noFill/>
        </p:spPr>
        <p:txBody>
          <a:bodyPr wrap="square" rtlCol="0">
            <a:spAutoFit/>
          </a:bodyPr>
          <a:lstStyle/>
          <a:p>
            <a:r>
              <a:rPr lang="en-US" sz="1400" dirty="0"/>
              <a:t>Codes by Bhavna Patadia and Kate </a:t>
            </a:r>
            <a:r>
              <a:rPr lang="en-US" sz="1400" dirty="0" err="1"/>
              <a:t>Engard</a:t>
            </a:r>
            <a:r>
              <a:rPr lang="en-US" sz="1400" dirty="0"/>
              <a:t> </a:t>
            </a:r>
          </a:p>
        </p:txBody>
      </p:sp>
    </p:spTree>
    <p:extLst>
      <p:ext uri="{BB962C8B-B14F-4D97-AF65-F5344CB8AC3E}">
        <p14:creationId xmlns:p14="http://schemas.microsoft.com/office/powerpoint/2010/main" val="35424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369333"/>
          </a:xfrm>
        </p:spPr>
        <p:txBody>
          <a:bodyPr>
            <a:normAutofit lnSpcReduction="10000"/>
          </a:bodyPr>
          <a:lstStyle/>
          <a:p>
            <a:pPr marL="201168" lvl="1" indent="0">
              <a:buNone/>
            </a:pPr>
            <a:r>
              <a:rPr lang="en-US" sz="1600" b="1" dirty="0"/>
              <a:t>Scatter Plot &amp; Linear Regression</a:t>
            </a:r>
          </a:p>
          <a:p>
            <a:pPr marL="201168" lvl="1" indent="0">
              <a:buNone/>
            </a:pPr>
            <a:endParaRPr lang="en-US" sz="1600" dirty="0"/>
          </a:p>
          <a:p>
            <a:pPr marL="201168" lvl="1" indent="0">
              <a:buNone/>
            </a:pPr>
            <a:endParaRPr lang="en-US" sz="10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Data Analysis</a:t>
            </a:r>
          </a:p>
        </p:txBody>
      </p:sp>
      <p:sp>
        <p:nvSpPr>
          <p:cNvPr id="2" name="TextBox 1">
            <a:extLst>
              <a:ext uri="{FF2B5EF4-FFF2-40B4-BE49-F238E27FC236}">
                <a16:creationId xmlns:a16="http://schemas.microsoft.com/office/drawing/2014/main" id="{5EBD7E56-8DB2-43F9-B149-9B04111F69DF}"/>
              </a:ext>
            </a:extLst>
          </p:cNvPr>
          <p:cNvSpPr txBox="1"/>
          <p:nvPr/>
        </p:nvSpPr>
        <p:spPr>
          <a:xfrm>
            <a:off x="8534238" y="6055799"/>
            <a:ext cx="4351006" cy="523220"/>
          </a:xfrm>
          <a:prstGeom prst="rect">
            <a:avLst/>
          </a:prstGeom>
          <a:noFill/>
        </p:spPr>
        <p:txBody>
          <a:bodyPr wrap="square" rtlCol="0">
            <a:spAutoFit/>
          </a:bodyPr>
          <a:lstStyle/>
          <a:p>
            <a:r>
              <a:rPr lang="en-US" sz="1400" dirty="0"/>
              <a:t>Codes by </a:t>
            </a:r>
            <a:r>
              <a:rPr lang="en-US" sz="1400" dirty="0" err="1"/>
              <a:t>Quecis</a:t>
            </a:r>
            <a:r>
              <a:rPr lang="en-US" sz="1400" dirty="0"/>
              <a:t> Joshua and Kate </a:t>
            </a:r>
            <a:r>
              <a:rPr lang="en-US" sz="1400" dirty="0" err="1"/>
              <a:t>Engard</a:t>
            </a:r>
            <a:endParaRPr lang="en-US" sz="1400" dirty="0"/>
          </a:p>
          <a:p>
            <a:r>
              <a:rPr lang="en-US" sz="1400" dirty="0"/>
              <a:t> </a:t>
            </a:r>
          </a:p>
        </p:txBody>
      </p:sp>
      <p:pic>
        <p:nvPicPr>
          <p:cNvPr id="6" name="Picture 5">
            <a:extLst>
              <a:ext uri="{FF2B5EF4-FFF2-40B4-BE49-F238E27FC236}">
                <a16:creationId xmlns:a16="http://schemas.microsoft.com/office/drawing/2014/main" id="{6E5FEE9A-C333-4786-BE9D-953F1DC15253}"/>
              </a:ext>
            </a:extLst>
          </p:cNvPr>
          <p:cNvPicPr>
            <a:picLocks noChangeAspect="1"/>
          </p:cNvPicPr>
          <p:nvPr/>
        </p:nvPicPr>
        <p:blipFill>
          <a:blip r:embed="rId2"/>
          <a:stretch>
            <a:fillRect/>
          </a:stretch>
        </p:blipFill>
        <p:spPr>
          <a:xfrm>
            <a:off x="914401" y="2181225"/>
            <a:ext cx="4561213" cy="2413557"/>
          </a:xfrm>
          <a:prstGeom prst="rect">
            <a:avLst/>
          </a:prstGeom>
        </p:spPr>
      </p:pic>
      <p:pic>
        <p:nvPicPr>
          <p:cNvPr id="9" name="Picture 8">
            <a:extLst>
              <a:ext uri="{FF2B5EF4-FFF2-40B4-BE49-F238E27FC236}">
                <a16:creationId xmlns:a16="http://schemas.microsoft.com/office/drawing/2014/main" id="{ECC3037E-07D3-4DEF-9A0D-3382B0EC224E}"/>
              </a:ext>
            </a:extLst>
          </p:cNvPr>
          <p:cNvPicPr>
            <a:picLocks noChangeAspect="1"/>
          </p:cNvPicPr>
          <p:nvPr/>
        </p:nvPicPr>
        <p:blipFill>
          <a:blip r:embed="rId3"/>
          <a:stretch>
            <a:fillRect/>
          </a:stretch>
        </p:blipFill>
        <p:spPr>
          <a:xfrm>
            <a:off x="5676819" y="1917679"/>
            <a:ext cx="5714839" cy="3887790"/>
          </a:xfrm>
          <a:prstGeom prst="rect">
            <a:avLst/>
          </a:prstGeom>
        </p:spPr>
      </p:pic>
    </p:spTree>
    <p:extLst>
      <p:ext uri="{BB962C8B-B14F-4D97-AF65-F5344CB8AC3E}">
        <p14:creationId xmlns:p14="http://schemas.microsoft.com/office/powerpoint/2010/main" val="257059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369333"/>
          </a:xfrm>
        </p:spPr>
        <p:txBody>
          <a:bodyPr>
            <a:normAutofit lnSpcReduction="10000"/>
          </a:bodyPr>
          <a:lstStyle/>
          <a:p>
            <a:pPr marL="201168" lvl="1" indent="0">
              <a:buNone/>
            </a:pPr>
            <a:r>
              <a:rPr lang="en-US" sz="1600" b="1" dirty="0"/>
              <a:t>Ozone </a:t>
            </a:r>
            <a:r>
              <a:rPr lang="en-US" sz="1600" b="1" dirty="0" err="1"/>
              <a:t>Barchart</a:t>
            </a:r>
            <a:r>
              <a:rPr lang="en-US" sz="1600" b="1" dirty="0"/>
              <a:t> for Arizona</a:t>
            </a:r>
          </a:p>
          <a:p>
            <a:pPr marL="201168" lvl="1" indent="0">
              <a:buNone/>
            </a:pPr>
            <a:endParaRPr lang="en-US" sz="1600" dirty="0"/>
          </a:p>
          <a:p>
            <a:pPr marL="201168" lvl="1" indent="0">
              <a:buNone/>
            </a:pPr>
            <a:endParaRPr lang="en-US" sz="10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Data Analysis</a:t>
            </a:r>
          </a:p>
        </p:txBody>
      </p:sp>
      <p:sp>
        <p:nvSpPr>
          <p:cNvPr id="2" name="TextBox 1">
            <a:extLst>
              <a:ext uri="{FF2B5EF4-FFF2-40B4-BE49-F238E27FC236}">
                <a16:creationId xmlns:a16="http://schemas.microsoft.com/office/drawing/2014/main" id="{5EBD7E56-8DB2-43F9-B149-9B04111F69DF}"/>
              </a:ext>
            </a:extLst>
          </p:cNvPr>
          <p:cNvSpPr txBox="1"/>
          <p:nvPr/>
        </p:nvSpPr>
        <p:spPr>
          <a:xfrm>
            <a:off x="10677525" y="6053698"/>
            <a:ext cx="3276600" cy="307777"/>
          </a:xfrm>
          <a:prstGeom prst="rect">
            <a:avLst/>
          </a:prstGeom>
          <a:noFill/>
        </p:spPr>
        <p:txBody>
          <a:bodyPr wrap="square" rtlCol="0">
            <a:spAutoFit/>
          </a:bodyPr>
          <a:lstStyle/>
          <a:p>
            <a:r>
              <a:rPr lang="en-US" sz="1400" dirty="0"/>
              <a:t>Codes by MN</a:t>
            </a:r>
          </a:p>
        </p:txBody>
      </p:sp>
      <p:pic>
        <p:nvPicPr>
          <p:cNvPr id="7" name="Picture 6">
            <a:extLst>
              <a:ext uri="{FF2B5EF4-FFF2-40B4-BE49-F238E27FC236}">
                <a16:creationId xmlns:a16="http://schemas.microsoft.com/office/drawing/2014/main" id="{5AA7084B-C702-4DBE-BBC7-A071CC1B9595}"/>
              </a:ext>
            </a:extLst>
          </p:cNvPr>
          <p:cNvPicPr>
            <a:picLocks noChangeAspect="1"/>
          </p:cNvPicPr>
          <p:nvPr/>
        </p:nvPicPr>
        <p:blipFill>
          <a:blip r:embed="rId2"/>
          <a:stretch>
            <a:fillRect/>
          </a:stretch>
        </p:blipFill>
        <p:spPr>
          <a:xfrm>
            <a:off x="885825" y="2287012"/>
            <a:ext cx="6000750" cy="1895475"/>
          </a:xfrm>
          <a:prstGeom prst="rect">
            <a:avLst/>
          </a:prstGeom>
        </p:spPr>
      </p:pic>
      <p:pic>
        <p:nvPicPr>
          <p:cNvPr id="8" name="Picture 7">
            <a:extLst>
              <a:ext uri="{FF2B5EF4-FFF2-40B4-BE49-F238E27FC236}">
                <a16:creationId xmlns:a16="http://schemas.microsoft.com/office/drawing/2014/main" id="{E61C4726-88EE-40D9-8694-FE21805DEA35}"/>
              </a:ext>
            </a:extLst>
          </p:cNvPr>
          <p:cNvPicPr>
            <a:picLocks noChangeAspect="1"/>
          </p:cNvPicPr>
          <p:nvPr/>
        </p:nvPicPr>
        <p:blipFill>
          <a:blip r:embed="rId3"/>
          <a:stretch>
            <a:fillRect/>
          </a:stretch>
        </p:blipFill>
        <p:spPr>
          <a:xfrm>
            <a:off x="7410450" y="1994639"/>
            <a:ext cx="4119562" cy="4032585"/>
          </a:xfrm>
          <a:prstGeom prst="rect">
            <a:avLst/>
          </a:prstGeom>
        </p:spPr>
      </p:pic>
    </p:spTree>
    <p:extLst>
      <p:ext uri="{BB962C8B-B14F-4D97-AF65-F5344CB8AC3E}">
        <p14:creationId xmlns:p14="http://schemas.microsoft.com/office/powerpoint/2010/main" val="169248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893886"/>
            <a:ext cx="10058400" cy="369333"/>
          </a:xfrm>
        </p:spPr>
        <p:txBody>
          <a:bodyPr>
            <a:normAutofit lnSpcReduction="10000"/>
          </a:bodyPr>
          <a:lstStyle/>
          <a:p>
            <a:pPr marL="201168" lvl="1" indent="0">
              <a:buNone/>
            </a:pPr>
            <a:r>
              <a:rPr lang="en-US" sz="1600" b="1" dirty="0"/>
              <a:t>Ozone </a:t>
            </a:r>
            <a:r>
              <a:rPr lang="en-US" sz="1600" b="1" dirty="0" err="1"/>
              <a:t>Barchart</a:t>
            </a:r>
            <a:r>
              <a:rPr lang="en-US" sz="1600" b="1" dirty="0"/>
              <a:t> for Arizona</a:t>
            </a:r>
          </a:p>
          <a:p>
            <a:pPr marL="201168" lvl="1" indent="0">
              <a:buNone/>
            </a:pPr>
            <a:endParaRPr lang="en-US" sz="1600" dirty="0"/>
          </a:p>
          <a:p>
            <a:pPr marL="201168" lvl="1" indent="0">
              <a:buNone/>
            </a:pPr>
            <a:endParaRPr lang="en-US" sz="10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Data Analysis</a:t>
            </a:r>
          </a:p>
        </p:txBody>
      </p:sp>
      <p:sp>
        <p:nvSpPr>
          <p:cNvPr id="2" name="TextBox 1">
            <a:extLst>
              <a:ext uri="{FF2B5EF4-FFF2-40B4-BE49-F238E27FC236}">
                <a16:creationId xmlns:a16="http://schemas.microsoft.com/office/drawing/2014/main" id="{5EBD7E56-8DB2-43F9-B149-9B04111F69DF}"/>
              </a:ext>
            </a:extLst>
          </p:cNvPr>
          <p:cNvSpPr txBox="1"/>
          <p:nvPr/>
        </p:nvSpPr>
        <p:spPr>
          <a:xfrm>
            <a:off x="10677525" y="6053698"/>
            <a:ext cx="3276600" cy="307777"/>
          </a:xfrm>
          <a:prstGeom prst="rect">
            <a:avLst/>
          </a:prstGeom>
          <a:noFill/>
        </p:spPr>
        <p:txBody>
          <a:bodyPr wrap="square" rtlCol="0">
            <a:spAutoFit/>
          </a:bodyPr>
          <a:lstStyle/>
          <a:p>
            <a:r>
              <a:rPr lang="en-US" sz="1400" dirty="0"/>
              <a:t>Codes by MN</a:t>
            </a:r>
          </a:p>
        </p:txBody>
      </p:sp>
      <p:pic>
        <p:nvPicPr>
          <p:cNvPr id="6" name="Picture 5">
            <a:extLst>
              <a:ext uri="{FF2B5EF4-FFF2-40B4-BE49-F238E27FC236}">
                <a16:creationId xmlns:a16="http://schemas.microsoft.com/office/drawing/2014/main" id="{F3D3CD51-B53B-48C5-9A54-672F00C8C15F}"/>
              </a:ext>
            </a:extLst>
          </p:cNvPr>
          <p:cNvPicPr>
            <a:picLocks noChangeAspect="1"/>
          </p:cNvPicPr>
          <p:nvPr/>
        </p:nvPicPr>
        <p:blipFill>
          <a:blip r:embed="rId2"/>
          <a:stretch>
            <a:fillRect/>
          </a:stretch>
        </p:blipFill>
        <p:spPr>
          <a:xfrm>
            <a:off x="1701397" y="2167396"/>
            <a:ext cx="8976128" cy="4040190"/>
          </a:xfrm>
          <a:prstGeom prst="rect">
            <a:avLst/>
          </a:prstGeom>
        </p:spPr>
      </p:pic>
    </p:spTree>
    <p:extLst>
      <p:ext uri="{BB962C8B-B14F-4D97-AF65-F5344CB8AC3E}">
        <p14:creationId xmlns:p14="http://schemas.microsoft.com/office/powerpoint/2010/main" val="26230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5092573" y="5158758"/>
            <a:ext cx="5867400" cy="1245835"/>
          </a:xfrm>
        </p:spPr>
        <p:txBody>
          <a:bodyPr>
            <a:normAutofit/>
          </a:bodyPr>
          <a:lstStyle/>
          <a:p>
            <a:pPr marL="201168" lvl="1" indent="0">
              <a:buNone/>
            </a:pPr>
            <a:r>
              <a:rPr lang="en-US" sz="1600" b="1" dirty="0"/>
              <a:t>Heat maps</a:t>
            </a:r>
          </a:p>
          <a:p>
            <a:pPr marL="201168" lvl="1" indent="0">
              <a:buNone/>
            </a:pPr>
            <a:endParaRPr lang="en-US" sz="1600" dirty="0"/>
          </a:p>
          <a:p>
            <a:pPr marL="201168" lvl="1" indent="0">
              <a:buNone/>
            </a:pPr>
            <a:endParaRPr lang="en-US" sz="1000" dirty="0"/>
          </a:p>
        </p:txBody>
      </p:sp>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66800" y="1076324"/>
            <a:ext cx="10058400" cy="817562"/>
          </a:xfrm>
        </p:spPr>
        <p:txBody>
          <a:bodyPr/>
          <a:lstStyle/>
          <a:p>
            <a:r>
              <a:rPr lang="en-US" dirty="0"/>
              <a:t>Data Analysis</a:t>
            </a:r>
          </a:p>
        </p:txBody>
      </p:sp>
      <p:pic>
        <p:nvPicPr>
          <p:cNvPr id="2" name="Picture 1">
            <a:extLst>
              <a:ext uri="{FF2B5EF4-FFF2-40B4-BE49-F238E27FC236}">
                <a16:creationId xmlns:a16="http://schemas.microsoft.com/office/drawing/2014/main" id="{C051CDD7-3630-49B2-ACD6-443BB510F1C9}"/>
              </a:ext>
            </a:extLst>
          </p:cNvPr>
          <p:cNvPicPr>
            <a:picLocks noChangeAspect="1"/>
          </p:cNvPicPr>
          <p:nvPr/>
        </p:nvPicPr>
        <p:blipFill>
          <a:blip r:embed="rId2"/>
          <a:stretch>
            <a:fillRect/>
          </a:stretch>
        </p:blipFill>
        <p:spPr>
          <a:xfrm>
            <a:off x="6163450" y="2005512"/>
            <a:ext cx="5676901" cy="1996282"/>
          </a:xfrm>
          <a:prstGeom prst="rect">
            <a:avLst/>
          </a:prstGeom>
        </p:spPr>
      </p:pic>
      <p:pic>
        <p:nvPicPr>
          <p:cNvPr id="6" name="Picture 5">
            <a:extLst>
              <a:ext uri="{FF2B5EF4-FFF2-40B4-BE49-F238E27FC236}">
                <a16:creationId xmlns:a16="http://schemas.microsoft.com/office/drawing/2014/main" id="{E823ACC4-FBE0-4DE8-9645-FD0D2F0777BB}"/>
              </a:ext>
            </a:extLst>
          </p:cNvPr>
          <p:cNvPicPr>
            <a:picLocks noChangeAspect="1"/>
          </p:cNvPicPr>
          <p:nvPr/>
        </p:nvPicPr>
        <p:blipFill>
          <a:blip r:embed="rId3"/>
          <a:stretch>
            <a:fillRect/>
          </a:stretch>
        </p:blipFill>
        <p:spPr>
          <a:xfrm>
            <a:off x="6090214" y="4156134"/>
            <a:ext cx="5750138" cy="930216"/>
          </a:xfrm>
          <a:prstGeom prst="rect">
            <a:avLst/>
          </a:prstGeom>
        </p:spPr>
      </p:pic>
      <p:pic>
        <p:nvPicPr>
          <p:cNvPr id="10" name="Picture 9" descr="A close up of a map&#10;&#10;Description automatically generated">
            <a:extLst>
              <a:ext uri="{FF2B5EF4-FFF2-40B4-BE49-F238E27FC236}">
                <a16:creationId xmlns:a16="http://schemas.microsoft.com/office/drawing/2014/main" id="{6B337339-6A23-4B2C-A5D7-F0C156806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625" y="4140275"/>
            <a:ext cx="3804948" cy="2036965"/>
          </a:xfrm>
          <a:prstGeom prst="rect">
            <a:avLst/>
          </a:prstGeom>
        </p:spPr>
      </p:pic>
      <p:pic>
        <p:nvPicPr>
          <p:cNvPr id="12" name="Picture 11" descr="A close up of a piece of paper&#10;&#10;Description automatically generated">
            <a:extLst>
              <a:ext uri="{FF2B5EF4-FFF2-40B4-BE49-F238E27FC236}">
                <a16:creationId xmlns:a16="http://schemas.microsoft.com/office/drawing/2014/main" id="{191723C3-ED91-402F-ADD3-EAE180FA33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313" y="1978130"/>
            <a:ext cx="5676901" cy="2127830"/>
          </a:xfrm>
          <a:prstGeom prst="rect">
            <a:avLst/>
          </a:prstGeom>
        </p:spPr>
      </p:pic>
      <p:sp>
        <p:nvSpPr>
          <p:cNvPr id="13" name="TextBox 12">
            <a:extLst>
              <a:ext uri="{FF2B5EF4-FFF2-40B4-BE49-F238E27FC236}">
                <a16:creationId xmlns:a16="http://schemas.microsoft.com/office/drawing/2014/main" id="{01BBE96A-192D-4D4A-89DE-BD523F33D287}"/>
              </a:ext>
            </a:extLst>
          </p:cNvPr>
          <p:cNvSpPr txBox="1"/>
          <p:nvPr/>
        </p:nvSpPr>
        <p:spPr>
          <a:xfrm>
            <a:off x="8839200" y="6035356"/>
            <a:ext cx="3614434" cy="307777"/>
          </a:xfrm>
          <a:prstGeom prst="rect">
            <a:avLst/>
          </a:prstGeom>
          <a:noFill/>
        </p:spPr>
        <p:txBody>
          <a:bodyPr wrap="square" rtlCol="0">
            <a:spAutoFit/>
          </a:bodyPr>
          <a:lstStyle/>
          <a:p>
            <a:r>
              <a:rPr lang="en-US" sz="1400" dirty="0"/>
              <a:t>Codes by  Soumya Patil and Kate </a:t>
            </a:r>
            <a:r>
              <a:rPr lang="en-US" sz="1400" dirty="0" err="1"/>
              <a:t>Engard</a:t>
            </a:r>
            <a:endParaRPr lang="en-US" sz="1400" dirty="0"/>
          </a:p>
        </p:txBody>
      </p:sp>
    </p:spTree>
    <p:extLst>
      <p:ext uri="{BB962C8B-B14F-4D97-AF65-F5344CB8AC3E}">
        <p14:creationId xmlns:p14="http://schemas.microsoft.com/office/powerpoint/2010/main" val="169477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643466" y="786383"/>
            <a:ext cx="3517567" cy="2093975"/>
          </a:xfrm>
        </p:spPr>
        <p:txBody>
          <a:bodyPr anchor="b">
            <a:normAutofit/>
          </a:bodyPr>
          <a:lstStyle/>
          <a:p>
            <a:r>
              <a:rPr lang="en-US" dirty="0"/>
              <a:t>Annual Air Quality Index </a:t>
            </a:r>
          </a:p>
        </p:txBody>
      </p:sp>
      <p:pic>
        <p:nvPicPr>
          <p:cNvPr id="2" name="Content Placeholder 1">
            <a:extLst>
              <a:ext uri="{FF2B5EF4-FFF2-40B4-BE49-F238E27FC236}">
                <a16:creationId xmlns:a16="http://schemas.microsoft.com/office/drawing/2014/main" id="{0B12292A-B2F0-4720-BDAC-82199AF370BA}"/>
              </a:ext>
            </a:extLst>
          </p:cNvPr>
          <p:cNvPicPr>
            <a:picLocks noGrp="1" noChangeAspect="1"/>
          </p:cNvPicPr>
          <p:nvPr>
            <p:ph idx="1"/>
          </p:nvPr>
        </p:nvPicPr>
        <p:blipFill>
          <a:blip r:embed="rId2"/>
          <a:stretch>
            <a:fillRect/>
          </a:stretch>
        </p:blipFill>
        <p:spPr>
          <a:xfrm>
            <a:off x="5458984" y="829475"/>
            <a:ext cx="5928344" cy="5261405"/>
          </a:xfrm>
          <a:prstGeom prst="rect">
            <a:avLst/>
          </a:prstGeom>
          <a:noFill/>
        </p:spPr>
      </p:pic>
      <p:sp>
        <p:nvSpPr>
          <p:cNvPr id="5" name="Title 1">
            <a:extLst>
              <a:ext uri="{FF2B5EF4-FFF2-40B4-BE49-F238E27FC236}">
                <a16:creationId xmlns:a16="http://schemas.microsoft.com/office/drawing/2014/main" id="{B9C24167-5AB2-4BD5-8DE5-8041F958D629}"/>
              </a:ext>
            </a:extLst>
          </p:cNvPr>
          <p:cNvSpPr txBox="1">
            <a:spLocks/>
          </p:cNvSpPr>
          <p:nvPr/>
        </p:nvSpPr>
        <p:spPr>
          <a:xfrm>
            <a:off x="643465" y="3043050"/>
            <a:ext cx="3517567" cy="306450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r>
              <a:rPr lang="en-US" sz="2400" b="1" dirty="0">
                <a:solidFill>
                  <a:srgbClr val="FFFF00"/>
                </a:solidFill>
              </a:rPr>
              <a:t>Good days in found cities</a:t>
            </a:r>
          </a:p>
        </p:txBody>
      </p:sp>
    </p:spTree>
    <p:extLst>
      <p:ext uri="{BB962C8B-B14F-4D97-AF65-F5344CB8AC3E}">
        <p14:creationId xmlns:p14="http://schemas.microsoft.com/office/powerpoint/2010/main" val="388491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C44FB8B8-5125-4307-9723-C89070DB1B51}"/>
              </a:ext>
            </a:extLst>
          </p:cNvPr>
          <p:cNvPicPr>
            <a:picLocks noChangeAspect="1"/>
          </p:cNvPicPr>
          <p:nvPr/>
        </p:nvPicPr>
        <p:blipFill>
          <a:blip r:embed="rId2"/>
          <a:stretch>
            <a:fillRect/>
          </a:stretch>
        </p:blipFill>
        <p:spPr>
          <a:xfrm>
            <a:off x="1037058" y="0"/>
            <a:ext cx="10117898" cy="4578350"/>
          </a:xfrm>
          <a:prstGeom prst="rect">
            <a:avLst/>
          </a:prstGeom>
          <a:noFill/>
        </p:spPr>
      </p:pic>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97279" y="4799362"/>
            <a:ext cx="10113645" cy="743682"/>
          </a:xfrm>
        </p:spPr>
        <p:txBody>
          <a:bodyPr anchor="b">
            <a:normAutofit/>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97279" y="5715000"/>
            <a:ext cx="10113264" cy="60960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spcAft>
                <a:spcPts val="600"/>
              </a:spcAft>
            </a:pPr>
            <a:r>
              <a:rPr lang="en-US" b="1" dirty="0">
                <a:solidFill>
                  <a:srgbClr val="FFFF00"/>
                </a:solidFill>
              </a:rPr>
              <a:t>Good days in found cities</a:t>
            </a:r>
          </a:p>
        </p:txBody>
      </p:sp>
    </p:spTree>
    <p:extLst>
      <p:ext uri="{BB962C8B-B14F-4D97-AF65-F5344CB8AC3E}">
        <p14:creationId xmlns:p14="http://schemas.microsoft.com/office/powerpoint/2010/main" val="758177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97280" y="286603"/>
            <a:ext cx="10058400" cy="1450757"/>
          </a:xfrm>
        </p:spPr>
        <p:txBody>
          <a:bodyPr anchor="b">
            <a:normAutofit/>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130561" y="5453469"/>
            <a:ext cx="6004508" cy="398750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spcAft>
                <a:spcPts val="600"/>
              </a:spcAft>
            </a:pPr>
            <a:r>
              <a:rPr lang="en-US" sz="2800" b="1" dirty="0">
                <a:solidFill>
                  <a:schemeClr val="tx1">
                    <a:lumMod val="75000"/>
                    <a:lumOff val="25000"/>
                  </a:schemeClr>
                </a:solidFill>
              </a:rPr>
              <a:t>Good days in found cities</a:t>
            </a:r>
          </a:p>
        </p:txBody>
      </p:sp>
      <p:pic>
        <p:nvPicPr>
          <p:cNvPr id="2" name="Picture 1">
            <a:extLst>
              <a:ext uri="{FF2B5EF4-FFF2-40B4-BE49-F238E27FC236}">
                <a16:creationId xmlns:a16="http://schemas.microsoft.com/office/drawing/2014/main" id="{DAF0457B-D701-48E1-91DD-49E722742728}"/>
              </a:ext>
            </a:extLst>
          </p:cNvPr>
          <p:cNvPicPr>
            <a:picLocks noChangeAspect="1"/>
          </p:cNvPicPr>
          <p:nvPr/>
        </p:nvPicPr>
        <p:blipFill>
          <a:blip r:embed="rId2"/>
          <a:stretch>
            <a:fillRect/>
          </a:stretch>
        </p:blipFill>
        <p:spPr>
          <a:xfrm>
            <a:off x="7135069" y="2120900"/>
            <a:ext cx="3618656" cy="3987500"/>
          </a:xfrm>
          <a:prstGeom prst="rect">
            <a:avLst/>
          </a:prstGeom>
          <a:noFill/>
        </p:spPr>
      </p:pic>
      <p:pic>
        <p:nvPicPr>
          <p:cNvPr id="3" name="Picture 2">
            <a:extLst>
              <a:ext uri="{FF2B5EF4-FFF2-40B4-BE49-F238E27FC236}">
                <a16:creationId xmlns:a16="http://schemas.microsoft.com/office/drawing/2014/main" id="{0C05A56E-D064-4AAC-A2BE-11B4DA1696FE}"/>
              </a:ext>
            </a:extLst>
          </p:cNvPr>
          <p:cNvPicPr>
            <a:picLocks noChangeAspect="1"/>
          </p:cNvPicPr>
          <p:nvPr/>
        </p:nvPicPr>
        <p:blipFill>
          <a:blip r:embed="rId3"/>
          <a:stretch>
            <a:fillRect/>
          </a:stretch>
        </p:blipFill>
        <p:spPr>
          <a:xfrm>
            <a:off x="709613" y="2605087"/>
            <a:ext cx="6104738" cy="1804988"/>
          </a:xfrm>
          <a:prstGeom prst="rect">
            <a:avLst/>
          </a:prstGeom>
        </p:spPr>
      </p:pic>
    </p:spTree>
    <p:extLst>
      <p:ext uri="{BB962C8B-B14F-4D97-AF65-F5344CB8AC3E}">
        <p14:creationId xmlns:p14="http://schemas.microsoft.com/office/powerpoint/2010/main" val="219650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fontAlgn="base"/>
            <a:r>
              <a:rPr lang="en-US" sz="4800" i="1" dirty="0">
                <a:solidFill>
                  <a:schemeClr val="bg1"/>
                </a:solidFill>
              </a:rPr>
              <a:t>“You can have data without information, but you cannot have information without data.”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US" i="1" dirty="0">
                <a:solidFill>
                  <a:schemeClr val="bg1"/>
                </a:solidFill>
              </a:rPr>
              <a:t>Daniel Keys Moran</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A15C1A45-64AF-46F4-A7EB-A1862695E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410325"/>
          </a:xfrm>
          <a:prstGeom prst="rect">
            <a:avLst/>
          </a:prstGeom>
        </p:spPr>
      </p:pic>
    </p:spTree>
    <p:extLst>
      <p:ext uri="{BB962C8B-B14F-4D97-AF65-F5344CB8AC3E}">
        <p14:creationId xmlns:p14="http://schemas.microsoft.com/office/powerpoint/2010/main" val="2076303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643466" y="786383"/>
            <a:ext cx="3517567" cy="2093975"/>
          </a:xfrm>
        </p:spPr>
        <p:txBody>
          <a:bodyPr anchor="b">
            <a:normAutofit/>
          </a:bodyPr>
          <a:lstStyle/>
          <a:p>
            <a:pPr algn="ctr"/>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643466" y="3057526"/>
            <a:ext cx="3517567" cy="312623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r>
              <a:rPr lang="en-US" sz="2800" b="1" dirty="0">
                <a:solidFill>
                  <a:srgbClr val="FFFF00"/>
                </a:solidFill>
              </a:rPr>
              <a:t>Conclusions</a:t>
            </a:r>
          </a:p>
          <a:p>
            <a:pPr lvl="1"/>
            <a:r>
              <a:rPr lang="en-US" sz="2000" b="1" dirty="0">
                <a:solidFill>
                  <a:srgbClr val="FFFF00"/>
                </a:solidFill>
              </a:rPr>
              <a:t>       (an excerpt)</a:t>
            </a:r>
          </a:p>
        </p:txBody>
      </p:sp>
      <p:sp>
        <p:nvSpPr>
          <p:cNvPr id="6" name="Content Placeholder 5">
            <a:extLst>
              <a:ext uri="{FF2B5EF4-FFF2-40B4-BE49-F238E27FC236}">
                <a16:creationId xmlns:a16="http://schemas.microsoft.com/office/drawing/2014/main" id="{4D71F7C0-208C-4FEF-8CAD-E50786FD86DB}"/>
              </a:ext>
            </a:extLst>
          </p:cNvPr>
          <p:cNvSpPr>
            <a:spLocks noGrp="1"/>
          </p:cNvSpPr>
          <p:nvPr>
            <p:ph idx="1"/>
          </p:nvPr>
        </p:nvSpPr>
        <p:spPr>
          <a:xfrm>
            <a:off x="4772025" y="114300"/>
            <a:ext cx="6615303" cy="6677025"/>
          </a:xfrm>
        </p:spPr>
        <p:txBody>
          <a:bodyPr anchor="ctr">
            <a:normAutofit/>
          </a:bodyPr>
          <a:lstStyle/>
          <a:p>
            <a:r>
              <a:rPr lang="en-US" dirty="0"/>
              <a:t>An assumption can be made that region with higher concentration of population &amp; industry can reduce air quality</a:t>
            </a:r>
          </a:p>
          <a:p>
            <a:r>
              <a:rPr lang="en-US" dirty="0"/>
              <a:t>Congested metropolitan city like Phoenix with high traffic volume and more industries would show lower number of Good Days </a:t>
            </a:r>
          </a:p>
          <a:p>
            <a:r>
              <a:rPr lang="en-US" dirty="0"/>
              <a:t>(AQI between 0-50) than cities that have lower population, low traffic and no pollution creating industry</a:t>
            </a:r>
          </a:p>
          <a:p>
            <a:r>
              <a:rPr lang="en-US" dirty="0"/>
              <a:t>Phoenix metropolitan area does experiences lower number of Good Days.  Lake Havasu City-Kingman reported </a:t>
            </a:r>
          </a:p>
          <a:p>
            <a:r>
              <a:rPr lang="en-US" dirty="0"/>
              <a:t>Top 5 States with Hazardous Days resulted in Puerto Rico as a territory with the highest number of Hazardous Days.</a:t>
            </a:r>
          </a:p>
          <a:p>
            <a:r>
              <a:rPr lang="en-US" dirty="0"/>
              <a:t>Based on the graphs shown the city that had the most Hazardous days is in Puerto Rico.</a:t>
            </a:r>
          </a:p>
        </p:txBody>
      </p:sp>
    </p:spTree>
    <p:extLst>
      <p:ext uri="{BB962C8B-B14F-4D97-AF65-F5344CB8AC3E}">
        <p14:creationId xmlns:p14="http://schemas.microsoft.com/office/powerpoint/2010/main" val="227402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9E62-F27F-48F8-B9F4-7BFE00A653FE}"/>
              </a:ext>
            </a:extLst>
          </p:cNvPr>
          <p:cNvSpPr>
            <a:spLocks noGrp="1"/>
          </p:cNvSpPr>
          <p:nvPr>
            <p:ph type="title"/>
          </p:nvPr>
        </p:nvSpPr>
        <p:spPr/>
        <p:txBody>
          <a:bodyPr/>
          <a:lstStyle/>
          <a:p>
            <a:pPr algn="ctr"/>
            <a:r>
              <a:rPr lang="en-US" dirty="0"/>
              <a:t>Annual Air Quality Index</a:t>
            </a:r>
          </a:p>
        </p:txBody>
      </p:sp>
      <p:sp>
        <p:nvSpPr>
          <p:cNvPr id="3" name="Content Placeholder 2">
            <a:extLst>
              <a:ext uri="{FF2B5EF4-FFF2-40B4-BE49-F238E27FC236}">
                <a16:creationId xmlns:a16="http://schemas.microsoft.com/office/drawing/2014/main" id="{08D325BC-029C-400E-A7EC-9DCAD50A3838}"/>
              </a:ext>
            </a:extLst>
          </p:cNvPr>
          <p:cNvSpPr>
            <a:spLocks noGrp="1"/>
          </p:cNvSpPr>
          <p:nvPr>
            <p:ph idx="1"/>
          </p:nvPr>
        </p:nvSpPr>
        <p:spPr>
          <a:xfrm>
            <a:off x="4724400" y="66677"/>
            <a:ext cx="7267575" cy="1095374"/>
          </a:xfrm>
        </p:spPr>
        <p:txBody>
          <a:bodyPr>
            <a:normAutofit fontScale="92500" lnSpcReduction="10000"/>
          </a:bodyPr>
          <a:lstStyle/>
          <a:p>
            <a:r>
              <a:rPr lang="en-US" b="1" i="1" dirty="0"/>
              <a:t>“The Air Quality Index is affected by the amount of people in an area and the average temperature of the area.”</a:t>
            </a:r>
          </a:p>
          <a:p>
            <a:pPr algn="r"/>
            <a:r>
              <a:rPr lang="en-US" dirty="0"/>
              <a:t>- </a:t>
            </a:r>
            <a:r>
              <a:rPr lang="en-US" b="1" dirty="0" err="1"/>
              <a:t>Quecis</a:t>
            </a:r>
            <a:r>
              <a:rPr lang="en-US" b="1" dirty="0"/>
              <a:t> Joshua</a:t>
            </a:r>
          </a:p>
        </p:txBody>
      </p:sp>
      <p:sp>
        <p:nvSpPr>
          <p:cNvPr id="4" name="Text Placeholder 3">
            <a:extLst>
              <a:ext uri="{FF2B5EF4-FFF2-40B4-BE49-F238E27FC236}">
                <a16:creationId xmlns:a16="http://schemas.microsoft.com/office/drawing/2014/main" id="{84A72DFF-B59C-4DA2-B86B-D94E738B7C5C}"/>
              </a:ext>
            </a:extLst>
          </p:cNvPr>
          <p:cNvSpPr>
            <a:spLocks noGrp="1"/>
          </p:cNvSpPr>
          <p:nvPr>
            <p:ph type="body" sz="half" idx="2"/>
          </p:nvPr>
        </p:nvSpPr>
        <p:spPr/>
        <p:txBody>
          <a:bodyPr>
            <a:normAutofit/>
          </a:bodyPr>
          <a:lstStyle/>
          <a:p>
            <a:pPr algn="ctr"/>
            <a:r>
              <a:rPr lang="en-US" sz="4400" dirty="0">
                <a:solidFill>
                  <a:srgbClr val="FFFF00"/>
                </a:solidFill>
              </a:rPr>
              <a:t>Hypothesis</a:t>
            </a:r>
          </a:p>
        </p:txBody>
      </p:sp>
      <p:sp>
        <p:nvSpPr>
          <p:cNvPr id="5" name="Content Placeholder 2">
            <a:extLst>
              <a:ext uri="{FF2B5EF4-FFF2-40B4-BE49-F238E27FC236}">
                <a16:creationId xmlns:a16="http://schemas.microsoft.com/office/drawing/2014/main" id="{6F51E485-BE4E-4EAD-ACD6-9088FC7ADD2A}"/>
              </a:ext>
            </a:extLst>
          </p:cNvPr>
          <p:cNvSpPr txBox="1">
            <a:spLocks/>
          </p:cNvSpPr>
          <p:nvPr/>
        </p:nvSpPr>
        <p:spPr>
          <a:xfrm>
            <a:off x="4867276" y="1419226"/>
            <a:ext cx="7077075" cy="1176524"/>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b="1" i="1" dirty="0"/>
              <a:t>“Through systematically organizing the data and carefully analyzing it.</a:t>
            </a:r>
            <a:br>
              <a:rPr lang="en-US" b="1" i="1" dirty="0"/>
            </a:br>
            <a:r>
              <a:rPr lang="en-US" b="1" i="1" dirty="0"/>
              <a:t>It was determined that there was no significant correlation between Latitude and Ozone or PM2.5” </a:t>
            </a:r>
          </a:p>
          <a:p>
            <a:r>
              <a:rPr lang="en-US" dirty="0"/>
              <a:t>- </a:t>
            </a:r>
            <a:r>
              <a:rPr lang="en-US" b="1" dirty="0"/>
              <a:t>Kate </a:t>
            </a:r>
            <a:r>
              <a:rPr lang="en-US" b="1" dirty="0" err="1"/>
              <a:t>Engard</a:t>
            </a:r>
            <a:endParaRPr lang="en-US" b="1" dirty="0"/>
          </a:p>
        </p:txBody>
      </p:sp>
      <p:sp>
        <p:nvSpPr>
          <p:cNvPr id="6" name="Content Placeholder 2">
            <a:extLst>
              <a:ext uri="{FF2B5EF4-FFF2-40B4-BE49-F238E27FC236}">
                <a16:creationId xmlns:a16="http://schemas.microsoft.com/office/drawing/2014/main" id="{4A99CF5A-8F69-4F84-AAAA-D36AF08E3EC2}"/>
              </a:ext>
            </a:extLst>
          </p:cNvPr>
          <p:cNvSpPr txBox="1">
            <a:spLocks/>
          </p:cNvSpPr>
          <p:nvPr/>
        </p:nvSpPr>
        <p:spPr>
          <a:xfrm>
            <a:off x="4867276" y="2880358"/>
            <a:ext cx="7219950" cy="1209675"/>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i="1" dirty="0"/>
              <a:t>“The higher the pollutants and the cities with a long history of pollution in the air are most likely fatal for conditions or disease relating to pulmonary system.”.</a:t>
            </a:r>
          </a:p>
          <a:p>
            <a:pPr algn="r"/>
            <a:r>
              <a:rPr lang="en-US" dirty="0"/>
              <a:t>- </a:t>
            </a:r>
            <a:r>
              <a:rPr lang="en-US" b="1" dirty="0"/>
              <a:t>Soumya Patil </a:t>
            </a:r>
          </a:p>
        </p:txBody>
      </p:sp>
      <p:sp>
        <p:nvSpPr>
          <p:cNvPr id="7" name="Rectangle 6">
            <a:extLst>
              <a:ext uri="{FF2B5EF4-FFF2-40B4-BE49-F238E27FC236}">
                <a16:creationId xmlns:a16="http://schemas.microsoft.com/office/drawing/2014/main" id="{0207CAEA-F471-46E7-B92D-469AA9A8062E}"/>
              </a:ext>
            </a:extLst>
          </p:cNvPr>
          <p:cNvSpPr/>
          <p:nvPr/>
        </p:nvSpPr>
        <p:spPr>
          <a:xfrm>
            <a:off x="1591226" y="3838203"/>
            <a:ext cx="1389548" cy="369332"/>
          </a:xfrm>
          <a:prstGeom prst="rect">
            <a:avLst/>
          </a:prstGeom>
        </p:spPr>
        <p:txBody>
          <a:bodyPr wrap="none">
            <a:spAutoFit/>
          </a:bodyPr>
          <a:lstStyle/>
          <a:p>
            <a:r>
              <a:rPr lang="en-US" b="1" dirty="0">
                <a:solidFill>
                  <a:srgbClr val="FFFF00"/>
                </a:solidFill>
              </a:rPr>
              <a:t> (an excerpt)</a:t>
            </a:r>
            <a:endParaRPr lang="en-US" dirty="0"/>
          </a:p>
        </p:txBody>
      </p:sp>
      <p:sp>
        <p:nvSpPr>
          <p:cNvPr id="8" name="Content Placeholder 2">
            <a:extLst>
              <a:ext uri="{FF2B5EF4-FFF2-40B4-BE49-F238E27FC236}">
                <a16:creationId xmlns:a16="http://schemas.microsoft.com/office/drawing/2014/main" id="{87F41611-E45B-4C23-90DF-648E6B1F4DAD}"/>
              </a:ext>
            </a:extLst>
          </p:cNvPr>
          <p:cNvSpPr txBox="1">
            <a:spLocks/>
          </p:cNvSpPr>
          <p:nvPr/>
        </p:nvSpPr>
        <p:spPr>
          <a:xfrm>
            <a:off x="4867275" y="4022869"/>
            <a:ext cx="7267575" cy="1352549"/>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b="1" i="1" dirty="0"/>
              <a:t>"In general, as the concentrations of ground-level ozone increases, the number of people with pre-existing conditions are affected.  This causes more people with lung diseases to visit doctors or emergency rooms, some are more likely admitted to the hospitals.“</a:t>
            </a:r>
          </a:p>
          <a:p>
            <a:pPr marL="0" indent="0">
              <a:buNone/>
            </a:pPr>
            <a:r>
              <a:rPr lang="en-US" dirty="0"/>
              <a:t>- </a:t>
            </a:r>
            <a:r>
              <a:rPr lang="en-US" b="1" dirty="0"/>
              <a:t>Bhavna </a:t>
            </a:r>
            <a:r>
              <a:rPr lang="en-US" b="1" dirty="0" err="1"/>
              <a:t>Patadia</a:t>
            </a:r>
            <a:endParaRPr lang="en-US" b="1" dirty="0"/>
          </a:p>
        </p:txBody>
      </p:sp>
      <p:sp>
        <p:nvSpPr>
          <p:cNvPr id="9" name="Content Placeholder 2">
            <a:extLst>
              <a:ext uri="{FF2B5EF4-FFF2-40B4-BE49-F238E27FC236}">
                <a16:creationId xmlns:a16="http://schemas.microsoft.com/office/drawing/2014/main" id="{BAD35A10-181D-4497-8E1C-F7F32F47FF14}"/>
              </a:ext>
            </a:extLst>
          </p:cNvPr>
          <p:cNvSpPr txBox="1">
            <a:spLocks/>
          </p:cNvSpPr>
          <p:nvPr/>
        </p:nvSpPr>
        <p:spPr>
          <a:xfrm>
            <a:off x="4905376" y="5375418"/>
            <a:ext cx="7219949" cy="113396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b="1" i="1" dirty="0"/>
              <a:t>“The higher the Ozone gets, the more it’s going to affect the temperature adding to the worsening effect to global climate change.”</a:t>
            </a:r>
            <a:endParaRPr lang="en-US" sz="1500" dirty="0"/>
          </a:p>
          <a:p>
            <a:pPr algn="r"/>
            <a:r>
              <a:rPr lang="en-US" sz="1500" dirty="0"/>
              <a:t>- </a:t>
            </a:r>
            <a:r>
              <a:rPr lang="en-US" sz="1500" b="1" dirty="0"/>
              <a:t>Michael Nosa</a:t>
            </a:r>
          </a:p>
        </p:txBody>
      </p:sp>
    </p:spTree>
    <p:extLst>
      <p:ext uri="{BB962C8B-B14F-4D97-AF65-F5344CB8AC3E}">
        <p14:creationId xmlns:p14="http://schemas.microsoft.com/office/powerpoint/2010/main" val="194021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1097280" y="286603"/>
            <a:ext cx="10058400" cy="1450757"/>
          </a:xfrm>
        </p:spPr>
        <p:txBody>
          <a:bodyPr anchor="b">
            <a:normAutofit/>
          </a:bodyPr>
          <a:lstStyle/>
          <a:p>
            <a:r>
              <a:rPr lang="en-US" dirty="0"/>
              <a:t>Annual Air Quality Index </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5253238" y="2035175"/>
            <a:ext cx="5902441" cy="374819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lgn="ctr">
              <a:spcAft>
                <a:spcPts val="600"/>
              </a:spcAft>
            </a:pPr>
            <a:r>
              <a:rPr lang="en-US" sz="4800" b="1" dirty="0">
                <a:solidFill>
                  <a:schemeClr val="tx1">
                    <a:lumMod val="75000"/>
                    <a:lumOff val="25000"/>
                  </a:schemeClr>
                </a:solidFill>
              </a:rPr>
              <a:t>Team 3</a:t>
            </a:r>
          </a:p>
          <a:p>
            <a:pPr lvl="1" algn="ctr">
              <a:spcAft>
                <a:spcPts val="600"/>
              </a:spcAft>
            </a:pPr>
            <a:endParaRPr lang="en-US" sz="1900" b="1" dirty="0">
              <a:solidFill>
                <a:schemeClr val="tx1">
                  <a:lumMod val="75000"/>
                  <a:lumOff val="25000"/>
                </a:schemeClr>
              </a:solidFill>
            </a:endParaRPr>
          </a:p>
          <a:p>
            <a:pPr lvl="1" algn="ctr">
              <a:spcAft>
                <a:spcPts val="600"/>
              </a:spcAft>
            </a:pPr>
            <a:r>
              <a:rPr lang="en-US" sz="2400" b="1" dirty="0">
                <a:solidFill>
                  <a:schemeClr val="tx1">
                    <a:lumMod val="75000"/>
                    <a:lumOff val="25000"/>
                  </a:schemeClr>
                </a:solidFill>
              </a:rPr>
              <a:t>Soumya Patil</a:t>
            </a:r>
          </a:p>
          <a:p>
            <a:pPr lvl="1" algn="ctr">
              <a:spcAft>
                <a:spcPts val="600"/>
              </a:spcAft>
            </a:pPr>
            <a:r>
              <a:rPr lang="en-US" sz="2400" b="1" dirty="0">
                <a:solidFill>
                  <a:schemeClr val="tx1">
                    <a:lumMod val="75000"/>
                    <a:lumOff val="25000"/>
                  </a:schemeClr>
                </a:solidFill>
              </a:rPr>
              <a:t>Bhavna </a:t>
            </a:r>
            <a:r>
              <a:rPr lang="en-US" sz="2400" b="1" dirty="0" err="1">
                <a:solidFill>
                  <a:schemeClr val="tx1">
                    <a:lumMod val="75000"/>
                    <a:lumOff val="25000"/>
                  </a:schemeClr>
                </a:solidFill>
              </a:rPr>
              <a:t>Patadia</a:t>
            </a:r>
            <a:endParaRPr lang="en-US" sz="2400" b="1" dirty="0">
              <a:solidFill>
                <a:schemeClr val="tx1">
                  <a:lumMod val="75000"/>
                  <a:lumOff val="25000"/>
                </a:schemeClr>
              </a:solidFill>
            </a:endParaRPr>
          </a:p>
          <a:p>
            <a:pPr lvl="1" algn="ctr">
              <a:spcAft>
                <a:spcPts val="600"/>
              </a:spcAft>
            </a:pPr>
            <a:r>
              <a:rPr lang="en-US" sz="2400" b="1" dirty="0">
                <a:solidFill>
                  <a:schemeClr val="tx1">
                    <a:lumMod val="75000"/>
                    <a:lumOff val="25000"/>
                  </a:schemeClr>
                </a:solidFill>
              </a:rPr>
              <a:t>Kate </a:t>
            </a:r>
            <a:r>
              <a:rPr lang="en-US" sz="2400" b="1" dirty="0" err="1">
                <a:solidFill>
                  <a:schemeClr val="tx1">
                    <a:lumMod val="75000"/>
                    <a:lumOff val="25000"/>
                  </a:schemeClr>
                </a:solidFill>
              </a:rPr>
              <a:t>Engard</a:t>
            </a:r>
            <a:endParaRPr lang="en-US" sz="2400" b="1" dirty="0">
              <a:solidFill>
                <a:schemeClr val="tx1">
                  <a:lumMod val="75000"/>
                  <a:lumOff val="25000"/>
                </a:schemeClr>
              </a:solidFill>
            </a:endParaRPr>
          </a:p>
          <a:p>
            <a:pPr lvl="1" algn="ctr">
              <a:spcAft>
                <a:spcPts val="600"/>
              </a:spcAft>
            </a:pPr>
            <a:r>
              <a:rPr lang="en-US" sz="2400" b="1" dirty="0" err="1">
                <a:solidFill>
                  <a:schemeClr val="tx1">
                    <a:lumMod val="75000"/>
                    <a:lumOff val="25000"/>
                  </a:schemeClr>
                </a:solidFill>
              </a:rPr>
              <a:t>Quecis</a:t>
            </a:r>
            <a:r>
              <a:rPr lang="en-US" sz="2400" b="1" dirty="0">
                <a:solidFill>
                  <a:schemeClr val="tx1">
                    <a:lumMod val="75000"/>
                    <a:lumOff val="25000"/>
                  </a:schemeClr>
                </a:solidFill>
              </a:rPr>
              <a:t> Joshua</a:t>
            </a:r>
          </a:p>
          <a:p>
            <a:pPr lvl="1" algn="ctr">
              <a:spcAft>
                <a:spcPts val="600"/>
              </a:spcAft>
            </a:pPr>
            <a:r>
              <a:rPr lang="en-US" sz="2400" b="1" dirty="0">
                <a:solidFill>
                  <a:schemeClr val="tx1">
                    <a:lumMod val="75000"/>
                    <a:lumOff val="25000"/>
                  </a:schemeClr>
                </a:solidFill>
              </a:rPr>
              <a:t>Michael Nosa</a:t>
            </a:r>
          </a:p>
        </p:txBody>
      </p:sp>
      <p:pic>
        <p:nvPicPr>
          <p:cNvPr id="7" name="Picture 6" descr="A picture containing game&#10;&#10;Description automatically generated">
            <a:extLst>
              <a:ext uri="{FF2B5EF4-FFF2-40B4-BE49-F238E27FC236}">
                <a16:creationId xmlns:a16="http://schemas.microsoft.com/office/drawing/2014/main" id="{90FC5175-8809-483C-B40E-AD6E3AA1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112" y="1930400"/>
            <a:ext cx="4357888" cy="4357888"/>
          </a:xfrm>
          <a:prstGeom prst="rect">
            <a:avLst/>
          </a:prstGeom>
        </p:spPr>
      </p:pic>
    </p:spTree>
    <p:extLst>
      <p:ext uri="{BB962C8B-B14F-4D97-AF65-F5344CB8AC3E}">
        <p14:creationId xmlns:p14="http://schemas.microsoft.com/office/powerpoint/2010/main" val="1587312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DD1A1C62-3C5E-4ACD-BE8C-8F866EAC3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24283">
            <a:off x="291936" y="687010"/>
            <a:ext cx="3343276" cy="2176737"/>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DEF3CC18-85D5-4DBD-839A-A01F71BCA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524" y="1027260"/>
            <a:ext cx="7686675" cy="5141532"/>
          </a:xfrm>
          <a:prstGeom prst="rect">
            <a:avLst/>
          </a:prstGeom>
        </p:spPr>
      </p:pic>
    </p:spTree>
    <p:extLst>
      <p:ext uri="{BB962C8B-B14F-4D97-AF65-F5344CB8AC3E}">
        <p14:creationId xmlns:p14="http://schemas.microsoft.com/office/powerpoint/2010/main" val="349718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200026" y="2034158"/>
            <a:ext cx="4159610" cy="2404492"/>
          </a:xfrm>
        </p:spPr>
        <p:txBody>
          <a:bodyPr anchor="ctr">
            <a:normAutofit/>
          </a:bodyPr>
          <a:lstStyle/>
          <a:p>
            <a:pPr algn="ctr"/>
            <a:r>
              <a:rPr lang="en-US" sz="5000" dirty="0">
                <a:solidFill>
                  <a:srgbClr val="FFFF00"/>
                </a:solidFill>
              </a:rPr>
              <a:t>Problem</a:t>
            </a:r>
            <a:br>
              <a:rPr lang="en-US" sz="5000" dirty="0">
                <a:solidFill>
                  <a:srgbClr val="FFFF00"/>
                </a:solidFill>
              </a:rPr>
            </a:br>
            <a:r>
              <a:rPr lang="en-US" sz="5000" dirty="0">
                <a:solidFill>
                  <a:srgbClr val="FFFF00"/>
                </a:solidFill>
              </a:rPr>
              <a:t>Statement</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643465" y="3043050"/>
            <a:ext cx="3517567" cy="306450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endParaRPr lang="en-US" sz="2400" b="1" dirty="0">
              <a:solidFill>
                <a:srgbClr val="FFFF00"/>
              </a:solidFill>
            </a:endParaRPr>
          </a:p>
        </p:txBody>
      </p:sp>
      <p:sp>
        <p:nvSpPr>
          <p:cNvPr id="6" name="Content Placeholder 5">
            <a:extLst>
              <a:ext uri="{FF2B5EF4-FFF2-40B4-BE49-F238E27FC236}">
                <a16:creationId xmlns:a16="http://schemas.microsoft.com/office/drawing/2014/main" id="{7B1589C4-3DF7-48AA-949A-6C040AD34FB3}"/>
              </a:ext>
            </a:extLst>
          </p:cNvPr>
          <p:cNvSpPr>
            <a:spLocks noGrp="1"/>
          </p:cNvSpPr>
          <p:nvPr>
            <p:ph idx="1"/>
          </p:nvPr>
        </p:nvSpPr>
        <p:spPr>
          <a:xfrm>
            <a:off x="4876801" y="409575"/>
            <a:ext cx="6510528" cy="6296025"/>
          </a:xfrm>
        </p:spPr>
        <p:txBody>
          <a:bodyPr anchor="ctr">
            <a:normAutofit/>
          </a:bodyPr>
          <a:lstStyle/>
          <a:p>
            <a:pPr marL="0" indent="0">
              <a:buNone/>
            </a:pPr>
            <a:r>
              <a:rPr lang="en-US" dirty="0"/>
              <a:t> The study is about the Air Quality Index in the United States.</a:t>
            </a:r>
            <a:br>
              <a:rPr lang="en-US" dirty="0"/>
            </a:br>
            <a:r>
              <a:rPr lang="en-US" dirty="0"/>
              <a:t>The data that was used is dated 2019 as it has the most recent and complete monitoring's of Air Indexes. This study is to show the quality of air that we breath and the chemicals that goes with it. </a:t>
            </a:r>
          </a:p>
          <a:p>
            <a:pPr marL="0" indent="0">
              <a:buNone/>
            </a:pPr>
            <a:r>
              <a:rPr lang="en-US" dirty="0"/>
              <a:t>People need to breathe, and so other living creatures in this world. The flow of life wherein a process called respiration. Respiration is when a living creature breathe in oxygen and breathe out carbon dioxide for living things that needs it. </a:t>
            </a:r>
          </a:p>
          <a:p>
            <a:pPr marL="0" indent="0">
              <a:buNone/>
            </a:pPr>
            <a:r>
              <a:rPr lang="en-US" dirty="0"/>
              <a:t>However, too much carbon dioxide plus other chemicals may be harmful especially as it reaches the atmosphere. This changes the distribution of the heat into the Earth and causing it global climate change. With that being said, we aim to show in this study the contribution of the country to the global climate change.</a:t>
            </a:r>
          </a:p>
          <a:p>
            <a:pPr marL="0" indent="0">
              <a:buNone/>
            </a:pPr>
            <a:endParaRPr lang="en-US" dirty="0"/>
          </a:p>
        </p:txBody>
      </p:sp>
    </p:spTree>
    <p:extLst>
      <p:ext uri="{BB962C8B-B14F-4D97-AF65-F5344CB8AC3E}">
        <p14:creationId xmlns:p14="http://schemas.microsoft.com/office/powerpoint/2010/main" val="285604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B2CE4-4D4C-4B36-A210-358A5EF5A57F}"/>
              </a:ext>
            </a:extLst>
          </p:cNvPr>
          <p:cNvSpPr>
            <a:spLocks noGrp="1"/>
          </p:cNvSpPr>
          <p:nvPr>
            <p:ph idx="1"/>
          </p:nvPr>
        </p:nvSpPr>
        <p:spPr>
          <a:xfrm>
            <a:off x="1066800" y="1952626"/>
            <a:ext cx="10058400" cy="4097442"/>
          </a:xfrm>
        </p:spPr>
        <p:txBody>
          <a:bodyPr>
            <a:normAutofit/>
          </a:bodyPr>
          <a:lstStyle/>
          <a:p>
            <a:pPr lvl="1">
              <a:buFont typeface="Arial" panose="020B0604020202020204" pitchFamily="34" charset="0"/>
              <a:buChar char="•"/>
            </a:pPr>
            <a:r>
              <a:rPr lang="en-US" sz="1600" dirty="0"/>
              <a:t>Data is not collected for all 365 days by each city so an accurate picture cannot be attained with certainty. This has to be taken into consideration when looking at results.</a:t>
            </a:r>
          </a:p>
          <a:p>
            <a:pPr lvl="1">
              <a:buFont typeface="Arial" panose="020B0604020202020204" pitchFamily="34" charset="0"/>
              <a:buChar char="•"/>
            </a:pPr>
            <a:r>
              <a:rPr lang="en-US" sz="1600" dirty="0"/>
              <a:t>Looked at Cities with best data coverage for evaluation (</a:t>
            </a:r>
            <a:r>
              <a:rPr lang="en-US" sz="1600" dirty="0" err="1"/>
              <a:t>atleast</a:t>
            </a:r>
            <a:r>
              <a:rPr lang="en-US" sz="1600" dirty="0"/>
              <a:t> 70% or higher data collected) </a:t>
            </a:r>
          </a:p>
          <a:p>
            <a:pPr lvl="1">
              <a:buFont typeface="Arial" panose="020B0604020202020204" pitchFamily="34" charset="0"/>
              <a:buChar char="•"/>
            </a:pPr>
            <a:r>
              <a:rPr lang="en-US" sz="1600" dirty="0"/>
              <a:t>Looked at the Cities that has the best good days in respect to AQI</a:t>
            </a:r>
          </a:p>
          <a:p>
            <a:pPr lvl="1">
              <a:buFont typeface="Arial" panose="020B0604020202020204" pitchFamily="34" charset="0"/>
              <a:buChar char="•"/>
            </a:pPr>
            <a:r>
              <a:rPr lang="en-US" sz="1600" dirty="0"/>
              <a:t>The original imported dataset for AQI does not have Latitude and Longitude for each city.  In order to map it, Latitude &amp; Longitude is pulled from google.</a:t>
            </a:r>
          </a:p>
          <a:p>
            <a:pPr lvl="1">
              <a:buFont typeface="Arial" panose="020B0604020202020204" pitchFamily="34" charset="0"/>
              <a:buChar char="•"/>
            </a:pPr>
            <a:r>
              <a:rPr lang="en-US" sz="1600" dirty="0"/>
              <a:t>The dataset used includes information about the data captured for monitoring ozone and PM2.5 parameter on daily basis across counties by EPA’s Air Quality System for the year 2019. The data in these datasets is delimited with a comma ','</a:t>
            </a:r>
          </a:p>
          <a:p>
            <a:pPr marL="201168" lvl="1" indent="0">
              <a:buNone/>
            </a:pPr>
            <a:endParaRPr lang="en-US" sz="1600" dirty="0">
              <a:latin typeface="Bodoni MT" panose="02070603080606020203" pitchFamily="18" charset="0"/>
            </a:endParaRPr>
          </a:p>
          <a:p>
            <a:pPr marL="201168" lvl="1" indent="0">
              <a:buNone/>
            </a:pPr>
            <a:endParaRPr lang="en-US" sz="1600" dirty="0"/>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1066799" y="1156492"/>
            <a:ext cx="10144125" cy="5389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800" b="1" dirty="0"/>
              <a:t>Problem Statement</a:t>
            </a:r>
          </a:p>
        </p:txBody>
      </p:sp>
    </p:spTree>
    <p:extLst>
      <p:ext uri="{BB962C8B-B14F-4D97-AF65-F5344CB8AC3E}">
        <p14:creationId xmlns:p14="http://schemas.microsoft.com/office/powerpoint/2010/main" val="324170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4A418-77BF-45E0-B32E-A07C875CCC01}"/>
              </a:ext>
            </a:extLst>
          </p:cNvPr>
          <p:cNvSpPr>
            <a:spLocks noGrp="1"/>
          </p:cNvSpPr>
          <p:nvPr>
            <p:ph idx="1"/>
          </p:nvPr>
        </p:nvSpPr>
        <p:spPr>
          <a:xfrm>
            <a:off x="1097280" y="1990725"/>
            <a:ext cx="10058400" cy="4086225"/>
          </a:xfrm>
        </p:spPr>
        <p:txBody>
          <a:bodyPr>
            <a:normAutofit/>
          </a:bodyPr>
          <a:lstStyle/>
          <a:p>
            <a:pPr>
              <a:buFont typeface="Wingdings" panose="05000000000000000000" pitchFamily="2" charset="2"/>
              <a:buChar char="Ø"/>
            </a:pPr>
            <a:r>
              <a:rPr lang="en-US" dirty="0"/>
              <a:t>What is the air quality index in the USA?</a:t>
            </a:r>
          </a:p>
          <a:p>
            <a:pPr>
              <a:buFont typeface="Wingdings" panose="05000000000000000000" pitchFamily="2" charset="2"/>
              <a:buChar char="Ø"/>
            </a:pPr>
            <a:r>
              <a:rPr lang="en-US" dirty="0"/>
              <a:t>Which states has the best air quality index? </a:t>
            </a:r>
          </a:p>
          <a:p>
            <a:pPr>
              <a:buFont typeface="Wingdings" panose="05000000000000000000" pitchFamily="2" charset="2"/>
              <a:buChar char="Ø"/>
            </a:pPr>
            <a:r>
              <a:rPr lang="en-US" dirty="0"/>
              <a:t>Which city in Arizona has the most hazardous days?</a:t>
            </a:r>
          </a:p>
          <a:p>
            <a:pPr>
              <a:buFont typeface="Wingdings" panose="05000000000000000000" pitchFamily="2" charset="2"/>
              <a:buChar char="Ø"/>
            </a:pPr>
            <a:r>
              <a:rPr lang="en-US" dirty="0"/>
              <a:t>Which city in Arizona has the highest ground-level ozone?</a:t>
            </a:r>
          </a:p>
          <a:p>
            <a:pPr>
              <a:buFont typeface="Wingdings" panose="05000000000000000000" pitchFamily="2" charset="2"/>
              <a:buChar char="Ø"/>
            </a:pPr>
            <a:r>
              <a:rPr lang="en-US" dirty="0"/>
              <a:t>What percentage of harmful chemicals in the air is harmful for sensitive groups?</a:t>
            </a:r>
          </a:p>
          <a:p>
            <a:pPr>
              <a:buFont typeface="Wingdings" panose="05000000000000000000" pitchFamily="2" charset="2"/>
              <a:buChar char="Ø"/>
            </a:pPr>
            <a:r>
              <a:rPr lang="en-US" dirty="0"/>
              <a:t>Which state has the most air pollution?</a:t>
            </a:r>
          </a:p>
          <a:p>
            <a:pPr>
              <a:buFont typeface="Wingdings" panose="05000000000000000000" pitchFamily="2" charset="2"/>
              <a:buChar char="Ø"/>
            </a:pPr>
            <a:r>
              <a:rPr lang="en-US" dirty="0"/>
              <a:t>Is there a correlation between population and air quality index?</a:t>
            </a:r>
          </a:p>
          <a:p>
            <a:pPr>
              <a:buFont typeface="Wingdings" panose="05000000000000000000" pitchFamily="2" charset="2"/>
              <a:buChar char="Ø"/>
            </a:pPr>
            <a:r>
              <a:rPr lang="en-US" dirty="0"/>
              <a:t>Is there a significant correlation between Latitude and Ozone or PM2.5?</a:t>
            </a:r>
          </a:p>
          <a:p>
            <a:pPr>
              <a:buFont typeface="Wingdings" panose="05000000000000000000" pitchFamily="2" charset="2"/>
              <a:buChar char="Ø"/>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2F767018-4F82-443D-8DE9-23AF7950DB6E}"/>
              </a:ext>
            </a:extLst>
          </p:cNvPr>
          <p:cNvSpPr txBox="1">
            <a:spLocks/>
          </p:cNvSpPr>
          <p:nvPr/>
        </p:nvSpPr>
        <p:spPr>
          <a:xfrm>
            <a:off x="1066800" y="1346992"/>
            <a:ext cx="10058400" cy="3969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800" b="1" dirty="0"/>
              <a:t>Problem Statement</a:t>
            </a:r>
          </a:p>
        </p:txBody>
      </p:sp>
    </p:spTree>
    <p:extLst>
      <p:ext uri="{BB962C8B-B14F-4D97-AF65-F5344CB8AC3E}">
        <p14:creationId xmlns:p14="http://schemas.microsoft.com/office/powerpoint/2010/main" val="10161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sign&#10;&#10;Description automatically generated">
            <a:extLst>
              <a:ext uri="{FF2B5EF4-FFF2-40B4-BE49-F238E27FC236}">
                <a16:creationId xmlns:a16="http://schemas.microsoft.com/office/drawing/2014/main" id="{4B1F4BC5-0407-419B-A463-2F0AA87D96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391275"/>
          </a:xfrm>
          <a:noFill/>
        </p:spPr>
      </p:pic>
    </p:spTree>
    <p:extLst>
      <p:ext uri="{BB962C8B-B14F-4D97-AF65-F5344CB8AC3E}">
        <p14:creationId xmlns:p14="http://schemas.microsoft.com/office/powerpoint/2010/main" val="54395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200026" y="2034158"/>
            <a:ext cx="4159610" cy="2404492"/>
          </a:xfrm>
        </p:spPr>
        <p:txBody>
          <a:bodyPr anchor="ctr">
            <a:normAutofit/>
          </a:bodyPr>
          <a:lstStyle/>
          <a:p>
            <a:pPr algn="ctr"/>
            <a:r>
              <a:rPr lang="en-US" sz="5000" dirty="0">
                <a:solidFill>
                  <a:srgbClr val="FFFF00"/>
                </a:solidFill>
              </a:rPr>
              <a:t>Milestones</a:t>
            </a:r>
          </a:p>
        </p:txBody>
      </p:sp>
      <p:sp>
        <p:nvSpPr>
          <p:cNvPr id="5" name="Title 1">
            <a:extLst>
              <a:ext uri="{FF2B5EF4-FFF2-40B4-BE49-F238E27FC236}">
                <a16:creationId xmlns:a16="http://schemas.microsoft.com/office/drawing/2014/main" id="{B9C24167-5AB2-4BD5-8DE5-8041F958D629}"/>
              </a:ext>
            </a:extLst>
          </p:cNvPr>
          <p:cNvSpPr txBox="1">
            <a:spLocks/>
          </p:cNvSpPr>
          <p:nvPr/>
        </p:nvSpPr>
        <p:spPr>
          <a:xfrm>
            <a:off x="643465" y="3043050"/>
            <a:ext cx="3517567" cy="306450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endParaRPr lang="en-US" sz="2400" b="1" dirty="0">
              <a:solidFill>
                <a:srgbClr val="FFFF00"/>
              </a:solidFill>
            </a:endParaRPr>
          </a:p>
        </p:txBody>
      </p:sp>
      <p:sp>
        <p:nvSpPr>
          <p:cNvPr id="6" name="Content Placeholder 5">
            <a:extLst>
              <a:ext uri="{FF2B5EF4-FFF2-40B4-BE49-F238E27FC236}">
                <a16:creationId xmlns:a16="http://schemas.microsoft.com/office/drawing/2014/main" id="{7B1589C4-3DF7-48AA-949A-6C040AD34FB3}"/>
              </a:ext>
            </a:extLst>
          </p:cNvPr>
          <p:cNvSpPr>
            <a:spLocks noGrp="1"/>
          </p:cNvSpPr>
          <p:nvPr>
            <p:ph idx="1"/>
          </p:nvPr>
        </p:nvSpPr>
        <p:spPr>
          <a:xfrm>
            <a:off x="4876801" y="123825"/>
            <a:ext cx="6510528" cy="6581775"/>
          </a:xfrm>
        </p:spPr>
        <p:txBody>
          <a:bodyPr>
            <a:normAutofit fontScale="85000" lnSpcReduction="20000"/>
          </a:bodyPr>
          <a:lstStyle/>
          <a:p>
            <a:r>
              <a:rPr lang="en-US" dirty="0"/>
              <a:t>Team 3 finalized the subject during the 2</a:t>
            </a:r>
            <a:r>
              <a:rPr lang="en-US" baseline="30000" dirty="0"/>
              <a:t>nd</a:t>
            </a:r>
            <a:r>
              <a:rPr lang="en-US" dirty="0"/>
              <a:t> meeting and started looking for resources for the data.</a:t>
            </a:r>
          </a:p>
          <a:p>
            <a:r>
              <a:rPr lang="en-US" dirty="0"/>
              <a:t>During the 2</a:t>
            </a:r>
            <a:r>
              <a:rPr lang="en-US" baseline="30000" dirty="0"/>
              <a:t>nd</a:t>
            </a:r>
            <a:r>
              <a:rPr lang="en-US" dirty="0"/>
              <a:t> meeting of the team the data was addressed.</a:t>
            </a:r>
          </a:p>
          <a:p>
            <a:r>
              <a:rPr lang="en-US" dirty="0"/>
              <a:t>The team collaborated and assigned each and everyone to manipulate the data.</a:t>
            </a:r>
          </a:p>
          <a:p>
            <a:r>
              <a:rPr lang="en-US" dirty="0"/>
              <a:t>The team assigned a representative to create a repository and instructed everyone to push their work in it.</a:t>
            </a:r>
          </a:p>
          <a:p>
            <a:r>
              <a:rPr lang="en-US" dirty="0"/>
              <a:t>The team collaborated on finalizing the codes and addressing the hypothesis.</a:t>
            </a:r>
          </a:p>
          <a:p>
            <a:r>
              <a:rPr lang="en-US" dirty="0"/>
              <a:t>The team assigned Joshua as the representative for team 3 to present the finish product.</a:t>
            </a:r>
          </a:p>
          <a:p>
            <a:r>
              <a:rPr lang="en-US" dirty="0"/>
              <a:t>Kate, Josh and Bhavna collaborated on the codes that we used in most parts of the project. </a:t>
            </a:r>
          </a:p>
          <a:p>
            <a:r>
              <a:rPr lang="en-US" dirty="0"/>
              <a:t>Michael volunteered to put the power point presentation together.</a:t>
            </a:r>
          </a:p>
          <a:p>
            <a:br>
              <a:rPr lang="en-US" dirty="0"/>
            </a:br>
            <a:r>
              <a:rPr lang="en-US" dirty="0"/>
              <a:t>Bhavna proactively assisted and collaborated to finalize the power point presentation.</a:t>
            </a:r>
          </a:p>
          <a:p>
            <a:r>
              <a:rPr lang="en-US" dirty="0"/>
              <a:t>Everyone in the team came up with hypothesis based on their individual focuses.</a:t>
            </a:r>
          </a:p>
          <a:p>
            <a:r>
              <a:rPr lang="en-US" dirty="0" err="1"/>
              <a:t>Quecis</a:t>
            </a:r>
            <a:r>
              <a:rPr lang="en-US" dirty="0"/>
              <a:t> Joshua combined all the codes from the team’s individual notebook into one notebook.</a:t>
            </a:r>
          </a:p>
          <a:p>
            <a:endParaRPr lang="en-US" dirty="0"/>
          </a:p>
          <a:p>
            <a:endParaRPr lang="en-US" dirty="0"/>
          </a:p>
        </p:txBody>
      </p:sp>
    </p:spTree>
    <p:extLst>
      <p:ext uri="{BB962C8B-B14F-4D97-AF65-F5344CB8AC3E}">
        <p14:creationId xmlns:p14="http://schemas.microsoft.com/office/powerpoint/2010/main" val="92931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6114C-4D75-4507-AC15-6C38CD135C35}"/>
              </a:ext>
            </a:extLst>
          </p:cNvPr>
          <p:cNvSpPr>
            <a:spLocks noGrp="1"/>
          </p:cNvSpPr>
          <p:nvPr>
            <p:ph type="title"/>
          </p:nvPr>
        </p:nvSpPr>
        <p:spPr>
          <a:xfrm>
            <a:off x="295276" y="786383"/>
            <a:ext cx="4048124" cy="2833117"/>
          </a:xfrm>
        </p:spPr>
        <p:txBody>
          <a:bodyPr anchor="ctr">
            <a:normAutofit/>
          </a:bodyPr>
          <a:lstStyle/>
          <a:p>
            <a:pPr algn="ctr"/>
            <a:r>
              <a:rPr lang="en-US" sz="4400" dirty="0">
                <a:solidFill>
                  <a:srgbClr val="FFFF00"/>
                </a:solidFill>
              </a:rPr>
              <a:t>Data Analysis</a:t>
            </a:r>
          </a:p>
        </p:txBody>
      </p:sp>
      <p:pic>
        <p:nvPicPr>
          <p:cNvPr id="12" name="Picture Placeholder 11" descr="A picture containing room, toy&#10;&#10;Description automatically generated">
            <a:extLst>
              <a:ext uri="{FF2B5EF4-FFF2-40B4-BE49-F238E27FC236}">
                <a16:creationId xmlns:a16="http://schemas.microsoft.com/office/drawing/2014/main" id="{5BAB9683-8FE2-4713-8BEF-0B905853F7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777" y="812799"/>
            <a:ext cx="5294757" cy="5294757"/>
          </a:xfrm>
          <a:noFill/>
        </p:spPr>
      </p:pic>
      <p:sp>
        <p:nvSpPr>
          <p:cNvPr id="5" name="Title 1">
            <a:extLst>
              <a:ext uri="{FF2B5EF4-FFF2-40B4-BE49-F238E27FC236}">
                <a16:creationId xmlns:a16="http://schemas.microsoft.com/office/drawing/2014/main" id="{B9C24167-5AB2-4BD5-8DE5-8041F958D629}"/>
              </a:ext>
            </a:extLst>
          </p:cNvPr>
          <p:cNvSpPr txBox="1">
            <a:spLocks/>
          </p:cNvSpPr>
          <p:nvPr/>
        </p:nvSpPr>
        <p:spPr>
          <a:xfrm>
            <a:off x="643465" y="3043050"/>
            <a:ext cx="3517567" cy="306450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lvl="1"/>
            <a:endParaRPr lang="en-US" sz="2400" b="1" dirty="0">
              <a:solidFill>
                <a:srgbClr val="FFFF00"/>
              </a:solidFill>
            </a:endParaRPr>
          </a:p>
        </p:txBody>
      </p:sp>
    </p:spTree>
    <p:extLst>
      <p:ext uri="{BB962C8B-B14F-4D97-AF65-F5344CB8AC3E}">
        <p14:creationId xmlns:p14="http://schemas.microsoft.com/office/powerpoint/2010/main" val="417427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8576B86-93CC-4CA6-B0B4-90FB074558E2}"/>
              </a:ext>
            </a:extLst>
          </p:cNvPr>
          <p:cNvGraphicFramePr>
            <a:graphicFrameLocks noGrp="1"/>
          </p:cNvGraphicFramePr>
          <p:nvPr>
            <p:ph idx="1"/>
            <p:extLst>
              <p:ext uri="{D42A27DB-BD31-4B8C-83A1-F6EECF244321}">
                <p14:modId xmlns:p14="http://schemas.microsoft.com/office/powerpoint/2010/main" val="482467305"/>
              </p:ext>
            </p:extLst>
          </p:nvPr>
        </p:nvGraphicFramePr>
        <p:xfrm>
          <a:off x="1476375" y="1971675"/>
          <a:ext cx="9678988" cy="4286244"/>
        </p:xfrm>
        <a:graphic>
          <a:graphicData uri="http://schemas.openxmlformats.org/drawingml/2006/table">
            <a:tbl>
              <a:tblPr>
                <a:tableStyleId>{5C22544A-7EE6-4342-B048-85BDC9FD1C3A}</a:tableStyleId>
              </a:tblPr>
              <a:tblGrid>
                <a:gridCol w="1351814">
                  <a:extLst>
                    <a:ext uri="{9D8B030D-6E8A-4147-A177-3AD203B41FA5}">
                      <a16:colId xmlns:a16="http://schemas.microsoft.com/office/drawing/2014/main" val="2436127887"/>
                    </a:ext>
                  </a:extLst>
                </a:gridCol>
                <a:gridCol w="8327174">
                  <a:extLst>
                    <a:ext uri="{9D8B030D-6E8A-4147-A177-3AD203B41FA5}">
                      <a16:colId xmlns:a16="http://schemas.microsoft.com/office/drawing/2014/main" val="4135772537"/>
                    </a:ext>
                  </a:extLst>
                </a:gridCol>
              </a:tblGrid>
              <a:tr h="108593">
                <a:tc>
                  <a:txBody>
                    <a:bodyPr/>
                    <a:lstStyle/>
                    <a:p>
                      <a:pPr algn="l" fontAlgn="b"/>
                      <a:r>
                        <a:rPr lang="en-US" sz="600" u="none" strike="noStrike">
                          <a:effectLst/>
                        </a:rPr>
                        <a:t>Columns/Indicators</a:t>
                      </a:r>
                      <a:endParaRPr lang="en-US" sz="600" b="1" i="0" u="none" strike="noStrike">
                        <a:solidFill>
                          <a:srgbClr val="000000"/>
                        </a:solidFill>
                        <a:effectLst/>
                        <a:latin typeface="Calibri" panose="020F0502020204030204" pitchFamily="34" charset="0"/>
                      </a:endParaRPr>
                    </a:p>
                  </a:txBody>
                  <a:tcPr marL="3890" marR="3890" marT="3890" marB="0" anchor="b"/>
                </a:tc>
                <a:tc>
                  <a:txBody>
                    <a:bodyPr/>
                    <a:lstStyle/>
                    <a:p>
                      <a:pPr algn="l" fontAlgn="b"/>
                      <a:r>
                        <a:rPr lang="en-US" sz="600" u="none" strike="noStrike">
                          <a:effectLst/>
                        </a:rPr>
                        <a:t>Description</a:t>
                      </a:r>
                      <a:endParaRPr lang="en-US" sz="600" b="1" i="0" u="none" strike="noStrike">
                        <a:solidFill>
                          <a:srgbClr val="000000"/>
                        </a:solidFill>
                        <a:effectLst/>
                        <a:latin typeface="Calibri" panose="020F0502020204030204" pitchFamily="34" charset="0"/>
                      </a:endParaRPr>
                    </a:p>
                  </a:txBody>
                  <a:tcPr marL="3890" marR="3890" marT="3890" marB="0" anchor="b"/>
                </a:tc>
                <a:extLst>
                  <a:ext uri="{0D108BD9-81ED-4DB2-BD59-A6C34878D82A}">
                    <a16:rowId xmlns:a16="http://schemas.microsoft.com/office/drawing/2014/main" val="779453684"/>
                  </a:ext>
                </a:extLst>
              </a:tr>
              <a:tr h="106352">
                <a:tc>
                  <a:txBody>
                    <a:bodyPr/>
                    <a:lstStyle/>
                    <a:p>
                      <a:pPr algn="l" fontAlgn="ctr"/>
                      <a:r>
                        <a:rPr lang="en-US" sz="500" u="none" strike="noStrike">
                          <a:effectLst/>
                        </a:rPr>
                        <a:t>State Code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FIPS code of the state in which the monitor resides.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91361492"/>
                  </a:ext>
                </a:extLst>
              </a:tr>
              <a:tr h="106352">
                <a:tc>
                  <a:txBody>
                    <a:bodyPr/>
                    <a:lstStyle/>
                    <a:p>
                      <a:pPr algn="l" fontAlgn="ctr"/>
                      <a:r>
                        <a:rPr lang="en-US" sz="500" u="none" strike="noStrike">
                          <a:effectLst/>
                        </a:rPr>
                        <a:t>County Code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FIPS code of the county in which the monitor resides.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947229208"/>
                  </a:ext>
                </a:extLst>
              </a:tr>
              <a:tr h="106352">
                <a:tc>
                  <a:txBody>
                    <a:bodyPr/>
                    <a:lstStyle/>
                    <a:p>
                      <a:pPr algn="l" fontAlgn="ctr"/>
                      <a:r>
                        <a:rPr lang="en-US" sz="500" u="none" strike="noStrike">
                          <a:effectLst/>
                        </a:rPr>
                        <a:t>Site Num</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A unique number within the county identifying the site.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4183970804"/>
                  </a:ext>
                </a:extLst>
              </a:tr>
              <a:tr h="106352">
                <a:tc>
                  <a:txBody>
                    <a:bodyPr/>
                    <a:lstStyle/>
                    <a:p>
                      <a:pPr algn="l" fontAlgn="ctr"/>
                      <a:r>
                        <a:rPr lang="en-US" sz="500" u="none" strike="noStrike">
                          <a:effectLst/>
                        </a:rPr>
                        <a:t>Parameter Code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AQS code corresponding to the parameter measured by the monitor.</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450026272"/>
                  </a:ext>
                </a:extLst>
              </a:tr>
              <a:tr h="106352">
                <a:tc>
                  <a:txBody>
                    <a:bodyPr/>
                    <a:lstStyle/>
                    <a:p>
                      <a:pPr algn="l" fontAlgn="ctr"/>
                      <a:r>
                        <a:rPr lang="en-US" sz="500" u="none" strike="noStrike">
                          <a:effectLst/>
                        </a:rPr>
                        <a:t>POC</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This is the “Parameter Occurrence Code” used to distinguish different instruments that measure the same parameter at the same site.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248731428"/>
                  </a:ext>
                </a:extLst>
              </a:tr>
              <a:tr h="103030">
                <a:tc>
                  <a:txBody>
                    <a:bodyPr/>
                    <a:lstStyle/>
                    <a:p>
                      <a:pPr algn="l" fontAlgn="ctr"/>
                      <a:r>
                        <a:rPr lang="en-US" sz="500" u="none" strike="noStrike">
                          <a:effectLst/>
                        </a:rPr>
                        <a:t>Latitude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monitoring site’s angular distance north of the equator measured in decimal degrees.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019690197"/>
                  </a:ext>
                </a:extLst>
              </a:tr>
              <a:tr h="103030">
                <a:tc>
                  <a:txBody>
                    <a:bodyPr/>
                    <a:lstStyle/>
                    <a:p>
                      <a:pPr algn="l" fontAlgn="ctr"/>
                      <a:r>
                        <a:rPr lang="en-US" sz="500" u="none" strike="noStrike">
                          <a:effectLst/>
                        </a:rPr>
                        <a:t>Longitude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monitoring site’s angular distance east of the prime meridian measured in decimal degrees.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004721082"/>
                  </a:ext>
                </a:extLst>
              </a:tr>
              <a:tr h="103030">
                <a:tc>
                  <a:txBody>
                    <a:bodyPr/>
                    <a:lstStyle/>
                    <a:p>
                      <a:pPr algn="l" fontAlgn="ctr"/>
                      <a:r>
                        <a:rPr lang="en-US" sz="500" u="none" strike="noStrike">
                          <a:effectLst/>
                        </a:rPr>
                        <a:t>Location</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Latitude and Longitude of the monitoring site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151525823"/>
                  </a:ext>
                </a:extLst>
              </a:tr>
              <a:tr h="106352">
                <a:tc>
                  <a:txBody>
                    <a:bodyPr/>
                    <a:lstStyle/>
                    <a:p>
                      <a:pPr algn="l" fontAlgn="ctr"/>
                      <a:r>
                        <a:rPr lang="en-US" sz="500" u="none" strike="noStrike">
                          <a:effectLst/>
                        </a:rPr>
                        <a:t>Datum</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Datum associated with the Latitude and Longitude measures.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438714084"/>
                  </a:ext>
                </a:extLst>
              </a:tr>
              <a:tr h="106352">
                <a:tc>
                  <a:txBody>
                    <a:bodyPr/>
                    <a:lstStyle/>
                    <a:p>
                      <a:pPr algn="l" fontAlgn="ctr"/>
                      <a:r>
                        <a:rPr lang="en-US" sz="500" u="none" strike="noStrike">
                          <a:effectLst/>
                        </a:rPr>
                        <a:t>Parameter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or description assigned in AQS to the parameter measured by the monitor. Parameters may be pollutants or non-pollutants.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163226632"/>
                  </a:ext>
                </a:extLst>
              </a:tr>
              <a:tr h="407685">
                <a:tc>
                  <a:txBody>
                    <a:bodyPr/>
                    <a:lstStyle/>
                    <a:p>
                      <a:pPr algn="l" fontAlgn="ctr"/>
                      <a:r>
                        <a:rPr lang="en-US" sz="500" u="none" strike="noStrike">
                          <a:effectLst/>
                        </a:rPr>
                        <a:t>Sample Duration</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length of time that air passes through the monitoring device before it is analyzed (measured). So, it represents an averaging period in the atmosphere (for example, a 24-hour sample duration draws ambient air over a collection filter for 24 straight hours). For continuous monitors, it can represent an averaging time of many samples (for example, a 1-hour value may be the average of four one-minute samples collected during each quarter of the hour).</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376872217"/>
                  </a:ext>
                </a:extLst>
              </a:tr>
              <a:tr h="106352">
                <a:tc>
                  <a:txBody>
                    <a:bodyPr/>
                    <a:lstStyle/>
                    <a:p>
                      <a:pPr algn="l" fontAlgn="ctr"/>
                      <a:r>
                        <a:rPr lang="en-US" sz="500" u="none" strike="noStrike">
                          <a:effectLst/>
                        </a:rPr>
                        <a:t>Pollutant Standard</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A description of the ambient air quality standard rules used to aggregate statistics.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4290615171"/>
                  </a:ext>
                </a:extLst>
              </a:tr>
              <a:tr h="106352">
                <a:tc>
                  <a:txBody>
                    <a:bodyPr/>
                    <a:lstStyle/>
                    <a:p>
                      <a:pPr algn="l" fontAlgn="ctr"/>
                      <a:r>
                        <a:rPr lang="en-US" sz="500" u="none" strike="noStrike">
                          <a:effectLst/>
                        </a:rPr>
                        <a:t>Date Local</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calendar date for the summary. All daily summaries are for the local standard day (midnight to midnight) at the monitor.</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401857753"/>
                  </a:ext>
                </a:extLst>
              </a:tr>
              <a:tr h="203842">
                <a:tc>
                  <a:txBody>
                    <a:bodyPr/>
                    <a:lstStyle/>
                    <a:p>
                      <a:pPr algn="l" fontAlgn="ctr"/>
                      <a:r>
                        <a:rPr lang="en-US" sz="500" u="none" strike="noStrike">
                          <a:effectLst/>
                        </a:rPr>
                        <a:t>Units of Measure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unit of measure for the parameter. QAD always returns data in the standard units for the parameter. Submitters are allowed to report data in any unit and EPA converts to a standard unit so that we may use the data in calculations.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97445768"/>
                  </a:ext>
                </a:extLst>
              </a:tr>
              <a:tr h="509606">
                <a:tc>
                  <a:txBody>
                    <a:bodyPr/>
                    <a:lstStyle/>
                    <a:p>
                      <a:pPr algn="l" fontAlgn="ctr"/>
                      <a:r>
                        <a:rPr lang="en-US" sz="500" u="none" strike="noStrike">
                          <a:effectLst/>
                        </a:rPr>
                        <a:t>Event Type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Indicates whether data measured during exceptional events are included in the summary. A wildfire is an example of an exceptional event; it is something that affects air quality, but the local agency has no control over. No Events means no events occurred. Events Included means events occurred and the data from them is included in the summary. Events Excluded means that events occurred but data form them is excluded from the summary. Concurred Events Excluded means that events occurred but only EPA concurred exclusions are removed from the summary. If an event occurred for the parameter in question, the data will have multiple records for each monitor.</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752491778"/>
                  </a:ext>
                </a:extLst>
              </a:tr>
              <a:tr h="106352">
                <a:tc>
                  <a:txBody>
                    <a:bodyPr/>
                    <a:lstStyle/>
                    <a:p>
                      <a:pPr algn="l" fontAlgn="ctr"/>
                      <a:r>
                        <a:rPr lang="en-US" sz="500" u="none" strike="noStrike">
                          <a:effectLst/>
                        </a:rPr>
                        <a:t>Observation Count</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number of observations (samples) taken during the day.</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634497233"/>
                  </a:ext>
                </a:extLst>
              </a:tr>
              <a:tr h="203842">
                <a:tc>
                  <a:txBody>
                    <a:bodyPr/>
                    <a:lstStyle/>
                    <a:p>
                      <a:pPr algn="l" fontAlgn="ctr"/>
                      <a:r>
                        <a:rPr lang="en-US" sz="500" u="none" strike="noStrike">
                          <a:effectLst/>
                        </a:rPr>
                        <a:t>Observation Percent</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percent representing the number of observations taken with respect to the number scheduled to be taken during the day. This is only calculated for monitors where measurements are required (e.g., only certain parameters).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979425599"/>
                  </a:ext>
                </a:extLst>
              </a:tr>
              <a:tr h="106352">
                <a:tc>
                  <a:txBody>
                    <a:bodyPr/>
                    <a:lstStyle/>
                    <a:p>
                      <a:pPr algn="l" fontAlgn="ctr"/>
                      <a:r>
                        <a:rPr lang="en-US" sz="500" u="none" strike="noStrike">
                          <a:effectLst/>
                        </a:rPr>
                        <a:t>Arithmetic Mean</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average (arithmetic mean) value for the day.</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187444617"/>
                  </a:ext>
                </a:extLst>
              </a:tr>
              <a:tr h="106352">
                <a:tc>
                  <a:txBody>
                    <a:bodyPr/>
                    <a:lstStyle/>
                    <a:p>
                      <a:pPr algn="l" fontAlgn="ctr"/>
                      <a:r>
                        <a:rPr lang="en-US" sz="500" u="none" strike="noStrike">
                          <a:effectLst/>
                        </a:rPr>
                        <a:t>1st Max Value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highest value for the day.</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544472005"/>
                  </a:ext>
                </a:extLst>
              </a:tr>
              <a:tr h="106352">
                <a:tc>
                  <a:txBody>
                    <a:bodyPr/>
                    <a:lstStyle/>
                    <a:p>
                      <a:pPr algn="l" fontAlgn="ctr"/>
                      <a:r>
                        <a:rPr lang="en-US" sz="500" u="none" strike="noStrike">
                          <a:effectLst/>
                        </a:rPr>
                        <a:t>1st Max Hour</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hour (on a 24-hour clock) when the highest value for the day (the previous field) was taken.</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192134196"/>
                  </a:ext>
                </a:extLst>
              </a:tr>
              <a:tr h="106352">
                <a:tc>
                  <a:txBody>
                    <a:bodyPr/>
                    <a:lstStyle/>
                    <a:p>
                      <a:pPr algn="l" fontAlgn="ctr"/>
                      <a:r>
                        <a:rPr lang="en-US" sz="500" u="none" strike="noStrike">
                          <a:effectLst/>
                        </a:rPr>
                        <a:t>AQI</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Air Quality Index for the day for the pollutant, if applicable.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977153451"/>
                  </a:ext>
                </a:extLst>
              </a:tr>
              <a:tr h="203842">
                <a:tc>
                  <a:txBody>
                    <a:bodyPr/>
                    <a:lstStyle/>
                    <a:p>
                      <a:pPr algn="l" fontAlgn="ctr"/>
                      <a:r>
                        <a:rPr lang="en-US" sz="500" u="none" strike="noStrike">
                          <a:effectLst/>
                        </a:rPr>
                        <a:t>Method Code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An internal system code indicating the method (processes, equipment, and protocols) used in gathering and measuring the sample. The method name is in the next column.</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440735666"/>
                  </a:ext>
                </a:extLst>
              </a:tr>
              <a:tr h="106352">
                <a:tc>
                  <a:txBody>
                    <a:bodyPr/>
                    <a:lstStyle/>
                    <a:p>
                      <a:pPr algn="l" fontAlgn="ctr"/>
                      <a:r>
                        <a:rPr lang="en-US" sz="500" u="none" strike="noStrike">
                          <a:effectLst/>
                        </a:rPr>
                        <a:t>Method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A short description of the processes, equipment, and protocols used in gathering and measuring the sample.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065297379"/>
                  </a:ext>
                </a:extLst>
              </a:tr>
              <a:tr h="106352">
                <a:tc>
                  <a:txBody>
                    <a:bodyPr/>
                    <a:lstStyle/>
                    <a:p>
                      <a:pPr algn="l" fontAlgn="ctr"/>
                      <a:r>
                        <a:rPr lang="en-US" sz="500" u="none" strike="noStrike">
                          <a:effectLst/>
                        </a:rPr>
                        <a:t>Local Site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site (if any) given by the State, local, or tribal air pollution control agency that operates it.</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910512817"/>
                  </a:ext>
                </a:extLst>
              </a:tr>
              <a:tr h="106352">
                <a:tc>
                  <a:txBody>
                    <a:bodyPr/>
                    <a:lstStyle/>
                    <a:p>
                      <a:pPr algn="l" fontAlgn="ctr"/>
                      <a:r>
                        <a:rPr lang="en-US" sz="500" u="none" strike="noStrike">
                          <a:effectLst/>
                        </a:rPr>
                        <a:t>Address</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approximate street address of the monitoring site.</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2180556149"/>
                  </a:ext>
                </a:extLst>
              </a:tr>
              <a:tr h="106352">
                <a:tc>
                  <a:txBody>
                    <a:bodyPr/>
                    <a:lstStyle/>
                    <a:p>
                      <a:pPr algn="l" fontAlgn="ctr"/>
                      <a:r>
                        <a:rPr lang="en-US" sz="500" u="none" strike="noStrike">
                          <a:effectLst/>
                        </a:rPr>
                        <a:t>State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state where the monitoring site is located.</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715484897"/>
                  </a:ext>
                </a:extLst>
              </a:tr>
              <a:tr h="106352">
                <a:tc>
                  <a:txBody>
                    <a:bodyPr/>
                    <a:lstStyle/>
                    <a:p>
                      <a:pPr algn="l" fontAlgn="ctr"/>
                      <a:r>
                        <a:rPr lang="en-US" sz="500" u="none" strike="noStrike">
                          <a:effectLst/>
                        </a:rPr>
                        <a:t>County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county where the monitoring site is located.</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4230238030"/>
                  </a:ext>
                </a:extLst>
              </a:tr>
              <a:tr h="106352">
                <a:tc>
                  <a:txBody>
                    <a:bodyPr/>
                    <a:lstStyle/>
                    <a:p>
                      <a:pPr algn="l" fontAlgn="ctr"/>
                      <a:r>
                        <a:rPr lang="en-US" sz="500" u="none" strike="noStrike">
                          <a:effectLst/>
                        </a:rPr>
                        <a:t>City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city where the monitoring site is located. This represents the legal incorporated boundaries of cities and not urban areas.</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3991913625"/>
                  </a:ext>
                </a:extLst>
              </a:tr>
              <a:tr h="106352">
                <a:tc>
                  <a:txBody>
                    <a:bodyPr/>
                    <a:lstStyle/>
                    <a:p>
                      <a:pPr algn="l" fontAlgn="ctr"/>
                      <a:r>
                        <a:rPr lang="en-US" sz="500" u="none" strike="noStrike">
                          <a:effectLst/>
                        </a:rPr>
                        <a:t>CBSA Name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a:effectLst/>
                        </a:rPr>
                        <a:t>The name of the core bases statistical area (metropolitan area) where the monitoring site is located.</a:t>
                      </a:r>
                      <a:endParaRPr lang="en-US" sz="500" b="0" i="0" u="none" strike="noStrike">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1290532947"/>
                  </a:ext>
                </a:extLst>
              </a:tr>
              <a:tr h="106352">
                <a:tc>
                  <a:txBody>
                    <a:bodyPr/>
                    <a:lstStyle/>
                    <a:p>
                      <a:pPr algn="l" fontAlgn="ctr"/>
                      <a:r>
                        <a:rPr lang="en-US" sz="500" u="none" strike="noStrike">
                          <a:effectLst/>
                        </a:rPr>
                        <a:t>Date of Last Change</a:t>
                      </a:r>
                      <a:endParaRPr lang="en-US" sz="500" b="0" i="0" u="none" strike="noStrike">
                        <a:solidFill>
                          <a:srgbClr val="000000"/>
                        </a:solidFill>
                        <a:effectLst/>
                        <a:latin typeface="Calibri" panose="020F0502020204030204" pitchFamily="34" charset="0"/>
                      </a:endParaRPr>
                    </a:p>
                  </a:txBody>
                  <a:tcPr marL="3890" marR="3890" marT="3890" marB="0" anchor="ctr"/>
                </a:tc>
                <a:tc>
                  <a:txBody>
                    <a:bodyPr/>
                    <a:lstStyle/>
                    <a:p>
                      <a:pPr algn="l" fontAlgn="ctr"/>
                      <a:r>
                        <a:rPr lang="en-US" sz="500" u="none" strike="noStrike" dirty="0">
                          <a:effectLst/>
                        </a:rPr>
                        <a:t>The date the last time any numeric values in this record were updated in the AQS data system.</a:t>
                      </a:r>
                      <a:endParaRPr lang="en-US" sz="500" b="0" i="0" u="none" strike="noStrike" dirty="0">
                        <a:solidFill>
                          <a:srgbClr val="000000"/>
                        </a:solidFill>
                        <a:effectLst/>
                        <a:latin typeface="Calibri" panose="020F0502020204030204" pitchFamily="34" charset="0"/>
                      </a:endParaRPr>
                    </a:p>
                  </a:txBody>
                  <a:tcPr marL="3890" marR="3890" marT="3890" marB="0" anchor="ctr"/>
                </a:tc>
                <a:extLst>
                  <a:ext uri="{0D108BD9-81ED-4DB2-BD59-A6C34878D82A}">
                    <a16:rowId xmlns:a16="http://schemas.microsoft.com/office/drawing/2014/main" val="514450499"/>
                  </a:ext>
                </a:extLst>
              </a:tr>
            </a:tbl>
          </a:graphicData>
        </a:graphic>
      </p:graphicFrame>
      <p:sp>
        <p:nvSpPr>
          <p:cNvPr id="4" name="Title 1">
            <a:extLst>
              <a:ext uri="{FF2B5EF4-FFF2-40B4-BE49-F238E27FC236}">
                <a16:creationId xmlns:a16="http://schemas.microsoft.com/office/drawing/2014/main" id="{CE0779AC-7173-4564-A0CB-17C3A176EC44}"/>
              </a:ext>
            </a:extLst>
          </p:cNvPr>
          <p:cNvSpPr>
            <a:spLocks noGrp="1"/>
          </p:cNvSpPr>
          <p:nvPr>
            <p:ph type="title"/>
          </p:nvPr>
        </p:nvSpPr>
        <p:spPr>
          <a:xfrm>
            <a:off x="1096963" y="752475"/>
            <a:ext cx="10058400" cy="984250"/>
          </a:xfrm>
        </p:spPr>
        <p:txBody>
          <a:bodyPr/>
          <a:lstStyle/>
          <a:p>
            <a:r>
              <a:rPr lang="en-US" dirty="0"/>
              <a:t>Annual Air Quality Index </a:t>
            </a:r>
          </a:p>
        </p:txBody>
      </p:sp>
      <p:sp>
        <p:nvSpPr>
          <p:cNvPr id="6" name="Title 1">
            <a:extLst>
              <a:ext uri="{FF2B5EF4-FFF2-40B4-BE49-F238E27FC236}">
                <a16:creationId xmlns:a16="http://schemas.microsoft.com/office/drawing/2014/main" id="{1C56A1EF-B881-4E6A-A1A5-49B665E7AE98}"/>
              </a:ext>
            </a:extLst>
          </p:cNvPr>
          <p:cNvSpPr txBox="1">
            <a:spLocks/>
          </p:cNvSpPr>
          <p:nvPr/>
        </p:nvSpPr>
        <p:spPr>
          <a:xfrm>
            <a:off x="1066800" y="61117"/>
            <a:ext cx="10058400" cy="456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800" b="1" dirty="0"/>
              <a:t>Glossary</a:t>
            </a:r>
          </a:p>
        </p:txBody>
      </p:sp>
    </p:spTree>
    <p:extLst>
      <p:ext uri="{BB962C8B-B14F-4D97-AF65-F5344CB8AC3E}">
        <p14:creationId xmlns:p14="http://schemas.microsoft.com/office/powerpoint/2010/main" val="354407871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1923</Words>
  <Application>Microsoft Office PowerPoint</Application>
  <PresentationFormat>Widescreen</PresentationFormat>
  <Paragraphs>184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Bodoni MT</vt:lpstr>
      <vt:lpstr>Bookman Old Style</vt:lpstr>
      <vt:lpstr>Calibri</vt:lpstr>
      <vt:lpstr>Franklin Gothic Book</vt:lpstr>
      <vt:lpstr>Wingdings</vt:lpstr>
      <vt:lpstr>1_RetrospectVTI</vt:lpstr>
      <vt:lpstr>Air Quality Index Analysis</vt:lpstr>
      <vt:lpstr>“You can have data without information, but you cannot have information without data.” </vt:lpstr>
      <vt:lpstr>Problem Statement</vt:lpstr>
      <vt:lpstr>PowerPoint Presentation</vt:lpstr>
      <vt:lpstr>PowerPoint Presentation</vt:lpstr>
      <vt:lpstr>PowerPoint Presentation</vt:lpstr>
      <vt:lpstr>Milestones</vt:lpstr>
      <vt:lpstr>Data Analysis</vt:lpstr>
      <vt:lpstr>Annual Air Quality Index </vt:lpstr>
      <vt:lpstr>Data Analysis</vt:lpstr>
      <vt:lpstr>Data Analysis</vt:lpstr>
      <vt:lpstr>Data Analysis</vt:lpstr>
      <vt:lpstr>Data Analysis</vt:lpstr>
      <vt:lpstr>Data Analysis</vt:lpstr>
      <vt:lpstr>Data Analysis</vt:lpstr>
      <vt:lpstr>Data Analysis</vt:lpstr>
      <vt:lpstr>Annual Air Quality Index </vt:lpstr>
      <vt:lpstr>Annual Air Quality Index </vt:lpstr>
      <vt:lpstr>Annual Air Quality Index </vt:lpstr>
      <vt:lpstr>PowerPoint Presentation</vt:lpstr>
      <vt:lpstr>Annual Air Quality Index </vt:lpstr>
      <vt:lpstr>Annual Air Quality Index</vt:lpstr>
      <vt:lpstr>Annual Air Quality Index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2020-04-11T03:43:33Z</dcterms:created>
  <dcterms:modified xsi:type="dcterms:W3CDTF">2020-04-11T05:29:38Z</dcterms:modified>
</cp:coreProperties>
</file>