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2" r:id="rId6"/>
    <p:sldId id="264" r:id="rId7"/>
    <p:sldId id="265" r:id="rId8"/>
    <p:sldId id="266" r:id="rId9"/>
    <p:sldId id="267" r:id="rId10"/>
    <p:sldId id="268" r:id="rId11"/>
    <p:sldId id="269" r:id="rId12"/>
    <p:sldId id="270" r:id="rId13"/>
    <p:sldId id="271" r:id="rId14"/>
    <p:sldId id="26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0625" y="639097"/>
            <a:ext cx="6829425" cy="3686015"/>
          </a:xfrm>
        </p:spPr>
        <p:txBody>
          <a:bodyPr>
            <a:normAutofit/>
          </a:bodyPr>
          <a:lstStyle/>
          <a:p>
            <a:r>
              <a:rPr lang="en-US" sz="8000" dirty="0"/>
              <a:t>Air Quality Index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687753"/>
            <a:ext cx="6269347" cy="842225"/>
          </a:xfrm>
        </p:spPr>
        <p:txBody>
          <a:bodyPr>
            <a:normAutofit lnSpcReduction="10000"/>
          </a:bodyPr>
          <a:lstStyle/>
          <a:p>
            <a:r>
              <a:rPr lang="en-US" sz="2400" dirty="0">
                <a:solidFill>
                  <a:schemeClr val="tx1">
                    <a:lumMod val="85000"/>
                    <a:lumOff val="15000"/>
                  </a:schemeClr>
                </a:solidFill>
              </a:rPr>
              <a:t>Group 3</a:t>
            </a:r>
            <a:br>
              <a:rPr lang="en-US" sz="2400" dirty="0">
                <a:solidFill>
                  <a:schemeClr val="tx1">
                    <a:lumMod val="85000"/>
                    <a:lumOff val="15000"/>
                  </a:schemeClr>
                </a:solidFill>
              </a:rPr>
            </a:b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305A46E-8C4E-42F0-A5D9-D8E0D2AED4F9}"/>
              </a:ext>
            </a:extLst>
          </p:cNvPr>
          <p:cNvSpPr txBox="1"/>
          <p:nvPr/>
        </p:nvSpPr>
        <p:spPr>
          <a:xfrm>
            <a:off x="5289752" y="5183487"/>
            <a:ext cx="4330497" cy="1477328"/>
          </a:xfrm>
          <a:prstGeom prst="rect">
            <a:avLst/>
          </a:prstGeom>
          <a:noFill/>
        </p:spPr>
        <p:txBody>
          <a:bodyPr wrap="square" rtlCol="0">
            <a:spAutoFit/>
          </a:bodyPr>
          <a:lstStyle/>
          <a:p>
            <a:r>
              <a:rPr lang="en-US" dirty="0"/>
              <a:t>Soumya Patil</a:t>
            </a:r>
          </a:p>
          <a:p>
            <a:r>
              <a:rPr lang="en-US" dirty="0"/>
              <a:t>Bhavna </a:t>
            </a:r>
            <a:r>
              <a:rPr lang="en-US" dirty="0" err="1"/>
              <a:t>Patadia</a:t>
            </a:r>
            <a:endParaRPr lang="en-US" dirty="0"/>
          </a:p>
          <a:p>
            <a:r>
              <a:rPr lang="en-US" dirty="0"/>
              <a:t>Kate </a:t>
            </a:r>
            <a:r>
              <a:rPr lang="en-US" dirty="0" err="1"/>
              <a:t>Engard</a:t>
            </a:r>
            <a:endParaRPr lang="en-US" dirty="0"/>
          </a:p>
          <a:p>
            <a:r>
              <a:rPr lang="en-US" dirty="0" err="1"/>
              <a:t>Quecis</a:t>
            </a:r>
            <a:r>
              <a:rPr lang="en-US" dirty="0"/>
              <a:t> Joshua</a:t>
            </a:r>
          </a:p>
          <a:p>
            <a:r>
              <a:rPr lang="en-US" dirty="0"/>
              <a:t>Michael Nosa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643466" y="786383"/>
            <a:ext cx="3517567" cy="2093975"/>
          </a:xfrm>
        </p:spPr>
        <p:txBody>
          <a:bodyPr anchor="b">
            <a:normAutofit/>
          </a:bodyPr>
          <a:lstStyle/>
          <a:p>
            <a:r>
              <a:rPr lang="en-US" dirty="0"/>
              <a:t>Annual Air Quality Index </a:t>
            </a:r>
          </a:p>
        </p:txBody>
      </p:sp>
      <p:pic>
        <p:nvPicPr>
          <p:cNvPr id="2" name="Content Placeholder 1">
            <a:extLst>
              <a:ext uri="{FF2B5EF4-FFF2-40B4-BE49-F238E27FC236}">
                <a16:creationId xmlns:a16="http://schemas.microsoft.com/office/drawing/2014/main" id="{0B12292A-B2F0-4720-BDAC-82199AF370BA}"/>
              </a:ext>
            </a:extLst>
          </p:cNvPr>
          <p:cNvPicPr>
            <a:picLocks noGrp="1" noChangeAspect="1"/>
          </p:cNvPicPr>
          <p:nvPr>
            <p:ph idx="1"/>
          </p:nvPr>
        </p:nvPicPr>
        <p:blipFill>
          <a:blip r:embed="rId2"/>
          <a:stretch>
            <a:fillRect/>
          </a:stretch>
        </p:blipFill>
        <p:spPr>
          <a:xfrm>
            <a:off x="5458984" y="829475"/>
            <a:ext cx="5928344" cy="5261405"/>
          </a:xfrm>
          <a:prstGeom prst="rect">
            <a:avLst/>
          </a:prstGeom>
          <a:noFill/>
        </p:spPr>
      </p:pic>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r>
              <a:rPr lang="en-US" sz="2400" b="1" dirty="0">
                <a:solidFill>
                  <a:srgbClr val="FFFF00"/>
                </a:solidFill>
              </a:rPr>
              <a:t>Good days for found cities</a:t>
            </a:r>
          </a:p>
        </p:txBody>
      </p:sp>
    </p:spTree>
    <p:extLst>
      <p:ext uri="{BB962C8B-B14F-4D97-AF65-F5344CB8AC3E}">
        <p14:creationId xmlns:p14="http://schemas.microsoft.com/office/powerpoint/2010/main" val="388491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44FB8B8-5125-4307-9723-C89070DB1B51}"/>
              </a:ext>
            </a:extLst>
          </p:cNvPr>
          <p:cNvPicPr>
            <a:picLocks noChangeAspect="1"/>
          </p:cNvPicPr>
          <p:nvPr/>
        </p:nvPicPr>
        <p:blipFill>
          <a:blip r:embed="rId2"/>
          <a:stretch>
            <a:fillRect/>
          </a:stretch>
        </p:blipFill>
        <p:spPr>
          <a:xfrm>
            <a:off x="1037058" y="0"/>
            <a:ext cx="10117898" cy="4578350"/>
          </a:xfrm>
          <a:prstGeom prst="rect">
            <a:avLst/>
          </a:prstGeom>
          <a:noFill/>
        </p:spPr>
      </p:pic>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79" y="4799362"/>
            <a:ext cx="10113645" cy="743682"/>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97279" y="5715000"/>
            <a:ext cx="10113264" cy="6096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spcAft>
                <a:spcPts val="600"/>
              </a:spcAft>
            </a:pPr>
            <a:r>
              <a:rPr lang="en-US" b="1" dirty="0">
                <a:solidFill>
                  <a:srgbClr val="FFFF00"/>
                </a:solidFill>
              </a:rPr>
              <a:t>Good days for found cities</a:t>
            </a:r>
          </a:p>
        </p:txBody>
      </p:sp>
    </p:spTree>
    <p:extLst>
      <p:ext uri="{BB962C8B-B14F-4D97-AF65-F5344CB8AC3E}">
        <p14:creationId xmlns:p14="http://schemas.microsoft.com/office/powerpoint/2010/main" val="75817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80" y="286603"/>
            <a:ext cx="10058400" cy="1450757"/>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97280" y="2120900"/>
            <a:ext cx="4639736" cy="374819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spcAft>
                <a:spcPts val="600"/>
              </a:spcAft>
            </a:pPr>
            <a:r>
              <a:rPr lang="en-US" sz="1900" b="1">
                <a:solidFill>
                  <a:schemeClr val="tx1">
                    <a:lumMod val="75000"/>
                    <a:lumOff val="25000"/>
                  </a:schemeClr>
                </a:solidFill>
              </a:rPr>
              <a:t>Good days for found cities</a:t>
            </a:r>
          </a:p>
        </p:txBody>
      </p:sp>
      <p:pic>
        <p:nvPicPr>
          <p:cNvPr id="2" name="Picture 1">
            <a:extLst>
              <a:ext uri="{FF2B5EF4-FFF2-40B4-BE49-F238E27FC236}">
                <a16:creationId xmlns:a16="http://schemas.microsoft.com/office/drawing/2014/main" id="{DAF0457B-D701-48E1-91DD-49E722742728}"/>
              </a:ext>
            </a:extLst>
          </p:cNvPr>
          <p:cNvPicPr>
            <a:picLocks noChangeAspect="1"/>
          </p:cNvPicPr>
          <p:nvPr/>
        </p:nvPicPr>
        <p:blipFill>
          <a:blip r:embed="rId2"/>
          <a:stretch>
            <a:fillRect/>
          </a:stretch>
        </p:blipFill>
        <p:spPr>
          <a:xfrm>
            <a:off x="7135069" y="2120900"/>
            <a:ext cx="3618656" cy="3987500"/>
          </a:xfrm>
          <a:prstGeom prst="rect">
            <a:avLst/>
          </a:prstGeom>
          <a:noFill/>
        </p:spPr>
      </p:pic>
      <p:pic>
        <p:nvPicPr>
          <p:cNvPr id="3" name="Picture 2">
            <a:extLst>
              <a:ext uri="{FF2B5EF4-FFF2-40B4-BE49-F238E27FC236}">
                <a16:creationId xmlns:a16="http://schemas.microsoft.com/office/drawing/2014/main" id="{0C05A56E-D064-4AAC-A2BE-11B4DA1696FE}"/>
              </a:ext>
            </a:extLst>
          </p:cNvPr>
          <p:cNvPicPr>
            <a:picLocks noChangeAspect="1"/>
          </p:cNvPicPr>
          <p:nvPr/>
        </p:nvPicPr>
        <p:blipFill>
          <a:blip r:embed="rId3"/>
          <a:stretch>
            <a:fillRect/>
          </a:stretch>
        </p:blipFill>
        <p:spPr>
          <a:xfrm>
            <a:off x="709613" y="2605087"/>
            <a:ext cx="6104738" cy="1804988"/>
          </a:xfrm>
          <a:prstGeom prst="rect">
            <a:avLst/>
          </a:prstGeom>
        </p:spPr>
      </p:pic>
    </p:spTree>
    <p:extLst>
      <p:ext uri="{BB962C8B-B14F-4D97-AF65-F5344CB8AC3E}">
        <p14:creationId xmlns:p14="http://schemas.microsoft.com/office/powerpoint/2010/main" val="219650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643466" y="786383"/>
            <a:ext cx="3517567" cy="2093975"/>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r>
              <a:rPr lang="en-US" sz="2400" b="1" dirty="0">
                <a:solidFill>
                  <a:srgbClr val="FFFF00"/>
                </a:solidFill>
              </a:rPr>
              <a:t>Conclusions</a:t>
            </a:r>
          </a:p>
        </p:txBody>
      </p:sp>
      <p:sp>
        <p:nvSpPr>
          <p:cNvPr id="6" name="Content Placeholder 5">
            <a:extLst>
              <a:ext uri="{FF2B5EF4-FFF2-40B4-BE49-F238E27FC236}">
                <a16:creationId xmlns:a16="http://schemas.microsoft.com/office/drawing/2014/main" id="{4D71F7C0-208C-4FEF-8CAD-E50786FD86DB}"/>
              </a:ext>
            </a:extLst>
          </p:cNvPr>
          <p:cNvSpPr>
            <a:spLocks noGrp="1"/>
          </p:cNvSpPr>
          <p:nvPr>
            <p:ph idx="1"/>
          </p:nvPr>
        </p:nvSpPr>
        <p:spPr>
          <a:xfrm>
            <a:off x="4772025" y="180975"/>
            <a:ext cx="6615303" cy="6610350"/>
          </a:xfrm>
        </p:spPr>
        <p:txBody>
          <a:bodyPr>
            <a:normAutofit/>
          </a:bodyPr>
          <a:lstStyle/>
          <a:p>
            <a:r>
              <a:rPr lang="en-US" dirty="0"/>
              <a:t>Hypothesis: An assumption can be made that region with higher concentration of population &amp; industry can reduce air quality</a:t>
            </a:r>
          </a:p>
          <a:p>
            <a:r>
              <a:rPr lang="en-US" dirty="0"/>
              <a:t>Congested metropolitan city like Phoenix with high traffic volume and more industries would show lower number of Good Days </a:t>
            </a:r>
          </a:p>
          <a:p>
            <a:r>
              <a:rPr lang="en-US" dirty="0"/>
              <a:t>(AQI between 0-50) than cities that have lower population, low traffic and no pollution creating industry</a:t>
            </a:r>
          </a:p>
          <a:p>
            <a:r>
              <a:rPr lang="en-US" dirty="0"/>
              <a:t>Phoenix metropolitan area does experiences lower number of Good Days.  Lake Havasu City-Kingman reported </a:t>
            </a:r>
          </a:p>
          <a:p>
            <a:r>
              <a:rPr lang="en-US" dirty="0"/>
              <a:t>Top 5 States with Hazardous Days resulted in Puerto Rico as a territory with most number of Hazardous Days.</a:t>
            </a:r>
          </a:p>
          <a:p>
            <a:r>
              <a:rPr lang="en-US" dirty="0"/>
              <a:t>Based on the graphs shown the city that had the most Hazardous days is in Puerto Rico.</a:t>
            </a:r>
          </a:p>
        </p:txBody>
      </p:sp>
    </p:spTree>
    <p:extLst>
      <p:ext uri="{BB962C8B-B14F-4D97-AF65-F5344CB8AC3E}">
        <p14:creationId xmlns:p14="http://schemas.microsoft.com/office/powerpoint/2010/main" val="227402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2289176"/>
            <a:ext cx="10058400" cy="3760891"/>
          </a:xfrm>
        </p:spPr>
        <p:txBody>
          <a:bodyPr/>
          <a:lstStyle/>
          <a:p>
            <a:pPr marL="201168" lvl="1" indent="0">
              <a:buNone/>
            </a:pPr>
            <a:r>
              <a:rPr lang="en-US" sz="2400" dirty="0">
                <a:latin typeface="Bodoni MT" panose="02070603080606020203" pitchFamily="18" charset="0"/>
              </a:rPr>
              <a:t> </a:t>
            </a:r>
            <a:endParaRPr lang="en-US" dirty="0"/>
          </a:p>
          <a:p>
            <a:endParaRPr lang="en-US"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Next Page</a:t>
            </a:r>
          </a:p>
        </p:txBody>
      </p:sp>
    </p:spTree>
    <p:extLst>
      <p:ext uri="{BB962C8B-B14F-4D97-AF65-F5344CB8AC3E}">
        <p14:creationId xmlns:p14="http://schemas.microsoft.com/office/powerpoint/2010/main" val="275064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80" y="286603"/>
            <a:ext cx="10058400" cy="1450757"/>
          </a:xfrm>
        </p:spPr>
        <p:txBody>
          <a:bodyPr anchor="b">
            <a:normAutofit/>
          </a:bodyPr>
          <a:lstStyle/>
          <a:p>
            <a:r>
              <a:rPr lang="en-US" dirty="0"/>
              <a:t>Annual Air Quality Index </a:t>
            </a:r>
          </a:p>
        </p:txBody>
      </p:sp>
      <p:pic>
        <p:nvPicPr>
          <p:cNvPr id="9" name="Picture 8">
            <a:extLst>
              <a:ext uri="{FF2B5EF4-FFF2-40B4-BE49-F238E27FC236}">
                <a16:creationId xmlns:a16="http://schemas.microsoft.com/office/drawing/2014/main" id="{A4F895FC-CD8B-4CE4-A7BC-5F79838687BA}"/>
              </a:ext>
            </a:extLst>
          </p:cNvPr>
          <p:cNvPicPr>
            <a:picLocks noChangeAspect="1"/>
          </p:cNvPicPr>
          <p:nvPr/>
        </p:nvPicPr>
        <p:blipFill>
          <a:blip r:embed="rId2"/>
          <a:stretch>
            <a:fillRect/>
          </a:stretch>
        </p:blipFill>
        <p:spPr>
          <a:xfrm>
            <a:off x="1908500" y="2120900"/>
            <a:ext cx="3017295" cy="3748193"/>
          </a:xfrm>
          <a:prstGeom prst="rect">
            <a:avLst/>
          </a:prstGeom>
          <a:noFill/>
        </p:spPr>
      </p:pic>
      <p:sp>
        <p:nvSpPr>
          <p:cNvPr id="5" name="Title 1">
            <a:extLst>
              <a:ext uri="{FF2B5EF4-FFF2-40B4-BE49-F238E27FC236}">
                <a16:creationId xmlns:a16="http://schemas.microsoft.com/office/drawing/2014/main" id="{B9C24167-5AB2-4BD5-8DE5-8041F958D629}"/>
              </a:ext>
            </a:extLst>
          </p:cNvPr>
          <p:cNvSpPr txBox="1">
            <a:spLocks/>
          </p:cNvSpPr>
          <p:nvPr/>
        </p:nvSpPr>
        <p:spPr>
          <a:xfrm>
            <a:off x="6515944" y="2120900"/>
            <a:ext cx="4639736" cy="374819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spcAft>
                <a:spcPts val="600"/>
              </a:spcAft>
            </a:pPr>
            <a:r>
              <a:rPr lang="en-US" sz="1900" b="1">
                <a:solidFill>
                  <a:schemeClr val="tx1">
                    <a:lumMod val="75000"/>
                    <a:lumOff val="25000"/>
                  </a:schemeClr>
                </a:solidFill>
              </a:rPr>
              <a:t>Work in Progress</a:t>
            </a:r>
          </a:p>
        </p:txBody>
      </p:sp>
    </p:spTree>
    <p:extLst>
      <p:ext uri="{BB962C8B-B14F-4D97-AF65-F5344CB8AC3E}">
        <p14:creationId xmlns:p14="http://schemas.microsoft.com/office/powerpoint/2010/main" val="158731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fontAlgn="base"/>
            <a:r>
              <a:rPr lang="en-US" sz="4800" i="1" dirty="0">
                <a:solidFill>
                  <a:schemeClr val="bg1"/>
                </a:solidFill>
              </a:rPr>
              <a:t>“You can have data without information, but you cannot have information without data.”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a:solidFill>
                  <a:schemeClr val="bg1"/>
                </a:solidFill>
              </a:rPr>
              <a:t>Daniel Keys Moran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4DDD-73C5-4251-8AB2-D4A9566989CB}"/>
              </a:ext>
            </a:extLst>
          </p:cNvPr>
          <p:cNvSpPr>
            <a:spLocks noGrp="1"/>
          </p:cNvSpPr>
          <p:nvPr>
            <p:ph type="title"/>
          </p:nvPr>
        </p:nvSpPr>
        <p:spPr>
          <a:xfrm>
            <a:off x="1097280" y="458054"/>
            <a:ext cx="10058400" cy="1323122"/>
          </a:xfrm>
        </p:spPr>
        <p:txBody>
          <a:bodyPr/>
          <a:lstStyle/>
          <a:p>
            <a:r>
              <a:rPr lang="en-US" dirty="0"/>
              <a:t>Annual Air Quality Index </a:t>
            </a:r>
          </a:p>
        </p:txBody>
      </p:sp>
      <p:sp>
        <p:nvSpPr>
          <p:cNvPr id="3" name="Content Placeholder 2">
            <a:extLst>
              <a:ext uri="{FF2B5EF4-FFF2-40B4-BE49-F238E27FC236}">
                <a16:creationId xmlns:a16="http://schemas.microsoft.com/office/drawing/2014/main" id="{9974A418-77BF-45E0-B32E-A07C875CCC01}"/>
              </a:ext>
            </a:extLst>
          </p:cNvPr>
          <p:cNvSpPr>
            <a:spLocks noGrp="1"/>
          </p:cNvSpPr>
          <p:nvPr>
            <p:ph idx="1"/>
          </p:nvPr>
        </p:nvSpPr>
        <p:spPr/>
        <p:txBody>
          <a:bodyPr/>
          <a:lstStyle/>
          <a:p>
            <a:r>
              <a:rPr lang="en-US" dirty="0"/>
              <a:t>This dataset includes information about the data captured for monitoring ozone and PM2.5 parameter on daily basis across counties by EPA’s Air Quality System for the year 2019.</a:t>
            </a:r>
          </a:p>
          <a:p>
            <a:r>
              <a:rPr lang="en-US" dirty="0"/>
              <a:t>The data in these datasets is delimited with a comma ','</a:t>
            </a:r>
          </a:p>
          <a:p>
            <a:endParaRPr lang="en-US" dirty="0"/>
          </a:p>
          <a:p>
            <a:endParaRPr lang="en-US" dirty="0"/>
          </a:p>
        </p:txBody>
      </p:sp>
    </p:spTree>
    <p:extLst>
      <p:ext uri="{BB962C8B-B14F-4D97-AF65-F5344CB8AC3E}">
        <p14:creationId xmlns:p14="http://schemas.microsoft.com/office/powerpoint/2010/main" val="32180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8576B86-93CC-4CA6-B0B4-90FB074558E2}"/>
              </a:ext>
            </a:extLst>
          </p:cNvPr>
          <p:cNvGraphicFramePr>
            <a:graphicFrameLocks noGrp="1"/>
          </p:cNvGraphicFramePr>
          <p:nvPr>
            <p:ph idx="1"/>
            <p:extLst>
              <p:ext uri="{D42A27DB-BD31-4B8C-83A1-F6EECF244321}">
                <p14:modId xmlns:p14="http://schemas.microsoft.com/office/powerpoint/2010/main" val="482467305"/>
              </p:ext>
            </p:extLst>
          </p:nvPr>
        </p:nvGraphicFramePr>
        <p:xfrm>
          <a:off x="1476375" y="1971675"/>
          <a:ext cx="9678988" cy="4286244"/>
        </p:xfrm>
        <a:graphic>
          <a:graphicData uri="http://schemas.openxmlformats.org/drawingml/2006/table">
            <a:tbl>
              <a:tblPr>
                <a:tableStyleId>{5C22544A-7EE6-4342-B048-85BDC9FD1C3A}</a:tableStyleId>
              </a:tblPr>
              <a:tblGrid>
                <a:gridCol w="1351814">
                  <a:extLst>
                    <a:ext uri="{9D8B030D-6E8A-4147-A177-3AD203B41FA5}">
                      <a16:colId xmlns:a16="http://schemas.microsoft.com/office/drawing/2014/main" val="2436127887"/>
                    </a:ext>
                  </a:extLst>
                </a:gridCol>
                <a:gridCol w="8327174">
                  <a:extLst>
                    <a:ext uri="{9D8B030D-6E8A-4147-A177-3AD203B41FA5}">
                      <a16:colId xmlns:a16="http://schemas.microsoft.com/office/drawing/2014/main" val="4135772537"/>
                    </a:ext>
                  </a:extLst>
                </a:gridCol>
              </a:tblGrid>
              <a:tr h="108593">
                <a:tc>
                  <a:txBody>
                    <a:bodyPr/>
                    <a:lstStyle/>
                    <a:p>
                      <a:pPr algn="l" fontAlgn="b"/>
                      <a:r>
                        <a:rPr lang="en-US" sz="600" u="none" strike="noStrike">
                          <a:effectLst/>
                        </a:rPr>
                        <a:t>Columns/Indicators</a:t>
                      </a:r>
                      <a:endParaRPr lang="en-US" sz="600" b="1" i="0" u="none" strike="noStrike">
                        <a:solidFill>
                          <a:srgbClr val="000000"/>
                        </a:solidFill>
                        <a:effectLst/>
                        <a:latin typeface="Calibri" panose="020F0502020204030204" pitchFamily="34" charset="0"/>
                      </a:endParaRPr>
                    </a:p>
                  </a:txBody>
                  <a:tcPr marL="3890" marR="3890" marT="3890" marB="0" anchor="b"/>
                </a:tc>
                <a:tc>
                  <a:txBody>
                    <a:bodyPr/>
                    <a:lstStyle/>
                    <a:p>
                      <a:pPr algn="l" fontAlgn="b"/>
                      <a:r>
                        <a:rPr lang="en-US" sz="600" u="none" strike="noStrike">
                          <a:effectLst/>
                        </a:rPr>
                        <a:t>Description</a:t>
                      </a:r>
                      <a:endParaRPr lang="en-US" sz="600" b="1" i="0" u="none" strike="noStrike">
                        <a:solidFill>
                          <a:srgbClr val="000000"/>
                        </a:solidFill>
                        <a:effectLst/>
                        <a:latin typeface="Calibri" panose="020F0502020204030204" pitchFamily="34" charset="0"/>
                      </a:endParaRPr>
                    </a:p>
                  </a:txBody>
                  <a:tcPr marL="3890" marR="3890" marT="3890" marB="0" anchor="b"/>
                </a:tc>
                <a:extLst>
                  <a:ext uri="{0D108BD9-81ED-4DB2-BD59-A6C34878D82A}">
                    <a16:rowId xmlns:a16="http://schemas.microsoft.com/office/drawing/2014/main" val="779453684"/>
                  </a:ext>
                </a:extLst>
              </a:tr>
              <a:tr h="106352">
                <a:tc>
                  <a:txBody>
                    <a:bodyPr/>
                    <a:lstStyle/>
                    <a:p>
                      <a:pPr algn="l" fontAlgn="ctr"/>
                      <a:r>
                        <a:rPr lang="en-US" sz="500" u="none" strike="noStrike">
                          <a:effectLst/>
                        </a:rPr>
                        <a:t>State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FIPS code of the state in which the monitor resides.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1361492"/>
                  </a:ext>
                </a:extLst>
              </a:tr>
              <a:tr h="106352">
                <a:tc>
                  <a:txBody>
                    <a:bodyPr/>
                    <a:lstStyle/>
                    <a:p>
                      <a:pPr algn="l" fontAlgn="ctr"/>
                      <a:r>
                        <a:rPr lang="en-US" sz="500" u="none" strike="noStrike">
                          <a:effectLst/>
                        </a:rPr>
                        <a:t>County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FIPS code of the county in which the monitor resides.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47229208"/>
                  </a:ext>
                </a:extLst>
              </a:tr>
              <a:tr h="106352">
                <a:tc>
                  <a:txBody>
                    <a:bodyPr/>
                    <a:lstStyle/>
                    <a:p>
                      <a:pPr algn="l" fontAlgn="ctr"/>
                      <a:r>
                        <a:rPr lang="en-US" sz="500" u="none" strike="noStrike">
                          <a:effectLst/>
                        </a:rPr>
                        <a:t>Site Num</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unique number within the county identifying the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183970804"/>
                  </a:ext>
                </a:extLst>
              </a:tr>
              <a:tr h="106352">
                <a:tc>
                  <a:txBody>
                    <a:bodyPr/>
                    <a:lstStyle/>
                    <a:p>
                      <a:pPr algn="l" fontAlgn="ctr"/>
                      <a:r>
                        <a:rPr lang="en-US" sz="500" u="none" strike="noStrike">
                          <a:effectLst/>
                        </a:rPr>
                        <a:t>Parameter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AQS code corresponding to the parameter measured by the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450026272"/>
                  </a:ext>
                </a:extLst>
              </a:tr>
              <a:tr h="106352">
                <a:tc>
                  <a:txBody>
                    <a:bodyPr/>
                    <a:lstStyle/>
                    <a:p>
                      <a:pPr algn="l" fontAlgn="ctr"/>
                      <a:r>
                        <a:rPr lang="en-US" sz="500" u="none" strike="noStrike">
                          <a:effectLst/>
                        </a:rPr>
                        <a:t>POC</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This is the “Parameter Occurrence Code” used to distinguish different instruments that measure the same parameter at the same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248731428"/>
                  </a:ext>
                </a:extLst>
              </a:tr>
              <a:tr h="103030">
                <a:tc>
                  <a:txBody>
                    <a:bodyPr/>
                    <a:lstStyle/>
                    <a:p>
                      <a:pPr algn="l" fontAlgn="ctr"/>
                      <a:r>
                        <a:rPr lang="en-US" sz="500" u="none" strike="noStrike">
                          <a:effectLst/>
                        </a:rPr>
                        <a:t>Latitude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monitoring site’s angular distance north of the equator measured in decimal degrees.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019690197"/>
                  </a:ext>
                </a:extLst>
              </a:tr>
              <a:tr h="103030">
                <a:tc>
                  <a:txBody>
                    <a:bodyPr/>
                    <a:lstStyle/>
                    <a:p>
                      <a:pPr algn="l" fontAlgn="ctr"/>
                      <a:r>
                        <a:rPr lang="en-US" sz="500" u="none" strike="noStrike">
                          <a:effectLst/>
                        </a:rPr>
                        <a:t>Longitude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monitoring site’s angular distance east of the prime meridian measured in decimal degrees.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004721082"/>
                  </a:ext>
                </a:extLst>
              </a:tr>
              <a:tr h="103030">
                <a:tc>
                  <a:txBody>
                    <a:bodyPr/>
                    <a:lstStyle/>
                    <a:p>
                      <a:pPr algn="l" fontAlgn="ctr"/>
                      <a:r>
                        <a:rPr lang="en-US" sz="500" u="none" strike="noStrike">
                          <a:effectLst/>
                        </a:rPr>
                        <a:t>Location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Latitude and Longitude of the monitoring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51525823"/>
                  </a:ext>
                </a:extLst>
              </a:tr>
              <a:tr h="106352">
                <a:tc>
                  <a:txBody>
                    <a:bodyPr/>
                    <a:lstStyle/>
                    <a:p>
                      <a:pPr algn="l" fontAlgn="ctr"/>
                      <a:r>
                        <a:rPr lang="en-US" sz="500" u="none" strike="noStrike">
                          <a:effectLst/>
                        </a:rPr>
                        <a:t>Datum</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Datum associated with the Latitude and Longitude measures.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438714084"/>
                  </a:ext>
                </a:extLst>
              </a:tr>
              <a:tr h="106352">
                <a:tc>
                  <a:txBody>
                    <a:bodyPr/>
                    <a:lstStyle/>
                    <a:p>
                      <a:pPr algn="l" fontAlgn="ctr"/>
                      <a:r>
                        <a:rPr lang="en-US" sz="500" u="none" strike="noStrike">
                          <a:effectLst/>
                        </a:rPr>
                        <a:t>Parameter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or description assigned in AQS to the parameter measured by the monitor. Parameters may be pollutants or non-pollutants.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63226632"/>
                  </a:ext>
                </a:extLst>
              </a:tr>
              <a:tr h="407685">
                <a:tc>
                  <a:txBody>
                    <a:bodyPr/>
                    <a:lstStyle/>
                    <a:p>
                      <a:pPr algn="l" fontAlgn="ctr"/>
                      <a:r>
                        <a:rPr lang="en-US" sz="500" u="none" strike="noStrike">
                          <a:effectLst/>
                        </a:rPr>
                        <a:t>Sample Duration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length of time that air passes through the monitoring device before it is analyzed (measured). So, it represents an averaging period in the atmosphere (for example, a 24-hour sample duration draws ambient air over a collection filter for 24 straight hours). For continuous monitors, it can represent an averaging time of many samples (for example, a 1-hour value may be the average of four one-minute samples collected during each quarter of the hour).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376872217"/>
                  </a:ext>
                </a:extLst>
              </a:tr>
              <a:tr h="106352">
                <a:tc>
                  <a:txBody>
                    <a:bodyPr/>
                    <a:lstStyle/>
                    <a:p>
                      <a:pPr algn="l" fontAlgn="ctr"/>
                      <a:r>
                        <a:rPr lang="en-US" sz="500" u="none" strike="noStrike">
                          <a:effectLst/>
                        </a:rPr>
                        <a:t>Pollutant Standard</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description of the ambient air quality standard rules used to aggregate statistics.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290615171"/>
                  </a:ext>
                </a:extLst>
              </a:tr>
              <a:tr h="106352">
                <a:tc>
                  <a:txBody>
                    <a:bodyPr/>
                    <a:lstStyle/>
                    <a:p>
                      <a:pPr algn="l" fontAlgn="ctr"/>
                      <a:r>
                        <a:rPr lang="en-US" sz="500" u="none" strike="noStrike">
                          <a:effectLst/>
                        </a:rPr>
                        <a:t>Date Local</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calendar date for the summary. All daily summaries are for the local standard day (midnight to midnight) at the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01857753"/>
                  </a:ext>
                </a:extLst>
              </a:tr>
              <a:tr h="203842">
                <a:tc>
                  <a:txBody>
                    <a:bodyPr/>
                    <a:lstStyle/>
                    <a:p>
                      <a:pPr algn="l" fontAlgn="ctr"/>
                      <a:r>
                        <a:rPr lang="en-US" sz="500" u="none" strike="noStrike">
                          <a:effectLst/>
                        </a:rPr>
                        <a:t>Units of Measure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unit of measure for the parameter. QAD always returns data in the standard units for the parameter. Submitters are allowed to report data in any unit and EPA converts to a standard unit so that we may use the data in calculations.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97445768"/>
                  </a:ext>
                </a:extLst>
              </a:tr>
              <a:tr h="509606">
                <a:tc>
                  <a:txBody>
                    <a:bodyPr/>
                    <a:lstStyle/>
                    <a:p>
                      <a:pPr algn="l" fontAlgn="ctr"/>
                      <a:r>
                        <a:rPr lang="en-US" sz="500" u="none" strike="noStrike">
                          <a:effectLst/>
                        </a:rPr>
                        <a:t>Event Type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Indicates whether data measured during exceptional events are included in the summary. A wildfire is an example of an exceptional event; it is something that affects air quality, but the local agency has no control over. No Events means no events occurred. Events Included means events occurred and the data from them is included in the summary. Events Excluded means that events occurred but data form them is excluded from the summary. Concurred Events Excluded means that events occurred but only EPA concurred exclusions are removed from the summary. If an event occurred for the parameter in question, the data will have multiple records for each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752491778"/>
                  </a:ext>
                </a:extLst>
              </a:tr>
              <a:tr h="106352">
                <a:tc>
                  <a:txBody>
                    <a:bodyPr/>
                    <a:lstStyle/>
                    <a:p>
                      <a:pPr algn="l" fontAlgn="ctr"/>
                      <a:r>
                        <a:rPr lang="en-US" sz="500" u="none" strike="noStrike">
                          <a:effectLst/>
                        </a:rPr>
                        <a:t>Observation Count</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number of observations (samples) taken during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634497233"/>
                  </a:ext>
                </a:extLst>
              </a:tr>
              <a:tr h="203842">
                <a:tc>
                  <a:txBody>
                    <a:bodyPr/>
                    <a:lstStyle/>
                    <a:p>
                      <a:pPr algn="l" fontAlgn="ctr"/>
                      <a:r>
                        <a:rPr lang="en-US" sz="500" u="none" strike="noStrike">
                          <a:effectLst/>
                        </a:rPr>
                        <a:t>Observation Percent</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percent representing the number of observations taken with respect to the number scheduled to be taken during the day. This is only calculated for monitors where measurements are required (e.g., only certain parameters).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79425599"/>
                  </a:ext>
                </a:extLst>
              </a:tr>
              <a:tr h="106352">
                <a:tc>
                  <a:txBody>
                    <a:bodyPr/>
                    <a:lstStyle/>
                    <a:p>
                      <a:pPr algn="l" fontAlgn="ctr"/>
                      <a:r>
                        <a:rPr lang="en-US" sz="500" u="none" strike="noStrike">
                          <a:effectLst/>
                        </a:rPr>
                        <a:t>Arithmetic Mean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average (arithmetic mean) value for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187444617"/>
                  </a:ext>
                </a:extLst>
              </a:tr>
              <a:tr h="106352">
                <a:tc>
                  <a:txBody>
                    <a:bodyPr/>
                    <a:lstStyle/>
                    <a:p>
                      <a:pPr algn="l" fontAlgn="ctr"/>
                      <a:r>
                        <a:rPr lang="en-US" sz="500" u="none" strike="noStrike">
                          <a:effectLst/>
                        </a:rPr>
                        <a:t>1st Max Value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highest value for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544472005"/>
                  </a:ext>
                </a:extLst>
              </a:tr>
              <a:tr h="106352">
                <a:tc>
                  <a:txBody>
                    <a:bodyPr/>
                    <a:lstStyle/>
                    <a:p>
                      <a:pPr algn="l" fontAlgn="ctr"/>
                      <a:r>
                        <a:rPr lang="en-US" sz="500" u="none" strike="noStrike">
                          <a:effectLst/>
                        </a:rPr>
                        <a:t>1st Max Hour</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hour (on a 24-hour clock) when the highest value for the day (the previous field) was taken.</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92134196"/>
                  </a:ext>
                </a:extLst>
              </a:tr>
              <a:tr h="106352">
                <a:tc>
                  <a:txBody>
                    <a:bodyPr/>
                    <a:lstStyle/>
                    <a:p>
                      <a:pPr algn="l" fontAlgn="ctr"/>
                      <a:r>
                        <a:rPr lang="en-US" sz="500" u="none" strike="noStrike">
                          <a:effectLst/>
                        </a:rPr>
                        <a:t>AQI</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Air Quality Index for the day for the pollutant, if applicable.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977153451"/>
                  </a:ext>
                </a:extLst>
              </a:tr>
              <a:tr h="203842">
                <a:tc>
                  <a:txBody>
                    <a:bodyPr/>
                    <a:lstStyle/>
                    <a:p>
                      <a:pPr algn="l" fontAlgn="ctr"/>
                      <a:r>
                        <a:rPr lang="en-US" sz="500" u="none" strike="noStrike">
                          <a:effectLst/>
                        </a:rPr>
                        <a:t>Method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An internal system code indicating the method (processes, equipment, and protocols) used in gathering and measuring the sample. The method name is in the next column.</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440735666"/>
                  </a:ext>
                </a:extLst>
              </a:tr>
              <a:tr h="106352">
                <a:tc>
                  <a:txBody>
                    <a:bodyPr/>
                    <a:lstStyle/>
                    <a:p>
                      <a:pPr algn="l" fontAlgn="ctr"/>
                      <a:r>
                        <a:rPr lang="en-US" sz="500" u="none" strike="noStrike">
                          <a:effectLst/>
                        </a:rPr>
                        <a:t>Method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short description of the processes, equipment, and protocols used in gathering and measuring the sample.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065297379"/>
                  </a:ext>
                </a:extLst>
              </a:tr>
              <a:tr h="106352">
                <a:tc>
                  <a:txBody>
                    <a:bodyPr/>
                    <a:lstStyle/>
                    <a:p>
                      <a:pPr algn="l" fontAlgn="ctr"/>
                      <a:r>
                        <a:rPr lang="en-US" sz="500" u="none" strike="noStrike">
                          <a:effectLst/>
                        </a:rPr>
                        <a:t>Local Site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site (if any) given by the State, local, or tribal air pollution control agency that operates it.</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910512817"/>
                  </a:ext>
                </a:extLst>
              </a:tr>
              <a:tr h="106352">
                <a:tc>
                  <a:txBody>
                    <a:bodyPr/>
                    <a:lstStyle/>
                    <a:p>
                      <a:pPr algn="l" fontAlgn="ctr"/>
                      <a:r>
                        <a:rPr lang="en-US" sz="500" u="none" strike="noStrike">
                          <a:effectLst/>
                        </a:rPr>
                        <a:t>Address</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approximate street address of the monitoring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180556149"/>
                  </a:ext>
                </a:extLst>
              </a:tr>
              <a:tr h="106352">
                <a:tc>
                  <a:txBody>
                    <a:bodyPr/>
                    <a:lstStyle/>
                    <a:p>
                      <a:pPr algn="l" fontAlgn="ctr"/>
                      <a:r>
                        <a:rPr lang="en-US" sz="500" u="none" strike="noStrike">
                          <a:effectLst/>
                        </a:rPr>
                        <a:t>State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state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715484897"/>
                  </a:ext>
                </a:extLst>
              </a:tr>
              <a:tr h="106352">
                <a:tc>
                  <a:txBody>
                    <a:bodyPr/>
                    <a:lstStyle/>
                    <a:p>
                      <a:pPr algn="l" fontAlgn="ctr"/>
                      <a:r>
                        <a:rPr lang="en-US" sz="500" u="none" strike="noStrike">
                          <a:effectLst/>
                        </a:rPr>
                        <a:t>County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county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230238030"/>
                  </a:ext>
                </a:extLst>
              </a:tr>
              <a:tr h="106352">
                <a:tc>
                  <a:txBody>
                    <a:bodyPr/>
                    <a:lstStyle/>
                    <a:p>
                      <a:pPr algn="l" fontAlgn="ctr"/>
                      <a:r>
                        <a:rPr lang="en-US" sz="500" u="none" strike="noStrike">
                          <a:effectLst/>
                        </a:rPr>
                        <a:t>City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city where the monitoring site is located. This represents the legal incorporated boundaries of cities and not urban areas.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991913625"/>
                  </a:ext>
                </a:extLst>
              </a:tr>
              <a:tr h="106352">
                <a:tc>
                  <a:txBody>
                    <a:bodyPr/>
                    <a:lstStyle/>
                    <a:p>
                      <a:pPr algn="l" fontAlgn="ctr"/>
                      <a:r>
                        <a:rPr lang="en-US" sz="500" u="none" strike="noStrike">
                          <a:effectLst/>
                        </a:rPr>
                        <a:t>CBSA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core bases statistical area (metropolitan area)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290532947"/>
                  </a:ext>
                </a:extLst>
              </a:tr>
              <a:tr h="106352">
                <a:tc>
                  <a:txBody>
                    <a:bodyPr/>
                    <a:lstStyle/>
                    <a:p>
                      <a:pPr algn="l" fontAlgn="ctr"/>
                      <a:r>
                        <a:rPr lang="en-US" sz="500" u="none" strike="noStrike">
                          <a:effectLst/>
                        </a:rPr>
                        <a:t>Date of Last Change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dirty="0">
                          <a:effectLst/>
                        </a:rPr>
                        <a:t>The date the last time any numeric values in this record were updated in the AQS data system.</a:t>
                      </a:r>
                      <a:endParaRPr lang="en-US" sz="500" b="0" i="0" u="none" strike="noStrike" dirty="0">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514450499"/>
                  </a:ext>
                </a:extLst>
              </a:tr>
            </a:tbl>
          </a:graphicData>
        </a:graphic>
      </p:graphicFrame>
      <p:sp>
        <p:nvSpPr>
          <p:cNvPr id="4" name="Title 1">
            <a:extLst>
              <a:ext uri="{FF2B5EF4-FFF2-40B4-BE49-F238E27FC236}">
                <a16:creationId xmlns:a16="http://schemas.microsoft.com/office/drawing/2014/main" id="{CE0779AC-7173-4564-A0CB-17C3A176EC44}"/>
              </a:ext>
            </a:extLst>
          </p:cNvPr>
          <p:cNvSpPr>
            <a:spLocks noGrp="1"/>
          </p:cNvSpPr>
          <p:nvPr>
            <p:ph type="title"/>
          </p:nvPr>
        </p:nvSpPr>
        <p:spPr>
          <a:xfrm>
            <a:off x="1096963" y="752475"/>
            <a:ext cx="10058400" cy="984250"/>
          </a:xfrm>
        </p:spPr>
        <p:txBody>
          <a:bodyPr/>
          <a:lstStyle/>
          <a:p>
            <a:r>
              <a:rPr lang="en-US" dirty="0"/>
              <a:t>Annual Air Quality Index </a:t>
            </a:r>
          </a:p>
        </p:txBody>
      </p:sp>
      <p:sp>
        <p:nvSpPr>
          <p:cNvPr id="6" name="Title 1">
            <a:extLst>
              <a:ext uri="{FF2B5EF4-FFF2-40B4-BE49-F238E27FC236}">
                <a16:creationId xmlns:a16="http://schemas.microsoft.com/office/drawing/2014/main" id="{1C56A1EF-B881-4E6A-A1A5-49B665E7AE98}"/>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Glossary</a:t>
            </a:r>
          </a:p>
        </p:txBody>
      </p:sp>
    </p:spTree>
    <p:extLst>
      <p:ext uri="{BB962C8B-B14F-4D97-AF65-F5344CB8AC3E}">
        <p14:creationId xmlns:p14="http://schemas.microsoft.com/office/powerpoint/2010/main" val="354407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2289176"/>
            <a:ext cx="10058400" cy="3760891"/>
          </a:xfrm>
        </p:spPr>
        <p:txBody>
          <a:bodyPr/>
          <a:lstStyle/>
          <a:p>
            <a:pPr marL="201168" lvl="1" indent="0">
              <a:buNone/>
            </a:pPr>
            <a:r>
              <a:rPr lang="en-US" sz="2400" dirty="0">
                <a:latin typeface="Bodoni MT" panose="02070603080606020203" pitchFamily="18" charset="0"/>
              </a:rPr>
              <a:t> Breathing is living as it is the main indication that we still live. This is why we choose this subject to know the value of breathing quality indoor air is critical for good health. Air also plays a vital role in recycling the Earth’s most important substances like carbon, water, and other gases to support other living things that live on types of gases such as carbon. Also, the air is the Earth’s comfort blanket without it the temperatures will be outrageous. </a:t>
            </a:r>
          </a:p>
          <a:p>
            <a:endParaRPr lang="en-US" dirty="0">
              <a:latin typeface="Bodoni MT" panose="02070603080606020203" pitchFamily="18" charset="0"/>
            </a:endParaRPr>
          </a:p>
          <a:p>
            <a:endParaRPr lang="en-US" dirty="0"/>
          </a:p>
          <a:p>
            <a:endParaRPr lang="en-US"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Subject</a:t>
            </a:r>
          </a:p>
        </p:txBody>
      </p:sp>
    </p:spTree>
    <p:extLst>
      <p:ext uri="{BB962C8B-B14F-4D97-AF65-F5344CB8AC3E}">
        <p14:creationId xmlns:p14="http://schemas.microsoft.com/office/powerpoint/2010/main" val="263000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2289176"/>
            <a:ext cx="10058400" cy="3760891"/>
          </a:xfrm>
        </p:spPr>
        <p:txBody>
          <a:bodyPr>
            <a:normAutofit/>
          </a:bodyPr>
          <a:lstStyle/>
          <a:p>
            <a:pPr lvl="1">
              <a:buFont typeface="Arial" panose="020B0604020202020204" pitchFamily="34" charset="0"/>
              <a:buChar char="•"/>
            </a:pPr>
            <a:r>
              <a:rPr lang="en-US" sz="1600" dirty="0">
                <a:latin typeface="Bodoni MT" panose="02070603080606020203" pitchFamily="18" charset="0"/>
              </a:rPr>
              <a:t>Data is not collected for all 365 days by each city so an accurate picture cannot be attained with certainty. This has to be taken into consideration when looking at results.</a:t>
            </a:r>
          </a:p>
          <a:p>
            <a:pPr marL="201168" lvl="1" indent="0">
              <a:buNone/>
            </a:pPr>
            <a:endParaRPr lang="en-US" sz="1600" dirty="0">
              <a:latin typeface="Bodoni MT" panose="02070603080606020203" pitchFamily="18" charset="0"/>
            </a:endParaRPr>
          </a:p>
          <a:p>
            <a:pPr lvl="1">
              <a:buFont typeface="Arial" panose="020B0604020202020204" pitchFamily="34" charset="0"/>
              <a:buChar char="•"/>
            </a:pPr>
            <a:r>
              <a:rPr lang="en-US" sz="1600" dirty="0">
                <a:latin typeface="Bodoni MT" panose="02070603080606020203" pitchFamily="18" charset="0"/>
              </a:rPr>
              <a:t>Looked at Cities with best data coverage for evaluation (</a:t>
            </a:r>
            <a:r>
              <a:rPr lang="en-US" sz="1600" dirty="0" err="1">
                <a:latin typeface="Bodoni MT" panose="02070603080606020203" pitchFamily="18" charset="0"/>
              </a:rPr>
              <a:t>atleast</a:t>
            </a:r>
            <a:r>
              <a:rPr lang="en-US" sz="1600" dirty="0">
                <a:latin typeface="Bodoni MT" panose="02070603080606020203" pitchFamily="18" charset="0"/>
              </a:rPr>
              <a:t> 70% or higher data collected) </a:t>
            </a:r>
          </a:p>
          <a:p>
            <a:pPr marL="201168" lvl="1" indent="0">
              <a:buNone/>
            </a:pPr>
            <a:endParaRPr lang="en-US" sz="1600" dirty="0">
              <a:latin typeface="Bodoni MT" panose="02070603080606020203" pitchFamily="18" charset="0"/>
            </a:endParaRPr>
          </a:p>
          <a:p>
            <a:pPr lvl="1">
              <a:buFont typeface="Arial" panose="020B0604020202020204" pitchFamily="34" charset="0"/>
              <a:buChar char="•"/>
            </a:pPr>
            <a:r>
              <a:rPr lang="en-US" sz="1600" dirty="0">
                <a:latin typeface="Bodoni MT" panose="02070603080606020203" pitchFamily="18" charset="0"/>
              </a:rPr>
              <a:t>Looked at the Cities that has the best good days in regards to AQI</a:t>
            </a:r>
          </a:p>
          <a:p>
            <a:pPr marL="201168" lvl="1" indent="0">
              <a:buNone/>
            </a:pPr>
            <a:endParaRPr lang="en-US" sz="1600" dirty="0">
              <a:latin typeface="Bodoni MT" panose="02070603080606020203" pitchFamily="18" charset="0"/>
            </a:endParaRPr>
          </a:p>
          <a:p>
            <a:pPr lvl="1">
              <a:buFont typeface="Arial" panose="020B0604020202020204" pitchFamily="34" charset="0"/>
              <a:buChar char="•"/>
            </a:pPr>
            <a:r>
              <a:rPr lang="en-US" sz="1600" dirty="0">
                <a:latin typeface="Bodoni MT" panose="02070603080606020203" pitchFamily="18" charset="0"/>
              </a:rPr>
              <a:t>The original imported dataset for AQI does not have Latitude and Longitude for each city.  In order to map it, </a:t>
            </a:r>
            <a:r>
              <a:rPr lang="en-US" sz="1600" dirty="0" err="1">
                <a:latin typeface="Bodoni MT" panose="02070603080606020203" pitchFamily="18" charset="0"/>
              </a:rPr>
              <a:t>lat</a:t>
            </a:r>
            <a:r>
              <a:rPr lang="en-US" sz="1600" dirty="0">
                <a:latin typeface="Bodoni MT" panose="02070603080606020203" pitchFamily="18" charset="0"/>
              </a:rPr>
              <a:t> &amp; Longitude is pulled from google.</a:t>
            </a:r>
          </a:p>
          <a:p>
            <a:pPr lvl="1">
              <a:buFont typeface="Arial" panose="020B0604020202020204" pitchFamily="34" charset="0"/>
              <a:buChar char="•"/>
            </a:pPr>
            <a:endParaRPr lang="en-US" sz="16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Data Challenges and Analysis</a:t>
            </a:r>
          </a:p>
        </p:txBody>
      </p:sp>
    </p:spTree>
    <p:extLst>
      <p:ext uri="{BB962C8B-B14F-4D97-AF65-F5344CB8AC3E}">
        <p14:creationId xmlns:p14="http://schemas.microsoft.com/office/powerpoint/2010/main" val="324170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fontScale="77500" lnSpcReduction="20000"/>
          </a:bodyPr>
          <a:lstStyle/>
          <a:p>
            <a:pPr marL="201168" lvl="1" indent="0">
              <a:buNone/>
            </a:pPr>
            <a:r>
              <a:rPr lang="en-US" sz="1600" b="1" dirty="0"/>
              <a:t>CREATING DATA BY STATE</a:t>
            </a:r>
          </a:p>
          <a:p>
            <a:pPr lvl="1">
              <a:buFont typeface="Arial" panose="020B0604020202020204" pitchFamily="34" charset="0"/>
              <a:buChar char="•"/>
            </a:pPr>
            <a:r>
              <a:rPr lang="en-US" sz="1600" dirty="0"/>
              <a:t>Get the Average data by State</a:t>
            </a:r>
          </a:p>
          <a:p>
            <a:pPr lvl="1">
              <a:buFont typeface="Arial" panose="020B0604020202020204" pitchFamily="34" charset="0"/>
              <a:buChar char="•"/>
            </a:pPr>
            <a:r>
              <a:rPr lang="en-US" sz="1600" dirty="0"/>
              <a:t>Focused on Top 5 States with high pollutants</a:t>
            </a:r>
          </a:p>
          <a:p>
            <a:pPr lvl="1"/>
            <a:endParaRPr lang="en-US" sz="1600" dirty="0"/>
          </a:p>
          <a:p>
            <a:pPr marL="201168" lvl="1" indent="0">
              <a:buNone/>
            </a:pPr>
            <a:r>
              <a:rPr lang="en-US" sz="1600" b="1" dirty="0"/>
              <a:t>CREATING DATA BY CITY</a:t>
            </a:r>
            <a:endParaRPr lang="en-US" sz="1600" dirty="0"/>
          </a:p>
          <a:p>
            <a:pPr lvl="1">
              <a:buFont typeface="Arial" panose="020B0604020202020204" pitchFamily="34" charset="0"/>
              <a:buChar char="•"/>
            </a:pPr>
            <a:r>
              <a:rPr lang="en-US" sz="1600" dirty="0"/>
              <a:t>Collected data percentage</a:t>
            </a:r>
          </a:p>
          <a:p>
            <a:pPr lvl="1">
              <a:buFont typeface="Arial" panose="020B0604020202020204" pitchFamily="34" charset="0"/>
              <a:buChar char="•"/>
            </a:pPr>
            <a:r>
              <a:rPr lang="en-US" sz="1600" dirty="0"/>
              <a:t>Cities with best data coverage for evaluation (at least 70% or higher data collected in 365 days)</a:t>
            </a:r>
          </a:p>
          <a:p>
            <a:pPr lvl="1">
              <a:buFont typeface="Arial" panose="020B0604020202020204" pitchFamily="34" charset="0"/>
              <a:buChar char="•"/>
            </a:pPr>
            <a:r>
              <a:rPr lang="en-US" sz="1600" dirty="0"/>
              <a:t>Top 5 cities with best air quality</a:t>
            </a:r>
          </a:p>
          <a:p>
            <a:pPr lvl="1">
              <a:buFont typeface="Arial" panose="020B0604020202020204" pitchFamily="34" charset="0"/>
              <a:buChar char="•"/>
            </a:pPr>
            <a:endParaRPr lang="en-US" sz="1600" dirty="0"/>
          </a:p>
          <a:p>
            <a:pPr marL="201168" lvl="1" indent="0">
              <a:buNone/>
            </a:pPr>
            <a:r>
              <a:rPr lang="en-US" sz="1600" b="1" dirty="0"/>
              <a:t>Pulling Latitudes and </a:t>
            </a:r>
            <a:r>
              <a:rPr lang="en-US" sz="1600" b="1" dirty="0" err="1"/>
              <a:t>Longtitudes</a:t>
            </a:r>
            <a:endParaRPr lang="en-US" sz="1600" b="1" dirty="0"/>
          </a:p>
          <a:p>
            <a:pPr lvl="1">
              <a:buFont typeface="Arial" panose="020B0604020202020204" pitchFamily="34" charset="0"/>
              <a:buChar char="•"/>
            </a:pPr>
            <a:r>
              <a:rPr lang="en-US" sz="1600" dirty="0"/>
              <a:t>Loop through all the cities from the imported dataset</a:t>
            </a:r>
          </a:p>
          <a:p>
            <a:pPr lvl="1">
              <a:buFont typeface="Arial" panose="020B0604020202020204" pitchFamily="34" charset="0"/>
              <a:buChar char="•"/>
            </a:pPr>
            <a:r>
              <a:rPr lang="en-US" sz="1600" dirty="0"/>
              <a:t>Handle spaces in city names</a:t>
            </a:r>
          </a:p>
          <a:p>
            <a:pPr lvl="1">
              <a:buFont typeface="Arial" panose="020B0604020202020204" pitchFamily="34" charset="0"/>
              <a:buChar char="•"/>
            </a:pPr>
            <a:r>
              <a:rPr lang="en-US" sz="1600" dirty="0"/>
              <a:t>Gathered city data</a:t>
            </a:r>
          </a:p>
          <a:p>
            <a:pPr lvl="1">
              <a:buFont typeface="Arial" panose="020B0604020202020204" pitchFamily="34" charset="0"/>
              <a:buChar char="•"/>
            </a:pPr>
            <a:r>
              <a:rPr lang="en-US" sz="1600" dirty="0"/>
              <a:t>Acquired state from city name</a:t>
            </a:r>
          </a:p>
          <a:p>
            <a:pPr lvl="1">
              <a:buFont typeface="Arial" panose="020B0604020202020204" pitchFamily="34" charset="0"/>
              <a:buChar char="•"/>
            </a:pPr>
            <a:r>
              <a:rPr lang="en-US" sz="1600" dirty="0"/>
              <a:t>Acquired </a:t>
            </a:r>
            <a:r>
              <a:rPr lang="en-US" sz="1600" dirty="0" err="1"/>
              <a:t>lat</a:t>
            </a:r>
            <a:r>
              <a:rPr lang="en-US" sz="1600" dirty="0"/>
              <a:t> &amp; </a:t>
            </a:r>
            <a:r>
              <a:rPr lang="en-US" sz="1600" dirty="0" err="1"/>
              <a:t>Lng</a:t>
            </a:r>
            <a:r>
              <a:rPr lang="en-US" sz="1600" dirty="0"/>
              <a:t> from json response</a:t>
            </a:r>
          </a:p>
          <a:p>
            <a:pPr lvl="1">
              <a:buFont typeface="Arial" panose="020B0604020202020204" pitchFamily="34" charset="0"/>
              <a:buChar char="•"/>
            </a:pPr>
            <a:r>
              <a:rPr lang="en-US" sz="1600" dirty="0"/>
              <a:t>Collected </a:t>
            </a:r>
            <a:r>
              <a:rPr lang="en-US" sz="1600" dirty="0" err="1"/>
              <a:t>medianAQI</a:t>
            </a:r>
            <a:r>
              <a:rPr lang="en-US" sz="1600" dirty="0"/>
              <a:t> for found cities</a:t>
            </a:r>
          </a:p>
          <a:p>
            <a:pPr lvl="1">
              <a:buFont typeface="Arial" panose="020B0604020202020204" pitchFamily="34" charset="0"/>
              <a:buChar char="•"/>
            </a:pPr>
            <a:r>
              <a:rPr lang="en-US" sz="1600" dirty="0"/>
              <a:t>Collected good days for found cities</a:t>
            </a:r>
          </a:p>
          <a:p>
            <a:pPr lvl="1">
              <a:buFont typeface="Arial" panose="020B0604020202020204" pitchFamily="34" charset="0"/>
              <a:buChar char="•"/>
            </a:pPr>
            <a:r>
              <a:rPr lang="en-US" sz="1600" dirty="0"/>
              <a:t>Collected hazardous days for found cities</a:t>
            </a:r>
          </a:p>
          <a:p>
            <a:pPr lvl="1">
              <a:buFont typeface="Arial" panose="020B0604020202020204" pitchFamily="34" charset="0"/>
              <a:buChar char="•"/>
            </a:pPr>
            <a:r>
              <a:rPr lang="en-US" sz="1600" dirty="0"/>
              <a:t>Collected percentile AQI</a:t>
            </a:r>
          </a:p>
          <a:p>
            <a:pPr lvl="1">
              <a:buFont typeface="Arial" panose="020B0604020202020204" pitchFamily="34" charset="0"/>
              <a:buChar char="•"/>
            </a:pPr>
            <a:r>
              <a:rPr lang="en-US" sz="1600" dirty="0"/>
              <a:t>Printed city data as its </a:t>
            </a:r>
            <a:r>
              <a:rPr lang="en-US" sz="1600" dirty="0" err="1"/>
              <a:t>aquired</a:t>
            </a:r>
            <a:endParaRPr lang="en-US" sz="16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Steps and Analysis</a:t>
            </a:r>
          </a:p>
        </p:txBody>
      </p:sp>
    </p:spTree>
    <p:extLst>
      <p:ext uri="{BB962C8B-B14F-4D97-AF65-F5344CB8AC3E}">
        <p14:creationId xmlns:p14="http://schemas.microsoft.com/office/powerpoint/2010/main" val="199831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a:bodyPr>
          <a:lstStyle/>
          <a:p>
            <a:pPr marL="201168" lvl="1" indent="0">
              <a:buNone/>
            </a:pPr>
            <a:r>
              <a:rPr lang="en-US" sz="1600" b="1" dirty="0"/>
              <a:t>CREATING DATA BY CITY</a:t>
            </a:r>
            <a:endParaRPr lang="en-US" sz="1600" dirty="0"/>
          </a:p>
          <a:p>
            <a:pPr marL="201168" lvl="1" indent="0">
              <a:buNone/>
            </a:pPr>
            <a:r>
              <a:rPr lang="en-US" sz="1000" dirty="0" err="1"/>
              <a:t>aqi_city</a:t>
            </a:r>
            <a:r>
              <a:rPr lang="en-US" sz="1000" dirty="0"/>
              <a:t>["Year Coverage"] = </a:t>
            </a:r>
            <a:r>
              <a:rPr lang="en-US" sz="1000" dirty="0" err="1"/>
              <a:t>aqi_city</a:t>
            </a:r>
            <a:r>
              <a:rPr lang="en-US" sz="1000" dirty="0"/>
              <a:t>["Days with AQI"] / 365</a:t>
            </a:r>
          </a:p>
          <a:p>
            <a:pPr marL="201168" lvl="1" indent="0">
              <a:buNone/>
            </a:pPr>
            <a:r>
              <a:rPr lang="en-US" sz="1000" dirty="0" err="1"/>
              <a:t>aqi_city</a:t>
            </a:r>
            <a:r>
              <a:rPr lang="en-US" sz="1000" dirty="0"/>
              <a:t>["Good Day Percent"] = </a:t>
            </a:r>
            <a:r>
              <a:rPr lang="en-US" sz="1000" dirty="0" err="1"/>
              <a:t>aqi_city</a:t>
            </a:r>
            <a:r>
              <a:rPr lang="en-US" sz="1000" dirty="0"/>
              <a:t>["Good Days"]/</a:t>
            </a:r>
            <a:r>
              <a:rPr lang="en-US" sz="1000" dirty="0" err="1"/>
              <a:t>aqi_city</a:t>
            </a:r>
            <a:r>
              <a:rPr lang="en-US" sz="1000" dirty="0"/>
              <a:t>["Days with AQI"]</a:t>
            </a:r>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Graphs Tables Analysis</a:t>
            </a:r>
          </a:p>
        </p:txBody>
      </p:sp>
      <p:pic>
        <p:nvPicPr>
          <p:cNvPr id="6" name="Picture 5">
            <a:extLst>
              <a:ext uri="{FF2B5EF4-FFF2-40B4-BE49-F238E27FC236}">
                <a16:creationId xmlns:a16="http://schemas.microsoft.com/office/drawing/2014/main" id="{64E6B488-694C-461C-87B8-47FB28405064}"/>
              </a:ext>
            </a:extLst>
          </p:cNvPr>
          <p:cNvPicPr>
            <a:picLocks noChangeAspect="1"/>
          </p:cNvPicPr>
          <p:nvPr/>
        </p:nvPicPr>
        <p:blipFill>
          <a:blip r:embed="rId2"/>
          <a:stretch>
            <a:fillRect/>
          </a:stretch>
        </p:blipFill>
        <p:spPr>
          <a:xfrm>
            <a:off x="1190625" y="2911473"/>
            <a:ext cx="3711499" cy="1965327"/>
          </a:xfrm>
          <a:prstGeom prst="rect">
            <a:avLst/>
          </a:prstGeom>
        </p:spPr>
      </p:pic>
    </p:spTree>
    <p:extLst>
      <p:ext uri="{BB962C8B-B14F-4D97-AF65-F5344CB8AC3E}">
        <p14:creationId xmlns:p14="http://schemas.microsoft.com/office/powerpoint/2010/main" val="306988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a:bodyPr>
          <a:lstStyle/>
          <a:p>
            <a:pPr marL="201168" lvl="1" indent="0">
              <a:buNone/>
            </a:pPr>
            <a:r>
              <a:rPr lang="en-US" sz="1600" b="1" dirty="0"/>
              <a:t>Pulling Latitudes and </a:t>
            </a:r>
            <a:r>
              <a:rPr lang="en-US" sz="1600" b="1" dirty="0" err="1"/>
              <a:t>Longtitudes</a:t>
            </a:r>
            <a:endParaRPr lang="en-US" sz="1600" b="1" dirty="0"/>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800" y="61117"/>
            <a:ext cx="10058400" cy="817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Graphs Tables Analysis</a:t>
            </a:r>
          </a:p>
        </p:txBody>
      </p:sp>
      <p:pic>
        <p:nvPicPr>
          <p:cNvPr id="7" name="Picture 6">
            <a:extLst>
              <a:ext uri="{FF2B5EF4-FFF2-40B4-BE49-F238E27FC236}">
                <a16:creationId xmlns:a16="http://schemas.microsoft.com/office/drawing/2014/main" id="{CAB499BB-9512-4C8E-865C-0BB050A82A7A}"/>
              </a:ext>
            </a:extLst>
          </p:cNvPr>
          <p:cNvPicPr>
            <a:picLocks noChangeAspect="1"/>
          </p:cNvPicPr>
          <p:nvPr/>
        </p:nvPicPr>
        <p:blipFill>
          <a:blip r:embed="rId2"/>
          <a:stretch>
            <a:fillRect/>
          </a:stretch>
        </p:blipFill>
        <p:spPr>
          <a:xfrm>
            <a:off x="1066800" y="2356069"/>
            <a:ext cx="4234800" cy="3668271"/>
          </a:xfrm>
          <a:prstGeom prst="rect">
            <a:avLst/>
          </a:prstGeom>
        </p:spPr>
      </p:pic>
      <p:pic>
        <p:nvPicPr>
          <p:cNvPr id="8" name="Picture 7">
            <a:extLst>
              <a:ext uri="{FF2B5EF4-FFF2-40B4-BE49-F238E27FC236}">
                <a16:creationId xmlns:a16="http://schemas.microsoft.com/office/drawing/2014/main" id="{9EB4A59C-82E5-4487-A155-B09DE2E3B84A}"/>
              </a:ext>
            </a:extLst>
          </p:cNvPr>
          <p:cNvPicPr>
            <a:picLocks noChangeAspect="1"/>
          </p:cNvPicPr>
          <p:nvPr/>
        </p:nvPicPr>
        <p:blipFill>
          <a:blip r:embed="rId3"/>
          <a:stretch>
            <a:fillRect/>
          </a:stretch>
        </p:blipFill>
        <p:spPr>
          <a:xfrm>
            <a:off x="5798957" y="2324099"/>
            <a:ext cx="4973818" cy="3457577"/>
          </a:xfrm>
          <a:prstGeom prst="rect">
            <a:avLst/>
          </a:prstGeom>
        </p:spPr>
      </p:pic>
    </p:spTree>
    <p:extLst>
      <p:ext uri="{BB962C8B-B14F-4D97-AF65-F5344CB8AC3E}">
        <p14:creationId xmlns:p14="http://schemas.microsoft.com/office/powerpoint/2010/main" val="35424343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Bodoni MT</vt:lpstr>
      <vt:lpstr>Bookman Old Style</vt:lpstr>
      <vt:lpstr>Calibri</vt:lpstr>
      <vt:lpstr>Franklin Gothic Book</vt:lpstr>
      <vt:lpstr>1_RetrospectVTI</vt:lpstr>
      <vt:lpstr>Air Quality Index Analysis</vt:lpstr>
      <vt:lpstr>“You can have data without information, but you cannot have information without data.”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lpstr>Annual Air Quality Index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2020-04-09T21:07:19Z</dcterms:created>
  <dcterms:modified xsi:type="dcterms:W3CDTF">2020-04-10T02:13:06Z</dcterms:modified>
</cp:coreProperties>
</file>