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C000"/>
    <a:srgbClr val="4472C4"/>
    <a:srgbClr val="FF2F92"/>
    <a:srgbClr val="000000"/>
    <a:srgbClr val="FF2600"/>
    <a:srgbClr val="00FA00"/>
    <a:srgbClr val="76D6FF"/>
    <a:srgbClr val="FF85FF"/>
    <a:srgbClr val="73FB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4"/>
    <p:restoredTop sz="94640"/>
  </p:normalViewPr>
  <p:slideViewPr>
    <p:cSldViewPr snapToGrid="0" snapToObjects="1">
      <p:cViewPr>
        <p:scale>
          <a:sx n="94" d="100"/>
          <a:sy n="94" d="100"/>
        </p:scale>
        <p:origin x="133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CDBA-5BDD-3449-9014-C0EF9D85A69E}" type="datetimeFigureOut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D1D3-D3C4-404F-8247-BF5EA931A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CDBA-5BDD-3449-9014-C0EF9D85A69E}" type="datetimeFigureOut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D1D3-D3C4-404F-8247-BF5EA931A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61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CDBA-5BDD-3449-9014-C0EF9D85A69E}" type="datetimeFigureOut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D1D3-D3C4-404F-8247-BF5EA931A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83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CDBA-5BDD-3449-9014-C0EF9D85A69E}" type="datetimeFigureOut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D1D3-D3C4-404F-8247-BF5EA931A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17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CDBA-5BDD-3449-9014-C0EF9D85A69E}" type="datetimeFigureOut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D1D3-D3C4-404F-8247-BF5EA931A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39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CDBA-5BDD-3449-9014-C0EF9D85A69E}" type="datetimeFigureOut">
              <a:rPr lang="en-US" smtClean="0"/>
              <a:t>3/11/18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D1D3-D3C4-404F-8247-BF5EA931A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7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CDBA-5BDD-3449-9014-C0EF9D85A69E}" type="datetimeFigureOut">
              <a:rPr lang="en-US" smtClean="0"/>
              <a:t>3/11/18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D1D3-D3C4-404F-8247-BF5EA931A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38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CDBA-5BDD-3449-9014-C0EF9D85A69E}" type="datetimeFigureOut">
              <a:rPr lang="en-US" smtClean="0"/>
              <a:t>3/11/18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D1D3-D3C4-404F-8247-BF5EA931A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32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CDBA-5BDD-3449-9014-C0EF9D85A69E}" type="datetimeFigureOut">
              <a:rPr lang="en-US" smtClean="0"/>
              <a:t>3/11/18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D1D3-D3C4-404F-8247-BF5EA931A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86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CDBA-5BDD-3449-9014-C0EF9D85A69E}" type="datetimeFigureOut">
              <a:rPr lang="en-US" smtClean="0"/>
              <a:t>3/11/18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D1D3-D3C4-404F-8247-BF5EA931A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8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CDBA-5BDD-3449-9014-C0EF9D85A69E}" type="datetimeFigureOut">
              <a:rPr lang="en-US" smtClean="0"/>
              <a:t>3/11/18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D1D3-D3C4-404F-8247-BF5EA931A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8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7CDBA-5BDD-3449-9014-C0EF9D85A69E}" type="datetimeFigureOut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CD1D3-D3C4-404F-8247-BF5EA931A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27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63132" y="68686"/>
            <a:ext cx="476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DAD </a:t>
            </a:r>
            <a:r>
              <a:rPr lang="mr-IN" b="1" dirty="0" smtClean="0"/>
              <a:t>–</a:t>
            </a:r>
            <a:r>
              <a:rPr lang="en-US" b="1" dirty="0" smtClean="0"/>
              <a:t> Data Acquisition Descriptor </a:t>
            </a:r>
          </a:p>
          <a:p>
            <a:pPr algn="ctr"/>
            <a:r>
              <a:rPr lang="en-US" b="1" dirty="0" smtClean="0"/>
              <a:t>EPSI </a:t>
            </a:r>
            <a:r>
              <a:rPr lang="en-US" b="1" dirty="0" smtClean="0"/>
              <a:t>Gradient Waveform Parameters (</a:t>
            </a:r>
            <a:r>
              <a:rPr lang="en-US" b="1" dirty="0" err="1" smtClean="0"/>
              <a:t>Flyback</a:t>
            </a:r>
            <a:r>
              <a:rPr lang="en-US" b="1" dirty="0"/>
              <a:t>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091737" y="1363303"/>
            <a:ext cx="7941642" cy="4836844"/>
            <a:chOff x="399411" y="1458839"/>
            <a:chExt cx="7941642" cy="4836844"/>
          </a:xfrm>
        </p:grpSpPr>
        <p:cxnSp>
          <p:nvCxnSpPr>
            <p:cNvPr id="19" name="Straight Connector 18"/>
            <p:cNvCxnSpPr/>
            <p:nvPr/>
          </p:nvCxnSpPr>
          <p:spPr>
            <a:xfrm flipV="1">
              <a:off x="2298819" y="2518869"/>
              <a:ext cx="192024" cy="603504"/>
            </a:xfrm>
            <a:prstGeom prst="line">
              <a:avLst/>
            </a:prstGeom>
            <a:ln w="3175">
              <a:solidFill>
                <a:schemeClr val="accent1">
                  <a:alpha val="27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496939" y="2518869"/>
              <a:ext cx="9753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3858768" y="2518869"/>
              <a:ext cx="38100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3474720" y="2518869"/>
              <a:ext cx="384048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239768" y="2518869"/>
              <a:ext cx="9753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 flipV="1">
              <a:off x="5221822" y="2518869"/>
              <a:ext cx="192024" cy="6035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6643583" y="2518869"/>
              <a:ext cx="38100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 flipV="1">
              <a:off x="6259535" y="2518869"/>
              <a:ext cx="384048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7024583" y="2518869"/>
              <a:ext cx="9753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 flipV="1">
              <a:off x="7996772" y="2518869"/>
              <a:ext cx="192024" cy="6035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5216720" y="2794101"/>
              <a:ext cx="384048" cy="609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5279204" y="2839822"/>
              <a:ext cx="384048" cy="609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/>
            <p:cNvGrpSpPr/>
            <p:nvPr/>
          </p:nvGrpSpPr>
          <p:grpSpPr>
            <a:xfrm>
              <a:off x="2493891" y="2482292"/>
              <a:ext cx="987552" cy="73152"/>
              <a:chOff x="2425446" y="1890727"/>
              <a:chExt cx="985917" cy="73152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2425446" y="1890727"/>
                <a:ext cx="73152" cy="73152"/>
              </a:xfrm>
              <a:prstGeom prst="ellipse">
                <a:avLst/>
              </a:prstGeom>
              <a:solidFill>
                <a:srgbClr val="FF2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2556451" y="1890727"/>
                <a:ext cx="73152" cy="73152"/>
              </a:xfrm>
              <a:prstGeom prst="ellipse">
                <a:avLst/>
              </a:prstGeom>
              <a:solidFill>
                <a:srgbClr val="FF2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687456" y="1890727"/>
                <a:ext cx="73152" cy="73152"/>
              </a:xfrm>
              <a:prstGeom prst="ellipse">
                <a:avLst/>
              </a:prstGeom>
              <a:solidFill>
                <a:srgbClr val="FF2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2818461" y="1890727"/>
                <a:ext cx="73152" cy="73152"/>
              </a:xfrm>
              <a:prstGeom prst="ellipse">
                <a:avLst/>
              </a:prstGeom>
              <a:solidFill>
                <a:srgbClr val="FF2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2949466" y="1890727"/>
                <a:ext cx="73152" cy="73152"/>
              </a:xfrm>
              <a:prstGeom prst="ellipse">
                <a:avLst/>
              </a:prstGeom>
              <a:solidFill>
                <a:srgbClr val="FF2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3076198" y="1890727"/>
                <a:ext cx="73152" cy="73152"/>
              </a:xfrm>
              <a:prstGeom prst="ellipse">
                <a:avLst/>
              </a:prstGeom>
              <a:solidFill>
                <a:srgbClr val="FF2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3207203" y="1890727"/>
                <a:ext cx="73152" cy="73152"/>
              </a:xfrm>
              <a:prstGeom prst="ellipse">
                <a:avLst/>
              </a:prstGeom>
              <a:solidFill>
                <a:srgbClr val="FF2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3338211" y="1890727"/>
                <a:ext cx="73152" cy="73152"/>
              </a:xfrm>
              <a:prstGeom prst="ellipse">
                <a:avLst/>
              </a:prstGeom>
              <a:solidFill>
                <a:srgbClr val="FF2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Oval 66"/>
            <p:cNvSpPr/>
            <p:nvPr/>
          </p:nvSpPr>
          <p:spPr>
            <a:xfrm>
              <a:off x="3556144" y="2858072"/>
              <a:ext cx="73273" cy="73152"/>
            </a:xfrm>
            <a:prstGeom prst="ellipse">
              <a:avLst/>
            </a:prstGeom>
            <a:solidFill>
              <a:srgbClr val="FF2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687366" y="3265167"/>
              <a:ext cx="73273" cy="73152"/>
            </a:xfrm>
            <a:prstGeom prst="ellipse">
              <a:avLst/>
            </a:prstGeom>
            <a:solidFill>
              <a:srgbClr val="FF2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3949811" y="3309008"/>
              <a:ext cx="73273" cy="73152"/>
            </a:xfrm>
            <a:prstGeom prst="ellipse">
              <a:avLst/>
            </a:prstGeom>
            <a:solidFill>
              <a:srgbClr val="FF2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4081033" y="2883124"/>
              <a:ext cx="73273" cy="73152"/>
            </a:xfrm>
            <a:prstGeom prst="ellipse">
              <a:avLst/>
            </a:prstGeom>
            <a:solidFill>
              <a:srgbClr val="FF2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233027" y="2482292"/>
              <a:ext cx="73273" cy="73152"/>
            </a:xfrm>
            <a:prstGeom prst="ellipse">
              <a:avLst/>
            </a:prstGeom>
            <a:solidFill>
              <a:srgbClr val="FF2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364249" y="2482292"/>
              <a:ext cx="73273" cy="73152"/>
            </a:xfrm>
            <a:prstGeom prst="ellipse">
              <a:avLst/>
            </a:prstGeom>
            <a:solidFill>
              <a:srgbClr val="FF2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4495475" y="2482292"/>
              <a:ext cx="73273" cy="73152"/>
            </a:xfrm>
            <a:prstGeom prst="ellipse">
              <a:avLst/>
            </a:prstGeom>
            <a:solidFill>
              <a:srgbClr val="FF2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4628585" y="2482292"/>
              <a:ext cx="73273" cy="73152"/>
            </a:xfrm>
            <a:prstGeom prst="ellipse">
              <a:avLst/>
            </a:prstGeom>
            <a:solidFill>
              <a:srgbClr val="FF2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4759807" y="2482292"/>
              <a:ext cx="73273" cy="73152"/>
            </a:xfrm>
            <a:prstGeom prst="ellipse">
              <a:avLst/>
            </a:prstGeom>
            <a:solidFill>
              <a:srgbClr val="FF2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4891030" y="2482292"/>
              <a:ext cx="73273" cy="73152"/>
            </a:xfrm>
            <a:prstGeom prst="ellipse">
              <a:avLst/>
            </a:prstGeom>
            <a:solidFill>
              <a:srgbClr val="FF2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5022252" y="2482292"/>
              <a:ext cx="73273" cy="73152"/>
            </a:xfrm>
            <a:prstGeom prst="ellipse">
              <a:avLst/>
            </a:prstGeom>
            <a:solidFill>
              <a:srgbClr val="FF2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5153474" y="2482292"/>
              <a:ext cx="73273" cy="73152"/>
            </a:xfrm>
            <a:prstGeom prst="ellipse">
              <a:avLst/>
            </a:prstGeom>
            <a:solidFill>
              <a:srgbClr val="FF2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5267890" y="2732812"/>
              <a:ext cx="73273" cy="73152"/>
            </a:xfrm>
            <a:prstGeom prst="ellipse">
              <a:avLst/>
            </a:prstGeom>
            <a:solidFill>
              <a:srgbClr val="FF2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7016603" y="2482292"/>
              <a:ext cx="73273" cy="73152"/>
            </a:xfrm>
            <a:prstGeom prst="ellipse">
              <a:avLst/>
            </a:prstGeom>
            <a:solidFill>
              <a:srgbClr val="FF2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7147825" y="2482292"/>
              <a:ext cx="73273" cy="73152"/>
            </a:xfrm>
            <a:prstGeom prst="ellipse">
              <a:avLst/>
            </a:prstGeom>
            <a:solidFill>
              <a:srgbClr val="FF2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7279051" y="2482292"/>
              <a:ext cx="73273" cy="73152"/>
            </a:xfrm>
            <a:prstGeom prst="ellipse">
              <a:avLst/>
            </a:prstGeom>
            <a:solidFill>
              <a:srgbClr val="FF2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7408959" y="2482292"/>
              <a:ext cx="73273" cy="73152"/>
            </a:xfrm>
            <a:prstGeom prst="ellipse">
              <a:avLst/>
            </a:prstGeom>
            <a:solidFill>
              <a:srgbClr val="FF2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7540181" y="2482292"/>
              <a:ext cx="73273" cy="73152"/>
            </a:xfrm>
            <a:prstGeom prst="ellipse">
              <a:avLst/>
            </a:prstGeom>
            <a:solidFill>
              <a:srgbClr val="FF2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7671404" y="2482292"/>
              <a:ext cx="73273" cy="73152"/>
            </a:xfrm>
            <a:prstGeom prst="ellipse">
              <a:avLst/>
            </a:prstGeom>
            <a:solidFill>
              <a:srgbClr val="FF2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7802626" y="2482292"/>
              <a:ext cx="73273" cy="73152"/>
            </a:xfrm>
            <a:prstGeom prst="ellipse">
              <a:avLst/>
            </a:prstGeom>
            <a:solidFill>
              <a:srgbClr val="FF2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7933848" y="2482292"/>
              <a:ext cx="73273" cy="73152"/>
            </a:xfrm>
            <a:prstGeom prst="ellipse">
              <a:avLst/>
            </a:prstGeom>
            <a:solidFill>
              <a:srgbClr val="FF2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6341916" y="2844872"/>
              <a:ext cx="73273" cy="73152"/>
            </a:xfrm>
            <a:prstGeom prst="ellipse">
              <a:avLst/>
            </a:prstGeom>
            <a:solidFill>
              <a:srgbClr val="FF2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6473138" y="3251967"/>
              <a:ext cx="73273" cy="73152"/>
            </a:xfrm>
            <a:prstGeom prst="ellipse">
              <a:avLst/>
            </a:prstGeom>
            <a:solidFill>
              <a:srgbClr val="FF2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3818589" y="3692811"/>
              <a:ext cx="73273" cy="73152"/>
            </a:xfrm>
            <a:prstGeom prst="ellipse">
              <a:avLst/>
            </a:prstGeom>
            <a:solidFill>
              <a:srgbClr val="FF2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6604361" y="3679611"/>
              <a:ext cx="73273" cy="73152"/>
            </a:xfrm>
            <a:prstGeom prst="ellipse">
              <a:avLst/>
            </a:prstGeom>
            <a:solidFill>
              <a:srgbClr val="FF2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6735583" y="3295808"/>
              <a:ext cx="73273" cy="73152"/>
            </a:xfrm>
            <a:prstGeom prst="ellipse">
              <a:avLst/>
            </a:prstGeom>
            <a:solidFill>
              <a:srgbClr val="FF2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6866805" y="2869924"/>
              <a:ext cx="73273" cy="73152"/>
            </a:xfrm>
            <a:prstGeom prst="ellipse">
              <a:avLst/>
            </a:prstGeom>
            <a:solidFill>
              <a:srgbClr val="FF2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/>
            <p:cNvCxnSpPr/>
            <p:nvPr/>
          </p:nvCxnSpPr>
          <p:spPr>
            <a:xfrm flipV="1">
              <a:off x="2214573" y="3106757"/>
              <a:ext cx="6126480" cy="43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972447" y="29303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cxnSp>
          <p:nvCxnSpPr>
            <p:cNvPr id="85" name="Straight Connector 84"/>
            <p:cNvCxnSpPr/>
            <p:nvPr/>
          </p:nvCxnSpPr>
          <p:spPr>
            <a:xfrm flipV="1">
              <a:off x="2411855" y="2487390"/>
              <a:ext cx="87934" cy="2850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Left Brace 7"/>
            <p:cNvSpPr/>
            <p:nvPr/>
          </p:nvSpPr>
          <p:spPr>
            <a:xfrm rot="16200000">
              <a:off x="2270578" y="3207560"/>
              <a:ext cx="169521" cy="11303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 rot="1917674">
              <a:off x="2101904" y="3616811"/>
              <a:ext cx="146304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err="1"/>
                <a:t>a</a:t>
              </a:r>
              <a:r>
                <a:rPr lang="en-US" sz="1050" b="1" dirty="0" err="1" smtClean="0"/>
                <a:t>cquisition_delay_ms</a:t>
              </a:r>
              <a:endParaRPr lang="en-US" sz="1050" b="1" dirty="0"/>
            </a:p>
          </p:txBody>
        </p:sp>
        <p:sp>
          <p:nvSpPr>
            <p:cNvPr id="89" name="Left Brace 88"/>
            <p:cNvSpPr/>
            <p:nvPr/>
          </p:nvSpPr>
          <p:spPr>
            <a:xfrm rot="5400000" flipV="1">
              <a:off x="2908307" y="1714692"/>
              <a:ext cx="147602" cy="98038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 rot="1918947">
              <a:off x="1498711" y="1458839"/>
              <a:ext cx="173736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err="1" smtClean="0"/>
                <a:t>plateau_duration_odd_ms</a:t>
              </a:r>
              <a:endParaRPr lang="en-US" sz="1050" b="1" dirty="0"/>
            </a:p>
          </p:txBody>
        </p:sp>
        <p:sp>
          <p:nvSpPr>
            <p:cNvPr id="91" name="Left Brace 90"/>
            <p:cNvSpPr/>
            <p:nvPr/>
          </p:nvSpPr>
          <p:spPr>
            <a:xfrm rot="5400000" flipV="1">
              <a:off x="6541138" y="3811220"/>
              <a:ext cx="185069" cy="13122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 rot="1917674">
              <a:off x="6338695" y="4305750"/>
              <a:ext cx="173736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err="1" smtClean="0"/>
                <a:t>Plateau_duration_even_ms</a:t>
              </a:r>
              <a:r>
                <a:rPr lang="en-US" sz="1050" b="1" dirty="0" smtClean="0"/>
                <a:t> </a:t>
              </a:r>
              <a:r>
                <a:rPr lang="en-US" sz="1050" b="1" dirty="0" smtClean="0"/>
                <a:t>(duration = 0 here)</a:t>
              </a:r>
              <a:endParaRPr lang="en-US" sz="1050" b="1" dirty="0"/>
            </a:p>
          </p:txBody>
        </p:sp>
        <p:sp>
          <p:nvSpPr>
            <p:cNvPr id="103" name="Left Brace 102"/>
            <p:cNvSpPr/>
            <p:nvPr/>
          </p:nvSpPr>
          <p:spPr>
            <a:xfrm rot="5400000" flipV="1">
              <a:off x="3419955" y="2246421"/>
              <a:ext cx="284441" cy="18055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/>
            <p:cNvSpPr txBox="1"/>
            <p:nvPr/>
          </p:nvSpPr>
          <p:spPr>
            <a:xfrm rot="1918947">
              <a:off x="2291203" y="1550998"/>
              <a:ext cx="155448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err="1" smtClean="0"/>
                <a:t>ramp_duration_odd_ms</a:t>
              </a:r>
              <a:endParaRPr lang="en-US" sz="1050" b="1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652456" y="2540860"/>
              <a:ext cx="0" cy="10972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Left Brace 104"/>
            <p:cNvSpPr/>
            <p:nvPr/>
          </p:nvSpPr>
          <p:spPr>
            <a:xfrm rot="16200000">
              <a:off x="3660550" y="3801026"/>
              <a:ext cx="203490" cy="19295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/>
            <p:cNvSpPr txBox="1"/>
            <p:nvPr/>
          </p:nvSpPr>
          <p:spPr>
            <a:xfrm rot="1917674">
              <a:off x="3440746" y="4305783"/>
              <a:ext cx="173736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smtClean="0"/>
                <a:t>ramp_duration_even_ms</a:t>
              </a:r>
              <a:endParaRPr lang="en-US" sz="1050" b="1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192724" y="5044330"/>
              <a:ext cx="6610913" cy="276999"/>
              <a:chOff x="1192724" y="5385528"/>
              <a:chExt cx="6610913" cy="276999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2820957" y="5385528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1</a:t>
                </a:r>
                <a:endParaRPr lang="en-US" sz="1200" b="1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576605" y="5385528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2</a:t>
                </a:r>
                <a:endParaRPr lang="en-US" sz="1200" b="1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461877" y="5385528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smtClean="0"/>
                  <a:t>59</a:t>
                </a:r>
                <a:endParaRPr lang="en-US" sz="1200" b="1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5859355" y="5385528"/>
                <a:ext cx="4154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. . . </a:t>
                </a:r>
                <a:endParaRPr lang="en-US" sz="1200" b="1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1192724" y="5385528"/>
                <a:ext cx="164667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b="1" dirty="0"/>
                  <a:t>o</a:t>
                </a:r>
                <a:r>
                  <a:rPr lang="en-US" sz="1200" b="1" dirty="0" smtClean="0"/>
                  <a:t>dd lobe #</a:t>
                </a:r>
                <a:endParaRPr lang="en-US" sz="1200" b="1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182934" y="5531507"/>
              <a:ext cx="5681565" cy="276999"/>
              <a:chOff x="1182934" y="5839621"/>
              <a:chExt cx="5681565" cy="276999"/>
            </a:xfrm>
          </p:grpSpPr>
          <p:sp>
            <p:nvSpPr>
              <p:cNvPr id="120" name="TextBox 119"/>
              <p:cNvSpPr txBox="1"/>
              <p:nvPr/>
            </p:nvSpPr>
            <p:spPr>
              <a:xfrm>
                <a:off x="3669688" y="5839621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1</a:t>
                </a:r>
                <a:endParaRPr lang="en-US" sz="1200" b="1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5425336" y="5839621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2</a:t>
                </a:r>
                <a:endParaRPr lang="en-US" sz="1200" b="1" dirty="0"/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6522739" y="5839621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58</a:t>
                </a:r>
                <a:endParaRPr lang="en-US" sz="1200" b="1" dirty="0"/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5859355" y="5839621"/>
                <a:ext cx="4154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. . . </a:t>
                </a:r>
                <a:endParaRPr lang="en-US" sz="1200" b="1" dirty="0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1182934" y="5839621"/>
                <a:ext cx="164667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b="1" smtClean="0"/>
                  <a:t>even </a:t>
                </a:r>
                <a:r>
                  <a:rPr lang="en-US" sz="1200" b="1" dirty="0" smtClean="0"/>
                  <a:t>lobe #</a:t>
                </a:r>
                <a:endParaRPr lang="en-US" sz="1200" b="1" dirty="0"/>
              </a:p>
            </p:txBody>
          </p:sp>
        </p:grpSp>
        <p:sp>
          <p:nvSpPr>
            <p:cNvPr id="139" name="Left Brace 138"/>
            <p:cNvSpPr/>
            <p:nvPr/>
          </p:nvSpPr>
          <p:spPr>
            <a:xfrm>
              <a:off x="1759764" y="2518868"/>
              <a:ext cx="202154" cy="58788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99411" y="2671228"/>
              <a:ext cx="131638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50" b="1" dirty="0" err="1" smtClean="0"/>
                <a:t>Gradient_amplitude</a:t>
              </a:r>
              <a:endParaRPr lang="en-US" sz="1050" b="1" dirty="0" smtClean="0"/>
            </a:p>
            <a:p>
              <a:pPr algn="ctr"/>
              <a:r>
                <a:rPr lang="en-US" sz="1050" b="1" dirty="0" smtClean="0"/>
                <a:t>odd</a:t>
              </a:r>
              <a:endParaRPr lang="en-US" sz="1050" b="1" dirty="0"/>
            </a:p>
          </p:txBody>
        </p:sp>
        <p:sp>
          <p:nvSpPr>
            <p:cNvPr id="141" name="Left Brace 140"/>
            <p:cNvSpPr/>
            <p:nvPr/>
          </p:nvSpPr>
          <p:spPr>
            <a:xfrm>
              <a:off x="1762526" y="3119478"/>
              <a:ext cx="202154" cy="58788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02173" y="3271838"/>
              <a:ext cx="131638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50" b="1" dirty="0" err="1" smtClean="0"/>
                <a:t>Gradient_amplitude</a:t>
              </a:r>
              <a:endParaRPr lang="en-US" sz="1050" b="1" dirty="0" smtClean="0"/>
            </a:p>
            <a:p>
              <a:pPr algn="ctr"/>
              <a:r>
                <a:rPr lang="en-US" sz="1050" b="1" dirty="0" smtClean="0"/>
                <a:t>even</a:t>
              </a:r>
              <a:endParaRPr lang="en-US" sz="1050" b="1" dirty="0"/>
            </a:p>
          </p:txBody>
        </p:sp>
        <p:sp>
          <p:nvSpPr>
            <p:cNvPr id="143" name="TextBox 142"/>
            <p:cNvSpPr txBox="1"/>
            <p:nvPr/>
          </p:nvSpPr>
          <p:spPr>
            <a:xfrm rot="1918947">
              <a:off x="5603557" y="1512161"/>
              <a:ext cx="178446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s</a:t>
              </a:r>
              <a:r>
                <a:rPr lang="en-US" sz="1050" b="1" dirty="0" smtClean="0"/>
                <a:t>ample </a:t>
              </a:r>
              <a:r>
                <a:rPr lang="en-US" sz="1050" b="1" dirty="0" err="1" smtClean="0"/>
                <a:t>spacing_time_ms</a:t>
              </a:r>
              <a:r>
                <a:rPr lang="en-US" sz="1050" b="1" dirty="0" smtClean="0"/>
                <a:t>, </a:t>
              </a:r>
              <a:r>
                <a:rPr lang="en-US" sz="1050" b="1" dirty="0" smtClean="0">
                  <a:latin typeface="Symbol" charset="2"/>
                  <a:ea typeface="Symbol" charset="2"/>
                  <a:cs typeface="Symbol" charset="2"/>
                </a:rPr>
                <a:t>D</a:t>
              </a:r>
              <a:r>
                <a:rPr lang="en-US" sz="1050" b="1" dirty="0" smtClean="0"/>
                <a:t>t</a:t>
              </a:r>
              <a:endParaRPr lang="en-US" sz="1050" b="1" dirty="0"/>
            </a:p>
          </p:txBody>
        </p:sp>
        <p:sp>
          <p:nvSpPr>
            <p:cNvPr id="144" name="Left Brace 143"/>
            <p:cNvSpPr/>
            <p:nvPr/>
          </p:nvSpPr>
          <p:spPr>
            <a:xfrm rot="5400000" flipV="1">
              <a:off x="6968335" y="2232770"/>
              <a:ext cx="290332" cy="12324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184186" y="6018684"/>
              <a:ext cx="5090667" cy="276999"/>
              <a:chOff x="1184186" y="6359882"/>
              <a:chExt cx="5090667" cy="276999"/>
            </a:xfrm>
          </p:grpSpPr>
          <p:sp>
            <p:nvSpPr>
              <p:cNvPr id="132" name="TextBox 131"/>
              <p:cNvSpPr txBox="1"/>
              <p:nvPr/>
            </p:nvSpPr>
            <p:spPr>
              <a:xfrm>
                <a:off x="3670940" y="6359882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2</a:t>
                </a:r>
                <a:endParaRPr lang="en-US" sz="1200" b="1" dirty="0"/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5425336" y="6359882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4</a:t>
                </a:r>
                <a:endParaRPr lang="en-US" sz="1200" b="1" dirty="0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5859355" y="6359882"/>
                <a:ext cx="4154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. . . </a:t>
                </a:r>
                <a:endParaRPr lang="en-US" sz="1200" b="1" dirty="0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1184186" y="6359882"/>
                <a:ext cx="164667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b="1" dirty="0" smtClean="0"/>
                  <a:t>lobe </a:t>
                </a:r>
                <a:r>
                  <a:rPr lang="en-US" sz="1200" b="1" dirty="0" smtClean="0"/>
                  <a:t>#</a:t>
                </a:r>
                <a:endParaRPr lang="en-US" sz="1200" b="1" dirty="0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2840403" y="6359882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1</a:t>
                </a:r>
                <a:endParaRPr lang="en-US" sz="1200" b="1" dirty="0"/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4596051" y="6359882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3</a:t>
                </a:r>
                <a:endParaRPr lang="en-US" sz="1200" b="1" dirty="0"/>
              </a:p>
            </p:txBody>
          </p:sp>
        </p:grpSp>
        <p:cxnSp>
          <p:nvCxnSpPr>
            <p:cNvPr id="148" name="Straight Connector 147"/>
            <p:cNvCxnSpPr/>
            <p:nvPr/>
          </p:nvCxnSpPr>
          <p:spPr>
            <a:xfrm flipH="1">
              <a:off x="2209229" y="2175392"/>
              <a:ext cx="0" cy="17303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3388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1313" y="914400"/>
            <a:ext cx="64838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Add graphical example for interleaved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Add graphical example for </a:t>
            </a:r>
            <a:r>
              <a:rPr lang="en-US" b="1" dirty="0" err="1" smtClean="0"/>
              <a:t>sym</a:t>
            </a:r>
            <a:r>
              <a:rPr lang="en-US" b="1" dirty="0" smtClean="0"/>
              <a:t> EPSI (negative plateau time &gt; 0)</a:t>
            </a:r>
          </a:p>
          <a:p>
            <a:pPr marL="285750" indent="-285750">
              <a:buFont typeface="Arial" charset="0"/>
              <a:buChar char="•"/>
            </a:pPr>
            <a:endParaRPr lang="en-US" b="1" dirty="0"/>
          </a:p>
          <a:p>
            <a:pPr marL="285750" indent="-285750">
              <a:buFont typeface="Arial" charset="0"/>
              <a:buChar char="•"/>
            </a:pPr>
            <a:endParaRPr lang="en-US" b="1" dirty="0" smtClean="0"/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Q:   is ramp duration the same in both directions?</a:t>
            </a:r>
          </a:p>
        </p:txBody>
      </p:sp>
    </p:spTree>
    <p:extLst>
      <p:ext uri="{BB962C8B-B14F-4D97-AF65-F5344CB8AC3E}">
        <p14:creationId xmlns:p14="http://schemas.microsoft.com/office/powerpoint/2010/main" val="258424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191068"/>
            <a:ext cx="6530186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Enum</a:t>
            </a:r>
            <a:r>
              <a:rPr lang="en-US" sz="1200" b="1" dirty="0" smtClean="0"/>
              <a:t> LOBE_SET:  EVEN, ODD</a:t>
            </a:r>
          </a:p>
          <a:p>
            <a:endParaRPr lang="en-US" sz="1200" b="1" dirty="0" smtClean="0"/>
          </a:p>
          <a:p>
            <a:r>
              <a:rPr lang="en-US" sz="1200" b="1" dirty="0"/>
              <a:t>void </a:t>
            </a:r>
            <a:r>
              <a:rPr lang="en-US" sz="1200" b="1" dirty="0" err="1"/>
              <a:t>SetEPSIType</a:t>
            </a:r>
            <a:r>
              <a:rPr lang="en-US" sz="1200" b="1" dirty="0"/>
              <a:t>(</a:t>
            </a:r>
            <a:r>
              <a:rPr lang="en-US" sz="1200" b="1" dirty="0" err="1"/>
              <a:t>enum</a:t>
            </a:r>
            <a:r>
              <a:rPr lang="en-US" sz="1200" b="1" dirty="0"/>
              <a:t> FLYBACK,SYMMETRIC</a:t>
            </a:r>
            <a:r>
              <a:rPr lang="en-US" sz="1200" b="1" dirty="0" smtClean="0"/>
              <a:t>);</a:t>
            </a:r>
            <a:endParaRPr lang="en-US" sz="1200" b="1" dirty="0"/>
          </a:p>
          <a:p>
            <a:r>
              <a:rPr lang="en-US" sz="1200" b="1" dirty="0" smtClean="0"/>
              <a:t>type </a:t>
            </a:r>
            <a:r>
              <a:rPr lang="en-US" sz="1200" b="1" dirty="0" err="1" smtClean="0"/>
              <a:t>GetEPSIType</a:t>
            </a:r>
            <a:r>
              <a:rPr lang="en-US" sz="1200" b="1" dirty="0" smtClean="0"/>
              <a:t>(); </a:t>
            </a:r>
          </a:p>
          <a:p>
            <a:endParaRPr lang="en-US" sz="1200" b="1" dirty="0" smtClean="0"/>
          </a:p>
          <a:p>
            <a:r>
              <a:rPr lang="en-US" sz="1200" b="1" dirty="0"/>
              <a:t>void </a:t>
            </a:r>
            <a:r>
              <a:rPr lang="en-US" sz="1200" b="1" dirty="0" err="1"/>
              <a:t>SetNumberOfInterleaves</a:t>
            </a:r>
            <a:r>
              <a:rPr lang="en-US" sz="1200" b="1" dirty="0"/>
              <a:t>(</a:t>
            </a:r>
            <a:r>
              <a:rPr lang="en-US" sz="1200" b="1" dirty="0" err="1"/>
              <a:t>int</a:t>
            </a:r>
            <a:r>
              <a:rPr lang="en-US" sz="1200" b="1" dirty="0"/>
              <a:t> </a:t>
            </a:r>
            <a:r>
              <a:rPr lang="en-US" sz="1200" b="1" dirty="0" err="1"/>
              <a:t>numInterleaves</a:t>
            </a:r>
            <a:r>
              <a:rPr lang="en-US" sz="1200" b="1" dirty="0" smtClean="0"/>
              <a:t>);</a:t>
            </a:r>
          </a:p>
          <a:p>
            <a:r>
              <a:rPr lang="en-US" sz="1200" b="1" dirty="0" err="1"/>
              <a:t>i</a:t>
            </a:r>
            <a:r>
              <a:rPr lang="en-US" sz="1200" b="1" dirty="0" err="1" smtClean="0"/>
              <a:t>nt</a:t>
            </a:r>
            <a:r>
              <a:rPr lang="en-US" sz="1200" b="1" dirty="0" smtClean="0"/>
              <a:t>   </a:t>
            </a:r>
            <a:r>
              <a:rPr lang="en-US" sz="1200" b="1" dirty="0" err="1" smtClean="0"/>
              <a:t>GetNumberOfInterleaves</a:t>
            </a:r>
            <a:r>
              <a:rPr lang="en-US" sz="1200" b="1" dirty="0" smtClean="0"/>
              <a:t>();</a:t>
            </a:r>
          </a:p>
          <a:p>
            <a:endParaRPr lang="en-US" sz="1200" b="1" dirty="0" smtClean="0"/>
          </a:p>
          <a:p>
            <a:r>
              <a:rPr lang="en-US" sz="1200" b="1" dirty="0"/>
              <a:t>void </a:t>
            </a:r>
            <a:r>
              <a:rPr lang="en-US" sz="1200" b="1" dirty="0" err="1"/>
              <a:t>SetGradientAmplitude</a:t>
            </a:r>
            <a:r>
              <a:rPr lang="en-US" sz="1200" b="1" dirty="0"/>
              <a:t>(float amplitude, LOBE_SET</a:t>
            </a:r>
            <a:r>
              <a:rPr lang="en-US" sz="1200" b="1" dirty="0" smtClean="0"/>
              <a:t>);</a:t>
            </a:r>
          </a:p>
          <a:p>
            <a:r>
              <a:rPr lang="en-US" sz="1200" b="1" dirty="0"/>
              <a:t>f</a:t>
            </a:r>
            <a:r>
              <a:rPr lang="en-US" sz="1200" b="1" dirty="0" smtClean="0"/>
              <a:t>loat </a:t>
            </a:r>
            <a:r>
              <a:rPr lang="en-US" sz="1200" b="1" dirty="0" err="1" smtClean="0"/>
              <a:t>GetGradientAmplitude</a:t>
            </a:r>
            <a:r>
              <a:rPr lang="en-US" sz="1200" b="1" dirty="0" smtClean="0"/>
              <a:t>(LOBE_SET);</a:t>
            </a:r>
          </a:p>
          <a:p>
            <a:endParaRPr lang="en-US" sz="1200" b="1" dirty="0" smtClean="0"/>
          </a:p>
          <a:p>
            <a:r>
              <a:rPr lang="en-US" sz="1200" b="1" dirty="0"/>
              <a:t>void </a:t>
            </a:r>
            <a:r>
              <a:rPr lang="en-US" sz="1200" b="1" dirty="0" err="1"/>
              <a:t>SetRampDuration</a:t>
            </a:r>
            <a:r>
              <a:rPr lang="en-US" sz="1200" b="1" dirty="0"/>
              <a:t>(float duration, LOBE_SET</a:t>
            </a:r>
            <a:r>
              <a:rPr lang="en-US" sz="1200" b="1" dirty="0" smtClean="0"/>
              <a:t>)</a:t>
            </a:r>
          </a:p>
          <a:p>
            <a:r>
              <a:rPr lang="en-US" sz="1200" b="1" dirty="0"/>
              <a:t>f</a:t>
            </a:r>
            <a:r>
              <a:rPr lang="en-US" sz="1200" b="1" dirty="0" smtClean="0"/>
              <a:t>loat </a:t>
            </a:r>
            <a:r>
              <a:rPr lang="en-US" sz="1200" b="1" dirty="0" err="1" smtClean="0"/>
              <a:t>GetRampDuration</a:t>
            </a:r>
            <a:r>
              <a:rPr lang="en-US" sz="1200" b="1" dirty="0" smtClean="0"/>
              <a:t>(LOBE_SET);		Q:  leading vs trailing duration?</a:t>
            </a:r>
          </a:p>
          <a:p>
            <a:r>
              <a:rPr lang="en-US" sz="1200" b="1" dirty="0" err="1" smtClean="0"/>
              <a:t>int</a:t>
            </a:r>
            <a:r>
              <a:rPr lang="en-US" sz="1200" b="1" dirty="0" smtClean="0"/>
              <a:t>    </a:t>
            </a:r>
            <a:r>
              <a:rPr lang="en-US" sz="1200" b="1" dirty="0" err="1" smtClean="0"/>
              <a:t>GetNumberOfRampSamples</a:t>
            </a:r>
            <a:r>
              <a:rPr lang="en-US" sz="1200" b="1" dirty="0" smtClean="0"/>
              <a:t>(LOBE_SET)</a:t>
            </a:r>
          </a:p>
          <a:p>
            <a:endParaRPr lang="en-US" sz="1200" b="1" dirty="0" smtClean="0"/>
          </a:p>
          <a:p>
            <a:r>
              <a:rPr lang="en-US" sz="1200" b="1" dirty="0"/>
              <a:t>void  </a:t>
            </a:r>
            <a:r>
              <a:rPr lang="en-US" sz="1200" b="1" dirty="0" err="1"/>
              <a:t>SetPlateauDuration</a:t>
            </a:r>
            <a:r>
              <a:rPr lang="en-US" sz="1200" b="1" dirty="0"/>
              <a:t>(LOBE_SET, float duration); </a:t>
            </a:r>
            <a:endParaRPr lang="en-US" sz="1200" b="1" dirty="0" smtClean="0"/>
          </a:p>
          <a:p>
            <a:r>
              <a:rPr lang="en-US" sz="1200" b="1" dirty="0"/>
              <a:t>f</a:t>
            </a:r>
            <a:r>
              <a:rPr lang="en-US" sz="1200" b="1" dirty="0" smtClean="0"/>
              <a:t>loat </a:t>
            </a:r>
            <a:r>
              <a:rPr lang="en-US" sz="1200" b="1" dirty="0" err="1" smtClean="0"/>
              <a:t>GetPlateauDuration</a:t>
            </a:r>
            <a:r>
              <a:rPr lang="en-US" sz="1200" b="1" dirty="0" smtClean="0"/>
              <a:t>(LOBE_SET);</a:t>
            </a:r>
          </a:p>
          <a:p>
            <a:r>
              <a:rPr lang="en-US" sz="1200" b="1" dirty="0" err="1" smtClean="0"/>
              <a:t>Int</a:t>
            </a:r>
            <a:r>
              <a:rPr lang="en-US" sz="1200" b="1" dirty="0" smtClean="0"/>
              <a:t>    </a:t>
            </a:r>
            <a:r>
              <a:rPr lang="en-US" sz="1200" b="1" dirty="0" err="1" smtClean="0"/>
              <a:t>GetNumberOfPlateauSamples</a:t>
            </a:r>
            <a:r>
              <a:rPr lang="en-US" sz="1200" b="1" dirty="0" smtClean="0"/>
              <a:t>(LOBE_SET</a:t>
            </a:r>
            <a:r>
              <a:rPr lang="en-US" sz="1200" b="1" dirty="0"/>
              <a:t>);</a:t>
            </a:r>
          </a:p>
          <a:p>
            <a:endParaRPr lang="en-US" sz="1200" b="1" dirty="0" smtClean="0"/>
          </a:p>
          <a:p>
            <a:r>
              <a:rPr lang="en-US" sz="1200" b="1" dirty="0"/>
              <a:t>void </a:t>
            </a:r>
            <a:r>
              <a:rPr lang="en-US" sz="1200" b="1" dirty="0" err="1"/>
              <a:t>SetNumberOfLobes</a:t>
            </a:r>
            <a:r>
              <a:rPr lang="en-US" sz="1200" b="1" dirty="0"/>
              <a:t>(</a:t>
            </a:r>
            <a:r>
              <a:rPr lang="en-US" sz="1200" b="1" dirty="0" err="1"/>
              <a:t>int</a:t>
            </a:r>
            <a:r>
              <a:rPr lang="en-US" sz="1200" b="1" dirty="0"/>
              <a:t> </a:t>
            </a:r>
            <a:r>
              <a:rPr lang="en-US" sz="1200" b="1" dirty="0" err="1"/>
              <a:t>numLobes</a:t>
            </a:r>
            <a:r>
              <a:rPr lang="en-US" sz="1200" b="1" dirty="0"/>
              <a:t>, LOBE_SET</a:t>
            </a:r>
            <a:r>
              <a:rPr lang="en-US" sz="1200" b="1" dirty="0" smtClean="0"/>
              <a:t>);</a:t>
            </a:r>
          </a:p>
          <a:p>
            <a:r>
              <a:rPr lang="en-US" sz="1200" b="1" dirty="0" err="1" smtClean="0"/>
              <a:t>Int</a:t>
            </a:r>
            <a:r>
              <a:rPr lang="en-US" sz="1200" b="1" dirty="0" smtClean="0"/>
              <a:t>   </a:t>
            </a:r>
            <a:r>
              <a:rPr lang="en-US" sz="1200" b="1" dirty="0" err="1" smtClean="0"/>
              <a:t>GetNumberOfLobes</a:t>
            </a:r>
            <a:r>
              <a:rPr lang="en-US" sz="1200" b="1" dirty="0" smtClean="0"/>
              <a:t>(LOBE_SET);</a:t>
            </a:r>
          </a:p>
          <a:p>
            <a:endParaRPr lang="en-US" sz="1200" b="1" dirty="0" smtClean="0"/>
          </a:p>
          <a:p>
            <a:r>
              <a:rPr lang="en-US" sz="1200" b="1" dirty="0"/>
              <a:t>v</a:t>
            </a:r>
            <a:r>
              <a:rPr lang="en-US" sz="1200" b="1" dirty="0" smtClean="0"/>
              <a:t>oid </a:t>
            </a:r>
            <a:r>
              <a:rPr lang="en-US" sz="1200" b="1" dirty="0" err="1" smtClean="0"/>
              <a:t>SetSampleSpacing</a:t>
            </a:r>
            <a:r>
              <a:rPr lang="en-US" sz="1200" b="1" dirty="0" smtClean="0"/>
              <a:t>(float time);</a:t>
            </a:r>
          </a:p>
          <a:p>
            <a:r>
              <a:rPr lang="en-US" sz="1200" b="1" dirty="0"/>
              <a:t>f</a:t>
            </a:r>
            <a:r>
              <a:rPr lang="en-US" sz="1200" b="1" dirty="0" smtClean="0"/>
              <a:t>loat </a:t>
            </a:r>
            <a:r>
              <a:rPr lang="en-US" sz="1200" b="1" dirty="0" err="1" smtClean="0"/>
              <a:t>GetSampleSpacingTime</a:t>
            </a:r>
            <a:r>
              <a:rPr lang="en-US" sz="1200" b="1" dirty="0" smtClean="0"/>
              <a:t>();</a:t>
            </a:r>
          </a:p>
          <a:p>
            <a:endParaRPr lang="en-US" sz="1200" b="1" dirty="0" smtClean="0"/>
          </a:p>
          <a:p>
            <a:r>
              <a:rPr lang="en-US" sz="1200" b="1" dirty="0"/>
              <a:t>v</a:t>
            </a:r>
            <a:r>
              <a:rPr lang="en-US" sz="1200" b="1" dirty="0" smtClean="0"/>
              <a:t>oid </a:t>
            </a:r>
            <a:r>
              <a:rPr lang="en-US" sz="1200" b="1" dirty="0" err="1" smtClean="0"/>
              <a:t>SetAcquisitionDelayTime</a:t>
            </a:r>
            <a:r>
              <a:rPr lang="en-US" sz="1200" b="1" dirty="0" smtClean="0"/>
              <a:t>(float </a:t>
            </a:r>
            <a:r>
              <a:rPr lang="en-US" sz="1200" b="1" dirty="0" err="1" smtClean="0"/>
              <a:t>delayTime</a:t>
            </a:r>
            <a:r>
              <a:rPr lang="en-US" sz="1200" b="1" dirty="0" smtClean="0"/>
              <a:t>);</a:t>
            </a:r>
          </a:p>
          <a:p>
            <a:r>
              <a:rPr lang="en-US" sz="1200" b="1" dirty="0"/>
              <a:t>f</a:t>
            </a:r>
            <a:r>
              <a:rPr lang="en-US" sz="1200" b="1" dirty="0" smtClean="0"/>
              <a:t>loat </a:t>
            </a:r>
            <a:r>
              <a:rPr lang="en-US" sz="1200" b="1" dirty="0" err="1" smtClean="0"/>
              <a:t>GetAcquisitionDelayTime</a:t>
            </a:r>
            <a:r>
              <a:rPr lang="en-US" sz="1200" b="1" dirty="0" smtClean="0"/>
              <a:t>();  		Q:  relative to what ref point in waveform</a:t>
            </a:r>
          </a:p>
          <a:p>
            <a:r>
              <a:rPr lang="en-US" sz="1200" b="1" dirty="0" smtClean="0"/>
              <a:t>Int.   </a:t>
            </a:r>
            <a:r>
              <a:rPr lang="en-US" sz="1200" b="1" dirty="0" err="1" smtClean="0"/>
              <a:t>GetNumberOfAcquisitionDelaySamples</a:t>
            </a:r>
            <a:r>
              <a:rPr lang="en-US" sz="1200" b="1" dirty="0" smtClean="0"/>
              <a:t>();</a:t>
            </a:r>
          </a:p>
          <a:p>
            <a:endParaRPr lang="en-US" sz="1200" b="1" dirty="0" smtClean="0"/>
          </a:p>
          <a:p>
            <a:r>
              <a:rPr lang="en-US" sz="1200" b="1" dirty="0"/>
              <a:t>v</a:t>
            </a:r>
            <a:r>
              <a:rPr lang="en-US" sz="1200" b="1" dirty="0" smtClean="0"/>
              <a:t>oid </a:t>
            </a:r>
            <a:r>
              <a:rPr lang="en-US" sz="1200" b="1" dirty="0" err="1" smtClean="0"/>
              <a:t>SetEPSIGradientAxis</a:t>
            </a:r>
            <a:r>
              <a:rPr lang="en-US" sz="1200" b="1" dirty="0" smtClean="0"/>
              <a:t>(</a:t>
            </a:r>
            <a:r>
              <a:rPr lang="en-US" sz="1200" b="1" dirty="0" err="1" smtClean="0"/>
              <a:t>enum</a:t>
            </a:r>
            <a:r>
              <a:rPr lang="en-US" sz="1200" b="1" dirty="0" smtClean="0"/>
              <a:t>/direction);</a:t>
            </a:r>
            <a:endParaRPr lang="en-US" sz="1200" b="1" dirty="0"/>
          </a:p>
          <a:p>
            <a:r>
              <a:rPr lang="en-US" sz="1200" b="1" dirty="0" err="1" smtClean="0"/>
              <a:t>Enum</a:t>
            </a:r>
            <a:r>
              <a:rPr lang="en-US" sz="1200" b="1" dirty="0" smtClean="0"/>
              <a:t>/direction </a:t>
            </a:r>
            <a:r>
              <a:rPr lang="en-US" sz="1200" b="1" dirty="0" err="1" smtClean="0"/>
              <a:t>GetEPSIGradientAxis</a:t>
            </a:r>
            <a:r>
              <a:rPr lang="en-US" sz="1200" b="1" dirty="0" smtClean="0"/>
              <a:t>();</a:t>
            </a:r>
          </a:p>
          <a:p>
            <a:pPr marL="285750" indent="-285750">
              <a:buFont typeface="Arial" charset="0"/>
              <a:buChar char="•"/>
            </a:pPr>
            <a:endParaRPr lang="en-US" sz="1200" b="1" dirty="0"/>
          </a:p>
          <a:p>
            <a:pPr marL="285750" indent="-285750">
              <a:buFont typeface="Arial" charset="0"/>
              <a:buChar char="•"/>
            </a:pPr>
            <a:endParaRPr lang="en-US" sz="1200" b="1" dirty="0"/>
          </a:p>
          <a:p>
            <a:pPr marL="285750" indent="-285750">
              <a:buFont typeface="Arial" charset="0"/>
              <a:buChar char="•"/>
            </a:pPr>
            <a:r>
              <a:rPr lang="en-US" sz="1200" b="1" dirty="0" err="1" smtClean="0"/>
              <a:t>GetNumberOfLobes</a:t>
            </a:r>
            <a:r>
              <a:rPr lang="en-US" sz="1200" b="1" dirty="0" smtClean="0"/>
              <a:t>(</a:t>
            </a:r>
            <a:r>
              <a:rPr lang="en-US" sz="1200" b="1" dirty="0" err="1" smtClean="0"/>
              <a:t>int</a:t>
            </a:r>
            <a:r>
              <a:rPr lang="en-US" sz="1200" b="1" dirty="0" smtClean="0"/>
              <a:t> 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b="1" dirty="0" smtClean="0"/>
              <a:t>Add graphical example for </a:t>
            </a:r>
            <a:r>
              <a:rPr lang="en-US" sz="1200" b="1" dirty="0" err="1" smtClean="0"/>
              <a:t>sym</a:t>
            </a:r>
            <a:r>
              <a:rPr lang="en-US" sz="1200" b="1" dirty="0" smtClean="0"/>
              <a:t> EPSI (negative plateau time &gt; 0)</a:t>
            </a:r>
          </a:p>
        </p:txBody>
      </p:sp>
    </p:spTree>
    <p:extLst>
      <p:ext uri="{BB962C8B-B14F-4D97-AF65-F5344CB8AC3E}">
        <p14:creationId xmlns:p14="http://schemas.microsoft.com/office/powerpoint/2010/main" val="2079783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2448</TotalTime>
  <Words>126</Words>
  <Application>Microsoft Macintosh PowerPoint</Application>
  <PresentationFormat>Widescreen</PresentationFormat>
  <Paragraphs>69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Calibri Light</vt:lpstr>
      <vt:lpstr>Mangal</vt:lpstr>
      <vt:lpstr>Symbol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84</cp:revision>
  <cp:lastPrinted>2018-01-13T00:25:16Z</cp:lastPrinted>
  <dcterms:created xsi:type="dcterms:W3CDTF">2017-11-03T21:18:15Z</dcterms:created>
  <dcterms:modified xsi:type="dcterms:W3CDTF">2018-03-11T22:56:41Z</dcterms:modified>
</cp:coreProperties>
</file>