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60" r:id="rId5"/>
    <p:sldId id="261" r:id="rId6"/>
    <p:sldId id="262" r:id="rId7"/>
    <p:sldId id="264" r:id="rId8"/>
    <p:sldId id="265" r:id="rId9"/>
    <p:sldId id="266" r:id="rId10"/>
    <p:sldId id="263" r:id="rId11"/>
    <p:sldId id="268" r:id="rId12"/>
    <p:sldId id="269" r:id="rId13"/>
    <p:sldId id="270" r:id="rId14"/>
    <p:sldId id="25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OuuANM6UuaZ/ksFYQwUwv8WC2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73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343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3159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11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9171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913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9626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4624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1427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119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387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 name="Google Shape;1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a:spLocks noGrp="1"/>
          </p:cNvSpPr>
          <p:nvPr>
            <p:ph type="pic" idx="2"/>
          </p:nvPr>
        </p:nvSpPr>
        <p:spPr>
          <a:xfrm>
            <a:off x="1792288" y="612775"/>
            <a:ext cx="5486400" cy="4114800"/>
          </a:xfrm>
          <a:prstGeom prst="rect">
            <a:avLst/>
          </a:prstGeom>
          <a:noFill/>
          <a:ln>
            <a:noFill/>
          </a:ln>
        </p:spPr>
      </p:sp>
      <p:sp>
        <p:nvSpPr>
          <p:cNvPr id="20" name="Google Shape;20;p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21" name="Google Shape;21;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27" name="Google Shape;27;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28" name="Google Shape;2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2" name="Google Shape;52;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3" name="Google Shape;5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59" name="Google Shape;5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65" name="Google Shape;6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psychlib.ru/mgppu/Zrd-2010/Zrd-2010.htm#n36"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
          <p:cNvSpPr txBox="1"/>
          <p:nvPr/>
        </p:nvSpPr>
        <p:spPr>
          <a:xfrm>
            <a:off x="603504" y="1790229"/>
            <a:ext cx="7964400" cy="3939510"/>
          </a:xfrm>
          <a:prstGeom prst="rect">
            <a:avLst/>
          </a:prstGeom>
          <a:noFill/>
          <a:ln>
            <a:noFill/>
          </a:ln>
        </p:spPr>
        <p:txBody>
          <a:bodyPr spcFirstLastPara="1" wrap="square" lIns="91425" tIns="91425" rIns="91425" bIns="91425" anchor="t" anchorCtr="0">
            <a:spAutoFit/>
          </a:bodyPr>
          <a:lstStyle/>
          <a:p>
            <a:pPr marL="0" marR="0" lvl="0" indent="0" algn="ctr" rtl="0">
              <a:lnSpc>
                <a:spcPct val="200000"/>
              </a:lnSpc>
              <a:spcBef>
                <a:spcPts val="0"/>
              </a:spcBef>
              <a:spcAft>
                <a:spcPts val="0"/>
              </a:spcAft>
              <a:buClr>
                <a:srgbClr val="000000"/>
              </a:buClr>
              <a:buSzPts val="2000"/>
              <a:buFont typeface="Arial"/>
              <a:buNone/>
            </a:pPr>
            <a:r>
              <a:rPr lang="ru-RU" sz="2000" b="1" i="0" u="none" strike="noStrike" cap="none" dirty="0">
                <a:solidFill>
                  <a:srgbClr val="17365D"/>
                </a:solidFill>
                <a:latin typeface="Arial"/>
                <a:ea typeface="Arial"/>
                <a:cs typeface="Arial"/>
                <a:sym typeface="Arial"/>
              </a:rPr>
              <a:t>Презентация на тему: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ru-RU" sz="2400" b="1" dirty="0">
                <a:solidFill>
                  <a:schemeClr val="dk1"/>
                </a:solidFill>
              </a:rPr>
              <a:t>Оценка интеллектуальной готовности к обучению в средней школе. Характеристика сформированности аналитического способа теоретического мышления.</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FF0000"/>
              </a:solidFill>
              <a:latin typeface="Calibri"/>
              <a:ea typeface="Calibri"/>
              <a:cs typeface="Calibri"/>
              <a:sym typeface="Calibri"/>
            </a:endParaRPr>
          </a:p>
          <a:p>
            <a:pPr marL="0" marR="0" lvl="0" indent="0" algn="r" rtl="0">
              <a:lnSpc>
                <a:spcPct val="100000"/>
              </a:lnSpc>
              <a:spcBef>
                <a:spcPts val="0"/>
              </a:spcBef>
              <a:spcAft>
                <a:spcPts val="0"/>
              </a:spcAft>
              <a:buClr>
                <a:srgbClr val="000000"/>
              </a:buClr>
              <a:buSzPts val="2400"/>
              <a:buFont typeface="Arial"/>
              <a:buNone/>
            </a:pPr>
            <a:r>
              <a:rPr lang="ru-RU" sz="2400" b="1" i="0" u="none" strike="noStrike" cap="none" dirty="0">
                <a:solidFill>
                  <a:schemeClr val="dk1"/>
                </a:solidFill>
                <a:latin typeface="Calibri"/>
                <a:ea typeface="Calibri"/>
                <a:cs typeface="Calibri"/>
                <a:sym typeface="Calibri"/>
              </a:rPr>
              <a:t>Подготовила студентка группы </a:t>
            </a:r>
            <a:endParaRPr sz="14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400"/>
              <a:buFont typeface="Arial"/>
              <a:buNone/>
            </a:pPr>
            <a:r>
              <a:rPr lang="ru-RU" sz="2400" b="1" i="1" u="none" strike="noStrike" cap="none" dirty="0">
                <a:solidFill>
                  <a:schemeClr val="dk1"/>
                </a:solidFill>
                <a:latin typeface="Calibri"/>
                <a:ea typeface="Calibri"/>
                <a:cs typeface="Calibri"/>
                <a:sym typeface="Calibri"/>
              </a:rPr>
              <a:t>2</a:t>
            </a:r>
            <a:r>
              <a:rPr lang="ru-RU" sz="2400" b="1" i="1" dirty="0">
                <a:solidFill>
                  <a:schemeClr val="dk1"/>
                </a:solidFill>
                <a:latin typeface="Calibri"/>
                <a:ea typeface="Calibri"/>
                <a:cs typeface="Calibri"/>
                <a:sym typeface="Calibri"/>
              </a:rPr>
              <a:t>3ПО-ППО(б</a:t>
            </a:r>
            <a:r>
              <a:rPr lang="en-US" sz="2400" b="1" i="1" dirty="0">
                <a:solidFill>
                  <a:schemeClr val="dk1"/>
                </a:solidFill>
                <a:latin typeface="Calibri"/>
                <a:ea typeface="Calibri"/>
                <a:cs typeface="Calibri"/>
                <a:sym typeface="Calibri"/>
              </a:rPr>
              <a:t>/</a:t>
            </a:r>
            <a:r>
              <a:rPr lang="ru-RU" sz="2400" b="1" i="1" dirty="0">
                <a:solidFill>
                  <a:schemeClr val="dk1"/>
                </a:solidFill>
                <a:latin typeface="Calibri"/>
                <a:ea typeface="Calibri"/>
                <a:cs typeface="Calibri"/>
                <a:sym typeface="Calibri"/>
              </a:rPr>
              <a:t>о)НШ-1</a:t>
            </a:r>
            <a:endParaRPr sz="2400" b="1" i="0" u="none" strike="noStrike" cap="none" dirty="0">
              <a:solidFill>
                <a:schemeClr val="dk1"/>
              </a:solidFill>
              <a:latin typeface="Calibri"/>
              <a:ea typeface="Calibri"/>
              <a:cs typeface="Calibri"/>
              <a:sym typeface="Calibri"/>
            </a:endParaRPr>
          </a:p>
          <a:p>
            <a:pPr marL="0" marR="0" lvl="0" indent="0" algn="r" rtl="0">
              <a:lnSpc>
                <a:spcPct val="150000"/>
              </a:lnSpc>
              <a:spcBef>
                <a:spcPts val="0"/>
              </a:spcBef>
              <a:spcAft>
                <a:spcPts val="0"/>
              </a:spcAft>
              <a:buClr>
                <a:srgbClr val="000000"/>
              </a:buClr>
              <a:buSzPts val="2400"/>
              <a:buFont typeface="Arial"/>
              <a:buNone/>
            </a:pPr>
            <a:r>
              <a:rPr lang="ru-RU" sz="2400" b="1" dirty="0">
                <a:solidFill>
                  <a:schemeClr val="dk1"/>
                </a:solidFill>
                <a:latin typeface="Calibri"/>
                <a:ea typeface="Calibri"/>
                <a:cs typeface="Calibri"/>
                <a:sym typeface="Calibri"/>
              </a:rPr>
              <a:t>Алимова Д</a:t>
            </a:r>
            <a:r>
              <a:rPr lang="ru-RU" sz="2400" b="1" i="0" u="none" strike="noStrike" cap="none" dirty="0">
                <a:solidFill>
                  <a:schemeClr val="dk1"/>
                </a:solidFill>
                <a:latin typeface="Calibri"/>
                <a:ea typeface="Calibri"/>
                <a:cs typeface="Calibri"/>
                <a:sym typeface="Calibri"/>
              </a:rPr>
              <a:t>.О.</a:t>
            </a:r>
            <a:endParaRPr sz="4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pic>
        <p:nvPicPr>
          <p:cNvPr id="77" name="Google Shape;77;p2" descr="МГППУ_ЛОГО.jpg"/>
          <p:cNvPicPr preferRelativeResize="0">
            <a:picLocks noGrp="1"/>
          </p:cNvPicPr>
          <p:nvPr>
            <p:ph type="body" idx="1"/>
          </p:nvPr>
        </p:nvPicPr>
        <p:blipFill rotWithShape="1">
          <a:blip r:embed="rId4">
            <a:alphaModFix/>
          </a:blip>
          <a:srcRect/>
          <a:stretch/>
        </p:blipFill>
        <p:spPr>
          <a:xfrm>
            <a:off x="7159356" y="289369"/>
            <a:ext cx="1776300" cy="792300"/>
          </a:xfrm>
          <a:prstGeom prst="rect">
            <a:avLst/>
          </a:prstGeom>
          <a:noFill/>
          <a:ln>
            <a:noFill/>
          </a:ln>
        </p:spPr>
      </p:pic>
      <p:sp>
        <p:nvSpPr>
          <p:cNvPr id="4" name="TextBox 3">
            <a:extLst>
              <a:ext uri="{FF2B5EF4-FFF2-40B4-BE49-F238E27FC236}">
                <a16:creationId xmlns:a16="http://schemas.microsoft.com/office/drawing/2014/main" id="{8B5AD446-97DC-4DCC-9E2B-8488B7DF7F89}"/>
              </a:ext>
            </a:extLst>
          </p:cNvPr>
          <p:cNvSpPr txBox="1"/>
          <p:nvPr/>
        </p:nvSpPr>
        <p:spPr>
          <a:xfrm>
            <a:off x="744071" y="1301590"/>
            <a:ext cx="2429435" cy="4254819"/>
          </a:xfrm>
          <a:prstGeom prst="rect">
            <a:avLst/>
          </a:prstGeom>
          <a:noFill/>
        </p:spPr>
        <p:txBody>
          <a:bodyPr wrap="square">
            <a:spAutoFit/>
          </a:bodyPr>
          <a:lstStyle/>
          <a:p>
            <a:pPr indent="450215" algn="just">
              <a:lnSpc>
                <a:spcPct val="150000"/>
              </a:lnSpc>
            </a:pP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Настя,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9</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 лет,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3</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 класс.</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Миша</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Галя </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Барбос</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Барсик</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Не знаю</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Вова</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Жук</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Кролик</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Дуб</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Шкаф </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Витя</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В газете</a:t>
            </a:r>
          </a:p>
        </p:txBody>
      </p:sp>
      <p:sp>
        <p:nvSpPr>
          <p:cNvPr id="6" name="TextBox 5">
            <a:extLst>
              <a:ext uri="{FF2B5EF4-FFF2-40B4-BE49-F238E27FC236}">
                <a16:creationId xmlns:a16="http://schemas.microsoft.com/office/drawing/2014/main" id="{9B4FF6EF-B4E6-4B3A-B5DD-A185E0DE3B17}"/>
              </a:ext>
            </a:extLst>
          </p:cNvPr>
          <p:cNvSpPr txBox="1"/>
          <p:nvPr/>
        </p:nvSpPr>
        <p:spPr>
          <a:xfrm>
            <a:off x="3110753" y="1301590"/>
            <a:ext cx="2581835" cy="4254819"/>
          </a:xfrm>
          <a:prstGeom prst="rect">
            <a:avLst/>
          </a:prstGeom>
          <a:noFill/>
        </p:spPr>
        <p:txBody>
          <a:bodyPr wrap="square">
            <a:spAutoFit/>
          </a:bodyPr>
          <a:lstStyle/>
          <a:p>
            <a:pPr indent="450215" algn="just">
              <a:lnSpc>
                <a:spcPct val="150000"/>
              </a:lnSpc>
            </a:pP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Софья, </a:t>
            </a:r>
            <a:r>
              <a:rPr lang="ru-RU" b="1" dirty="0">
                <a:latin typeface="Times New Roman" panose="02020603050405020304" pitchFamily="18" charset="0"/>
                <a:ea typeface="Calibri" panose="020F0502020204030204" pitchFamily="34" charset="0"/>
                <a:cs typeface="Times New Roman" panose="02020603050405020304" pitchFamily="18" charset="0"/>
              </a:rPr>
              <a:t>9</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 лет, </a:t>
            </a:r>
            <a:r>
              <a:rPr lang="ru-RU" b="1" dirty="0">
                <a:latin typeface="Times New Roman" panose="02020603050405020304" pitchFamily="18" charset="0"/>
                <a:ea typeface="Calibri" panose="020F0502020204030204" pitchFamily="34" charset="0"/>
                <a:cs typeface="Times New Roman" panose="02020603050405020304" pitchFamily="18" charset="0"/>
              </a:rPr>
              <a:t>3</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 класс.</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Миша</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Галя</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Полкан</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Мурка</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Катя</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Игорь</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Жук</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Тигр</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Сосна</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Шкаф</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Миша</a:t>
            </a:r>
          </a:p>
          <a:p>
            <a:pPr marL="342900" lvl="0" indent="-342900" algn="just">
              <a:lnSpc>
                <a:spcPct val="150000"/>
              </a:lnSpc>
              <a:buFont typeface="+mj-lt"/>
              <a:buAutoNum type="arabicPeriod"/>
            </a:pPr>
            <a:r>
              <a:rPr lang="ru-RU" sz="14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Журнал</a:t>
            </a:r>
          </a:p>
        </p:txBody>
      </p:sp>
      <p:sp>
        <p:nvSpPr>
          <p:cNvPr id="8" name="TextBox 7">
            <a:extLst>
              <a:ext uri="{FF2B5EF4-FFF2-40B4-BE49-F238E27FC236}">
                <a16:creationId xmlns:a16="http://schemas.microsoft.com/office/drawing/2014/main" id="{E539510F-B27B-4ADC-A91A-93E66DFD5406}"/>
              </a:ext>
            </a:extLst>
          </p:cNvPr>
          <p:cNvSpPr txBox="1"/>
          <p:nvPr/>
        </p:nvSpPr>
        <p:spPr>
          <a:xfrm>
            <a:off x="5761506" y="1370648"/>
            <a:ext cx="4572000" cy="4185761"/>
          </a:xfrm>
          <a:prstGeom prst="rect">
            <a:avLst/>
          </a:prstGeom>
          <a:noFill/>
        </p:spPr>
        <p:txBody>
          <a:bodyPr wrap="square">
            <a:spAutoFit/>
          </a:bodyPr>
          <a:lstStyle/>
          <a:p>
            <a:pPr indent="450215" algn="just">
              <a:lnSpc>
                <a:spcPct val="150000"/>
              </a:lnSpc>
            </a:pP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Алиса, 9 лет, 3 класс.</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Вова</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Галя</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Барбос</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Барсик</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Катя</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Игорь</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Слон</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Кролик</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Сосна</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Стол</a:t>
            </a:r>
          </a:p>
          <a:p>
            <a:pPr marL="342900" lvl="0" indent="-342900" algn="just">
              <a:lnSpc>
                <a:spcPct val="150000"/>
              </a:lnSpc>
              <a:buFont typeface="+mj-lt"/>
              <a:buAutoNum type="arabicPeriod"/>
            </a:pPr>
            <a:r>
              <a:rPr lang="ru-RU" sz="14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Коля</a:t>
            </a:r>
          </a:p>
          <a:p>
            <a:r>
              <a:rPr lang="ru-RU" sz="1400" dirty="0">
                <a:effectLst/>
                <a:latin typeface="Times New Roman" panose="02020603050405020304" pitchFamily="18" charset="0"/>
                <a:ea typeface="Calibri" panose="020F0502020204030204" pitchFamily="34" charset="0"/>
              </a:rPr>
              <a:t>12.   </a:t>
            </a:r>
            <a:r>
              <a:rPr lang="ru-RU" sz="1400" dirty="0">
                <a:effectLst/>
                <a:highlight>
                  <a:srgbClr val="FF0000"/>
                </a:highlight>
                <a:latin typeface="Times New Roman" panose="02020603050405020304" pitchFamily="18" charset="0"/>
                <a:ea typeface="Calibri" panose="020F0502020204030204" pitchFamily="34" charset="0"/>
              </a:rPr>
              <a:t>Книга</a:t>
            </a:r>
            <a:endParaRPr lang="ru-RU" dirty="0">
              <a:highlight>
                <a:srgbClr val="FF0000"/>
              </a:highlight>
            </a:endParaRPr>
          </a:p>
        </p:txBody>
      </p:sp>
    </p:spTree>
    <p:extLst>
      <p:ext uri="{BB962C8B-B14F-4D97-AF65-F5344CB8AC3E}">
        <p14:creationId xmlns:p14="http://schemas.microsoft.com/office/powerpoint/2010/main" val="61562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pic>
        <p:nvPicPr>
          <p:cNvPr id="77" name="Google Shape;77;p2" descr="МГППУ_ЛОГО.jpg"/>
          <p:cNvPicPr preferRelativeResize="0">
            <a:picLocks noGrp="1"/>
          </p:cNvPicPr>
          <p:nvPr>
            <p:ph type="body" idx="1"/>
          </p:nvPr>
        </p:nvPicPr>
        <p:blipFill rotWithShape="1">
          <a:blip r:embed="rId4">
            <a:alphaModFix/>
          </a:blip>
          <a:srcRect/>
          <a:stretch/>
        </p:blipFill>
        <p:spPr>
          <a:xfrm>
            <a:off x="7159356" y="289369"/>
            <a:ext cx="1776300" cy="792300"/>
          </a:xfrm>
          <a:prstGeom prst="rect">
            <a:avLst/>
          </a:prstGeom>
          <a:noFill/>
          <a:ln>
            <a:noFill/>
          </a:ln>
        </p:spPr>
      </p:pic>
      <p:sp>
        <p:nvSpPr>
          <p:cNvPr id="7" name="TextBox 6">
            <a:extLst>
              <a:ext uri="{FF2B5EF4-FFF2-40B4-BE49-F238E27FC236}">
                <a16:creationId xmlns:a16="http://schemas.microsoft.com/office/drawing/2014/main" id="{F77A2281-70AF-4652-A57B-6AA1707B138D}"/>
              </a:ext>
            </a:extLst>
          </p:cNvPr>
          <p:cNvSpPr txBox="1"/>
          <p:nvPr/>
        </p:nvSpPr>
        <p:spPr>
          <a:xfrm>
            <a:off x="609599" y="1148006"/>
            <a:ext cx="8326057" cy="3416320"/>
          </a:xfrm>
          <a:prstGeom prst="rect">
            <a:avLst/>
          </a:prstGeom>
          <a:noFill/>
        </p:spPr>
        <p:txBody>
          <a:bodyPr wrap="square">
            <a:spAutoFit/>
          </a:bodyPr>
          <a:lstStyle/>
          <a:p>
            <a:r>
              <a:rPr lang="ru-RU" sz="1800" b="0" i="0" dirty="0">
                <a:solidFill>
                  <a:srgbClr val="1A1B1C"/>
                </a:solidFill>
                <a:effectLst/>
                <a:latin typeface="Segoe UI" panose="020B0502040204020203" pitchFamily="34" charset="0"/>
              </a:rPr>
              <a:t> </a:t>
            </a:r>
            <a:r>
              <a:rPr lang="ru-RU" sz="1800" b="1" i="0" dirty="0">
                <a:solidFill>
                  <a:srgbClr val="1A1B1C"/>
                </a:solidFill>
                <a:effectLst/>
                <a:latin typeface="Times New Roman" panose="02020603050405020304" pitchFamily="18" charset="0"/>
                <a:cs typeface="Times New Roman" panose="02020603050405020304" pitchFamily="18" charset="0"/>
              </a:rPr>
              <a:t>Интерпретация результатов: </a:t>
            </a:r>
            <a:r>
              <a:rPr lang="ru-RU" sz="1800" b="0" i="0" dirty="0">
                <a:solidFill>
                  <a:srgbClr val="1A1B1C"/>
                </a:solidFill>
                <a:effectLst/>
                <a:latin typeface="Times New Roman" panose="02020603050405020304" pitchFamily="18" charset="0"/>
                <a:cs typeface="Times New Roman" panose="02020603050405020304" pitchFamily="18" charset="0"/>
              </a:rPr>
              <a:t>Все задачи построены на основе транзитивности отношения величин. </a:t>
            </a:r>
          </a:p>
          <a:p>
            <a:r>
              <a:rPr lang="ru-RU" sz="1800" b="0" i="0" dirty="0">
                <a:solidFill>
                  <a:srgbClr val="1A1B1C"/>
                </a:solidFill>
                <a:effectLst/>
                <a:latin typeface="Times New Roman" panose="02020603050405020304" pitchFamily="18" charset="0"/>
                <a:cs typeface="Times New Roman" panose="02020603050405020304" pitchFamily="18" charset="0"/>
              </a:rPr>
              <a:t>При этом в задачах 1 и 2 даны самые простые формулировки, в задачах 3 и 4 — более сложные, в задачах 5 и 6 — формулировки с использованием искусственных слов, в задачах 7 и 8 — с использованием описаний, противоречащих опыту детей, 9 и 10 — провоцирующие на неверное решение задач, 11 и 12 — содержащие лишние слова «немного» и «намного».</a:t>
            </a:r>
          </a:p>
          <a:p>
            <a:r>
              <a:rPr lang="ru-RU" sz="1800" b="0" i="0" dirty="0">
                <a:solidFill>
                  <a:srgbClr val="1A1B1C"/>
                </a:solidFill>
                <a:effectLst/>
                <a:latin typeface="Times New Roman" panose="02020603050405020304" pitchFamily="18" charset="0"/>
                <a:cs typeface="Times New Roman" panose="02020603050405020304" pitchFamily="18" charset="0"/>
              </a:rPr>
              <a:t> Если дети все задачи решают верно, то это означает, что осуществлялся теоретический анализ, с помощью которого вскрывался общий принцип построения задач. Если же одни задачи решались верно, а другие неверно, то считалось, что теоретический анализ при решении данной серии задач отсутствовал.</a:t>
            </a:r>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45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pic>
        <p:nvPicPr>
          <p:cNvPr id="77" name="Google Shape;77;p2" descr="МГППУ_ЛОГО.jpg"/>
          <p:cNvPicPr preferRelativeResize="0">
            <a:picLocks noGrp="1"/>
          </p:cNvPicPr>
          <p:nvPr>
            <p:ph type="body" idx="1"/>
          </p:nvPr>
        </p:nvPicPr>
        <p:blipFill rotWithShape="1">
          <a:blip r:embed="rId4">
            <a:alphaModFix/>
          </a:blip>
          <a:srcRect/>
          <a:stretch/>
        </p:blipFill>
        <p:spPr>
          <a:xfrm>
            <a:off x="7159356" y="289369"/>
            <a:ext cx="1776300" cy="792300"/>
          </a:xfrm>
          <a:prstGeom prst="rect">
            <a:avLst/>
          </a:prstGeom>
          <a:noFill/>
          <a:ln>
            <a:noFill/>
          </a:ln>
        </p:spPr>
      </p:pic>
      <p:sp>
        <p:nvSpPr>
          <p:cNvPr id="4" name="TextBox 3">
            <a:extLst>
              <a:ext uri="{FF2B5EF4-FFF2-40B4-BE49-F238E27FC236}">
                <a16:creationId xmlns:a16="http://schemas.microsoft.com/office/drawing/2014/main" id="{5569622B-4E42-4E4D-9D62-9EF051A74E8F}"/>
              </a:ext>
            </a:extLst>
          </p:cNvPr>
          <p:cNvSpPr txBox="1"/>
          <p:nvPr/>
        </p:nvSpPr>
        <p:spPr>
          <a:xfrm>
            <a:off x="833718" y="345656"/>
            <a:ext cx="6436659" cy="5632311"/>
          </a:xfrm>
          <a:prstGeom prst="rect">
            <a:avLst/>
          </a:prstGeom>
          <a:noFill/>
        </p:spPr>
        <p:txBody>
          <a:bodyPr wrap="square">
            <a:spAutoFit/>
          </a:bodyPr>
          <a:lstStyle/>
          <a:p>
            <a:r>
              <a:rPr lang="ru-RU" sz="2000" dirty="0">
                <a:latin typeface="Times New Roman" panose="02020603050405020304" pitchFamily="18" charset="0"/>
                <a:cs typeface="Times New Roman" panose="02020603050405020304" pitchFamily="18" charset="0"/>
              </a:rPr>
              <a:t>Вопросы для слушателей.</a:t>
            </a:r>
          </a:p>
          <a:p>
            <a:r>
              <a:rPr lang="ru-RU" sz="2000" b="1" dirty="0">
                <a:latin typeface="Times New Roman" panose="02020603050405020304" pitchFamily="18" charset="0"/>
                <a:cs typeface="Times New Roman" panose="02020603050405020304" pitchFamily="18" charset="0"/>
              </a:rPr>
              <a:t>1. Сколько вопросов было представлено в методике?</a:t>
            </a:r>
          </a:p>
          <a:p>
            <a:r>
              <a:rPr lang="ru-RU" sz="2000" dirty="0">
                <a:latin typeface="Times New Roman" panose="02020603050405020304" pitchFamily="18" charset="0"/>
                <a:cs typeface="Times New Roman" panose="02020603050405020304" pitchFamily="18" charset="0"/>
              </a:rPr>
              <a:t>А)10</a:t>
            </a:r>
          </a:p>
          <a:p>
            <a:r>
              <a:rPr lang="ru-RU" sz="2000" dirty="0">
                <a:latin typeface="Times New Roman" panose="02020603050405020304" pitchFamily="18" charset="0"/>
                <a:cs typeface="Times New Roman" panose="02020603050405020304" pitchFamily="18" charset="0"/>
              </a:rPr>
              <a:t>Б)12</a:t>
            </a:r>
          </a:p>
          <a:p>
            <a:r>
              <a:rPr lang="ru-RU" sz="2000" dirty="0">
                <a:latin typeface="Times New Roman" panose="02020603050405020304" pitchFamily="18" charset="0"/>
                <a:cs typeface="Times New Roman" panose="02020603050405020304" pitchFamily="18" charset="0"/>
              </a:rPr>
              <a:t>В)14</a:t>
            </a:r>
          </a:p>
          <a:p>
            <a:r>
              <a:rPr lang="ru-RU" sz="2000" b="1" dirty="0">
                <a:latin typeface="Times New Roman" panose="02020603050405020304" pitchFamily="18" charset="0"/>
                <a:cs typeface="Times New Roman" panose="02020603050405020304" pitchFamily="18" charset="0"/>
              </a:rPr>
              <a:t>2. Как называется методика, о которой вам сейчас рассказывалось?</a:t>
            </a:r>
          </a:p>
          <a:p>
            <a:r>
              <a:rPr lang="ru-RU" sz="2000" dirty="0">
                <a:latin typeface="Times New Roman" panose="02020603050405020304" pitchFamily="18" charset="0"/>
                <a:cs typeface="Times New Roman" panose="02020603050405020304" pitchFamily="18" charset="0"/>
              </a:rPr>
              <a:t>А) методика Отличия</a:t>
            </a:r>
          </a:p>
          <a:p>
            <a:r>
              <a:rPr lang="ru-RU" sz="2000" dirty="0">
                <a:latin typeface="Times New Roman" panose="02020603050405020304" pitchFamily="18" charset="0"/>
                <a:cs typeface="Times New Roman" panose="02020603050405020304" pitchFamily="18" charset="0"/>
              </a:rPr>
              <a:t>Б) методика Выбора</a:t>
            </a:r>
          </a:p>
          <a:p>
            <a:r>
              <a:rPr lang="ru-RU" sz="2000" dirty="0">
                <a:latin typeface="Times New Roman" panose="02020603050405020304" pitchFamily="18" charset="0"/>
                <a:cs typeface="Times New Roman" panose="02020603050405020304" pitchFamily="18" charset="0"/>
              </a:rPr>
              <a:t>В) методика </a:t>
            </a:r>
            <a:r>
              <a:rPr lang="ru-RU" sz="2000" dirty="0" err="1">
                <a:latin typeface="Times New Roman" panose="02020603050405020304" pitchFamily="18" charset="0"/>
                <a:cs typeface="Times New Roman" panose="02020603050405020304" pitchFamily="18" charset="0"/>
              </a:rPr>
              <a:t>Сравление</a:t>
            </a:r>
            <a:r>
              <a:rPr lang="ru-RU" sz="2000" dirty="0">
                <a:latin typeface="Times New Roman" panose="02020603050405020304" pitchFamily="18" charset="0"/>
                <a:cs typeface="Times New Roman" panose="02020603050405020304" pitchFamily="18" charset="0"/>
              </a:rPr>
              <a:t>.</a:t>
            </a:r>
          </a:p>
          <a:p>
            <a:r>
              <a:rPr lang="ru-RU" sz="2000" b="1" dirty="0">
                <a:latin typeface="Times New Roman" panose="02020603050405020304" pitchFamily="18" charset="0"/>
                <a:cs typeface="Times New Roman" panose="02020603050405020304" pitchFamily="18" charset="0"/>
              </a:rPr>
              <a:t>3. Верно ли следующее утверждение: Дети, при решении предложенных задач, могут делать заметки на другом листе </a:t>
            </a:r>
            <a:r>
              <a:rPr lang="ru-RU" sz="2000" b="1" dirty="0" err="1">
                <a:latin typeface="Times New Roman" panose="02020603050405020304" pitchFamily="18" charset="0"/>
                <a:cs typeface="Times New Roman" panose="02020603050405020304" pitchFamily="18" charset="0"/>
              </a:rPr>
              <a:t>бумаки</a:t>
            </a:r>
            <a:r>
              <a:rPr lang="ru-RU" sz="2000" b="1" dirty="0">
                <a:latin typeface="Times New Roman" panose="02020603050405020304" pitchFamily="18" charset="0"/>
                <a:cs typeface="Times New Roman" panose="02020603050405020304" pitchFamily="18" charset="0"/>
              </a:rPr>
              <a:t>.</a:t>
            </a:r>
          </a:p>
          <a:p>
            <a:r>
              <a:rPr lang="ru-RU" sz="2000" dirty="0">
                <a:latin typeface="Times New Roman" panose="02020603050405020304" pitchFamily="18" charset="0"/>
                <a:cs typeface="Times New Roman" panose="02020603050405020304" pitchFamily="18" charset="0"/>
              </a:rPr>
              <a:t>А) Верно</a:t>
            </a:r>
          </a:p>
          <a:p>
            <a:r>
              <a:rPr lang="ru-RU" sz="2000" dirty="0">
                <a:latin typeface="Times New Roman" panose="02020603050405020304" pitchFamily="18" charset="0"/>
                <a:cs typeface="Times New Roman" panose="02020603050405020304" pitchFamily="18" charset="0"/>
              </a:rPr>
              <a:t>Б) Неверно</a:t>
            </a:r>
          </a:p>
          <a:p>
            <a:r>
              <a:rPr lang="ru-RU" sz="2000" dirty="0">
                <a:latin typeface="Times New Roman" panose="02020603050405020304" pitchFamily="18" charset="0"/>
                <a:cs typeface="Times New Roman" panose="02020603050405020304" pitchFamily="18" charset="0"/>
              </a:rPr>
              <a:t>В) Частично верно.</a:t>
            </a:r>
          </a:p>
          <a:p>
            <a:endParaRPr lang="ru-RU"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Ответы: Б) , В) , Б).</a:t>
            </a:r>
          </a:p>
        </p:txBody>
      </p:sp>
    </p:spTree>
    <p:extLst>
      <p:ext uri="{BB962C8B-B14F-4D97-AF65-F5344CB8AC3E}">
        <p14:creationId xmlns:p14="http://schemas.microsoft.com/office/powerpoint/2010/main" val="116268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500"/>
                                        <p:tgtEl>
                                          <p:spTgt spid="4">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fade">
                                      <p:cBhvr>
                                        <p:cTn id="28" dur="500"/>
                                        <p:tgtEl>
                                          <p:spTgt spid="4">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fade">
                                      <p:cBhvr>
                                        <p:cTn id="31" dur="500"/>
                                        <p:tgtEl>
                                          <p:spTgt spid="4">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fade">
                                      <p:cBhvr>
                                        <p:cTn id="34" dur="500"/>
                                        <p:tgtEl>
                                          <p:spTgt spid="4">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fade">
                                      <p:cBhvr>
                                        <p:cTn id="37" dur="500"/>
                                        <p:tgtEl>
                                          <p:spTgt spid="4">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fade">
                                      <p:cBhvr>
                                        <p:cTn id="40" dur="500"/>
                                        <p:tgtEl>
                                          <p:spTgt spid="4">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anim calcmode="lin" valueType="num">
                                      <p:cBhvr additive="base">
                                        <p:cTn id="45"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pic>
        <p:nvPicPr>
          <p:cNvPr id="77" name="Google Shape;77;p2" descr="МГППУ_ЛОГО.jpg"/>
          <p:cNvPicPr preferRelativeResize="0">
            <a:picLocks noGrp="1"/>
          </p:cNvPicPr>
          <p:nvPr>
            <p:ph type="body" idx="1"/>
          </p:nvPr>
        </p:nvPicPr>
        <p:blipFill rotWithShape="1">
          <a:blip r:embed="rId4">
            <a:alphaModFix/>
          </a:blip>
          <a:srcRect/>
          <a:stretch/>
        </p:blipFill>
        <p:spPr>
          <a:xfrm>
            <a:off x="7159356" y="289369"/>
            <a:ext cx="1776300" cy="792300"/>
          </a:xfrm>
          <a:prstGeom prst="rect">
            <a:avLst/>
          </a:prstGeom>
          <a:noFill/>
          <a:ln>
            <a:noFill/>
          </a:ln>
        </p:spPr>
      </p:pic>
      <p:sp>
        <p:nvSpPr>
          <p:cNvPr id="2" name="TextBox 1">
            <a:extLst>
              <a:ext uri="{FF2B5EF4-FFF2-40B4-BE49-F238E27FC236}">
                <a16:creationId xmlns:a16="http://schemas.microsoft.com/office/drawing/2014/main" id="{59DFEA45-674D-4AF6-88A9-085ED0F27CB4}"/>
              </a:ext>
            </a:extLst>
          </p:cNvPr>
          <p:cNvSpPr txBox="1"/>
          <p:nvPr/>
        </p:nvSpPr>
        <p:spPr>
          <a:xfrm>
            <a:off x="1559859" y="2626659"/>
            <a:ext cx="6598281" cy="830997"/>
          </a:xfrm>
          <a:prstGeom prst="rect">
            <a:avLst/>
          </a:prstGeom>
          <a:noFill/>
        </p:spPr>
        <p:txBody>
          <a:bodyPr wrap="none" rtlCol="0">
            <a:spAutoFit/>
          </a:bodyPr>
          <a:lstStyle/>
          <a:p>
            <a:r>
              <a:rPr lang="ru-RU" sz="4800" dirty="0"/>
              <a:t>Спасибо за внимание!</a:t>
            </a:r>
          </a:p>
        </p:txBody>
      </p:sp>
    </p:spTree>
    <p:extLst>
      <p:ext uri="{BB962C8B-B14F-4D97-AF65-F5344CB8AC3E}">
        <p14:creationId xmlns:p14="http://schemas.microsoft.com/office/powerpoint/2010/main" val="90774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4" name="TextBox 3">
            <a:extLst>
              <a:ext uri="{FF2B5EF4-FFF2-40B4-BE49-F238E27FC236}">
                <a16:creationId xmlns:a16="http://schemas.microsoft.com/office/drawing/2014/main" id="{6D172F53-7283-4A30-9344-9A1344071CC1}"/>
              </a:ext>
            </a:extLst>
          </p:cNvPr>
          <p:cNvSpPr txBox="1"/>
          <p:nvPr/>
        </p:nvSpPr>
        <p:spPr>
          <a:xfrm>
            <a:off x="89646" y="512511"/>
            <a:ext cx="8668871" cy="6193811"/>
          </a:xfrm>
          <a:prstGeom prst="rect">
            <a:avLst/>
          </a:prstGeom>
          <a:noFill/>
        </p:spPr>
        <p:txBody>
          <a:bodyPr wrap="square">
            <a:spAutoFit/>
          </a:bodyPr>
          <a:lstStyle/>
          <a:p>
            <a:pPr indent="450215">
              <a:lnSpc>
                <a:spcPct val="150000"/>
              </a:lnSpc>
            </a:pP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1. Вова решает задачи правильнее, чем Коля. Коля решает задачи правильнее, чем Миша. Кто решает задачи правильнее всех? </a:t>
            </a:r>
          </a:p>
          <a:p>
            <a:pPr indent="450215">
              <a:lnSpc>
                <a:spcPct val="150000"/>
              </a:lnSpc>
            </a:pP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2. Саша видит лучше Кати. Катя видит лучше Гали. Кто видит хуже? </a:t>
            </a:r>
          </a:p>
          <a:p>
            <a:pPr indent="450215">
              <a:lnSpc>
                <a:spcPct val="150000"/>
              </a:lnSpc>
            </a:pP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3. Полкан лает чаще Жучки. Полкан лает реже Барбоса. Кто лает чаше всех. </a:t>
            </a:r>
          </a:p>
          <a:p>
            <a:pPr indent="450215">
              <a:lnSpc>
                <a:spcPct val="150000"/>
              </a:lnSpc>
            </a:pP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4. Мурка мяукает тише Барсика, но громче Пушка. Кто мяукает громче всех. </a:t>
            </a:r>
          </a:p>
          <a:p>
            <a:pPr indent="450215">
              <a:lnSpc>
                <a:spcPct val="150000"/>
              </a:lnSpc>
            </a:pP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5. Если при сравнении девочек вместо слова «больше» использовать новое слово «</a:t>
            </a:r>
            <a:r>
              <a:rPr lang="ru-RU"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иаее</a:t>
            </a: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и написать в условии задачи: «Катя </a:t>
            </a:r>
            <a:r>
              <a:rPr lang="ru-RU"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иаее</a:t>
            </a: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чем Люба. Люба </a:t>
            </a:r>
            <a:r>
              <a:rPr lang="ru-RU"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иаее</a:t>
            </a: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чем Нина», то как ответить на вопрос: «Кто из девочек «</a:t>
            </a:r>
            <a:r>
              <a:rPr lang="ru-RU"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иаее</a:t>
            </a: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всех?» </a:t>
            </a:r>
          </a:p>
          <a:p>
            <a:pPr indent="450215">
              <a:lnSpc>
                <a:spcPct val="150000"/>
              </a:lnSpc>
            </a:pP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6. Если при сравнении мальчиков вместо слова «меньше» использовать новое слово «</a:t>
            </a:r>
            <a:r>
              <a:rPr lang="ru-RU"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тпрк</a:t>
            </a: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и написать в условии: «Игорь </a:t>
            </a:r>
            <a:r>
              <a:rPr lang="ru-RU"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тпрк</a:t>
            </a: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чем Вова. Вова </a:t>
            </a:r>
            <a:r>
              <a:rPr lang="ru-RU"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тпрк</a:t>
            </a: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чем Олег», то как ответить на вопрос: «Кто из мальчиков </a:t>
            </a:r>
            <a:r>
              <a:rPr lang="ru-RU"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тпрк</a:t>
            </a: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всех?»</a:t>
            </a:r>
          </a:p>
          <a:p>
            <a:pPr indent="450215">
              <a:lnSpc>
                <a:spcPct val="150000"/>
              </a:lnSpc>
            </a:pP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7. Если бы собака была легче жука и тяжелее слона, то кто был бы легче всех? </a:t>
            </a:r>
          </a:p>
          <a:p>
            <a:pPr indent="450215">
              <a:lnSpc>
                <a:spcPct val="150000"/>
              </a:lnSpc>
            </a:pP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8. Если бы тигр был ниже кролика и выше жирафа, то кто был бы выше всех? </a:t>
            </a:r>
          </a:p>
          <a:p>
            <a:pPr indent="450215">
              <a:lnSpc>
                <a:spcPct val="150000"/>
              </a:lnSpc>
            </a:pP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9. Ель на 79 лет старше дуба и на 3 года моложе сосны. Какое дерево самое старое? </a:t>
            </a:r>
          </a:p>
          <a:p>
            <a:pPr indent="450215">
              <a:lnSpc>
                <a:spcPct val="150000"/>
              </a:lnSpc>
            </a:pP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10. Шкаф на 2 кг легче стола и на 94 кг тяжелее дивана. Что самое тяжелое? </a:t>
            </a:r>
          </a:p>
          <a:p>
            <a:pPr indent="450215">
              <a:lnSpc>
                <a:spcPct val="150000"/>
              </a:lnSpc>
            </a:pP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11. Миша жил немного ближе к школе, чем Коля, и намного дальше от нее, чем Витя. Кто жил от школы дальше всех? </a:t>
            </a:r>
          </a:p>
          <a:p>
            <a:pPr indent="450215">
              <a:lnSpc>
                <a:spcPct val="150000"/>
              </a:lnSpc>
            </a:pPr>
            <a:r>
              <a:rPr lang="ru-RU"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12. В книге намного больше букв, чем в журнале, и немного меньше букв, чем в газете. Где букв больше всего?</a:t>
            </a:r>
          </a:p>
        </p:txBody>
      </p:sp>
      <p:sp>
        <p:nvSpPr>
          <p:cNvPr id="8" name="TextBox 7">
            <a:extLst>
              <a:ext uri="{FF2B5EF4-FFF2-40B4-BE49-F238E27FC236}">
                <a16:creationId xmlns:a16="http://schemas.microsoft.com/office/drawing/2014/main" id="{E9635267-6452-44A6-8F5E-2D77C8006E7A}"/>
              </a:ext>
            </a:extLst>
          </p:cNvPr>
          <p:cNvSpPr txBox="1"/>
          <p:nvPr/>
        </p:nvSpPr>
        <p:spPr>
          <a:xfrm>
            <a:off x="2438400" y="0"/>
            <a:ext cx="4572000" cy="579967"/>
          </a:xfrm>
          <a:prstGeom prst="rect">
            <a:avLst/>
          </a:prstGeom>
          <a:noFill/>
        </p:spPr>
        <p:txBody>
          <a:bodyPr wrap="square">
            <a:spAutoFit/>
          </a:bodyPr>
          <a:lstStyle/>
          <a:p>
            <a:pPr indent="450215" algn="just">
              <a:lnSpc>
                <a:spcPct val="150000"/>
              </a:lnSpc>
            </a:pPr>
            <a:r>
              <a:rPr lang="ru-RU" sz="2400" b="1" dirty="0">
                <a:effectLst/>
                <a:latin typeface="Times New Roman" panose="02020603050405020304" pitchFamily="18" charset="0"/>
                <a:ea typeface="Calibri" panose="020F0502020204030204" pitchFamily="34" charset="0"/>
                <a:cs typeface="Times New Roman" panose="02020603050405020304" pitchFamily="18" charset="0"/>
              </a:rPr>
              <a:t>Методика «Сравнение»</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p:cTn id="23"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p:cTn id="31"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p:cTn id="39"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p:cTn id="47"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4">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p:cTn id="55" dur="1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4">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anim calcmode="lin" valueType="num">
                                      <p:cBhvr>
                                        <p:cTn id="63" dur="1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4">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4">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nodeType="clickEffect">
                                  <p:stCondLst>
                                    <p:cond delay="0"/>
                                  </p:stCondLst>
                                  <p:childTnLst>
                                    <p:set>
                                      <p:cBhvr>
                                        <p:cTn id="70" dur="1" fill="hold">
                                          <p:stCondLst>
                                            <p:cond delay="0"/>
                                          </p:stCondLst>
                                        </p:cTn>
                                        <p:tgtEl>
                                          <p:spTgt spid="4">
                                            <p:txEl>
                                              <p:pRg st="8" end="8"/>
                                            </p:txEl>
                                          </p:spTgt>
                                        </p:tgtEl>
                                        <p:attrNameLst>
                                          <p:attrName>style.visibility</p:attrName>
                                        </p:attrNameLst>
                                      </p:cBhvr>
                                      <p:to>
                                        <p:strVal val="visible"/>
                                      </p:to>
                                    </p:set>
                                    <p:anim calcmode="lin" valueType="num">
                                      <p:cBhvr>
                                        <p:cTn id="71" dur="1000" fill="hold"/>
                                        <p:tgtEl>
                                          <p:spTgt spid="4">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4">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4">
                                            <p:txEl>
                                              <p:pRg st="8" end="8"/>
                                            </p:txEl>
                                          </p:spTgt>
                                        </p:tgtEl>
                                        <p:attrNameLst>
                                          <p:attrName>style.rotation</p:attrName>
                                        </p:attrNameLst>
                                      </p:cBhvr>
                                      <p:tavLst>
                                        <p:tav tm="0">
                                          <p:val>
                                            <p:fltVal val="90"/>
                                          </p:val>
                                        </p:tav>
                                        <p:tav tm="100000">
                                          <p:val>
                                            <p:fltVal val="0"/>
                                          </p:val>
                                        </p:tav>
                                      </p:tavLst>
                                    </p:anim>
                                    <p:animEffect transition="in" filter="fade">
                                      <p:cBhvr>
                                        <p:cTn id="74" dur="1000"/>
                                        <p:tgtEl>
                                          <p:spTgt spid="4">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nodeType="clickEffect">
                                  <p:stCondLst>
                                    <p:cond delay="0"/>
                                  </p:stCondLst>
                                  <p:childTnLst>
                                    <p:set>
                                      <p:cBhvr>
                                        <p:cTn id="78" dur="1" fill="hold">
                                          <p:stCondLst>
                                            <p:cond delay="0"/>
                                          </p:stCondLst>
                                        </p:cTn>
                                        <p:tgtEl>
                                          <p:spTgt spid="4">
                                            <p:txEl>
                                              <p:pRg st="9" end="9"/>
                                            </p:txEl>
                                          </p:spTgt>
                                        </p:tgtEl>
                                        <p:attrNameLst>
                                          <p:attrName>style.visibility</p:attrName>
                                        </p:attrNameLst>
                                      </p:cBhvr>
                                      <p:to>
                                        <p:strVal val="visible"/>
                                      </p:to>
                                    </p:set>
                                    <p:anim calcmode="lin" valueType="num">
                                      <p:cBhvr>
                                        <p:cTn id="79" dur="1000" fill="hold"/>
                                        <p:tgtEl>
                                          <p:spTgt spid="4">
                                            <p:txEl>
                                              <p:pRg st="9" end="9"/>
                                            </p:txEl>
                                          </p:spTgt>
                                        </p:tgtEl>
                                        <p:attrNameLst>
                                          <p:attrName>ppt_w</p:attrName>
                                        </p:attrNameLst>
                                      </p:cBhvr>
                                      <p:tavLst>
                                        <p:tav tm="0">
                                          <p:val>
                                            <p:fltVal val="0"/>
                                          </p:val>
                                        </p:tav>
                                        <p:tav tm="100000">
                                          <p:val>
                                            <p:strVal val="#ppt_w"/>
                                          </p:val>
                                        </p:tav>
                                      </p:tavLst>
                                    </p:anim>
                                    <p:anim calcmode="lin" valueType="num">
                                      <p:cBhvr>
                                        <p:cTn id="80" dur="1000" fill="hold"/>
                                        <p:tgtEl>
                                          <p:spTgt spid="4">
                                            <p:txEl>
                                              <p:pRg st="9" end="9"/>
                                            </p:txEl>
                                          </p:spTgt>
                                        </p:tgtEl>
                                        <p:attrNameLst>
                                          <p:attrName>ppt_h</p:attrName>
                                        </p:attrNameLst>
                                      </p:cBhvr>
                                      <p:tavLst>
                                        <p:tav tm="0">
                                          <p:val>
                                            <p:fltVal val="0"/>
                                          </p:val>
                                        </p:tav>
                                        <p:tav tm="100000">
                                          <p:val>
                                            <p:strVal val="#ppt_h"/>
                                          </p:val>
                                        </p:tav>
                                      </p:tavLst>
                                    </p:anim>
                                    <p:anim calcmode="lin" valueType="num">
                                      <p:cBhvr>
                                        <p:cTn id="81" dur="1000" fill="hold"/>
                                        <p:tgtEl>
                                          <p:spTgt spid="4">
                                            <p:txEl>
                                              <p:pRg st="9" end="9"/>
                                            </p:txEl>
                                          </p:spTgt>
                                        </p:tgtEl>
                                        <p:attrNameLst>
                                          <p:attrName>style.rotation</p:attrName>
                                        </p:attrNameLst>
                                      </p:cBhvr>
                                      <p:tavLst>
                                        <p:tav tm="0">
                                          <p:val>
                                            <p:fltVal val="90"/>
                                          </p:val>
                                        </p:tav>
                                        <p:tav tm="100000">
                                          <p:val>
                                            <p:fltVal val="0"/>
                                          </p:val>
                                        </p:tav>
                                      </p:tavLst>
                                    </p:anim>
                                    <p:animEffect transition="in" filter="fade">
                                      <p:cBhvr>
                                        <p:cTn id="82" dur="1000"/>
                                        <p:tgtEl>
                                          <p:spTgt spid="4">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1" presetClass="entr" presetSubtype="0" fill="hold" nodeType="clickEffect">
                                  <p:stCondLst>
                                    <p:cond delay="0"/>
                                  </p:stCondLst>
                                  <p:childTnLst>
                                    <p:set>
                                      <p:cBhvr>
                                        <p:cTn id="86" dur="1" fill="hold">
                                          <p:stCondLst>
                                            <p:cond delay="0"/>
                                          </p:stCondLst>
                                        </p:cTn>
                                        <p:tgtEl>
                                          <p:spTgt spid="4">
                                            <p:txEl>
                                              <p:pRg st="10" end="10"/>
                                            </p:txEl>
                                          </p:spTgt>
                                        </p:tgtEl>
                                        <p:attrNameLst>
                                          <p:attrName>style.visibility</p:attrName>
                                        </p:attrNameLst>
                                      </p:cBhvr>
                                      <p:to>
                                        <p:strVal val="visible"/>
                                      </p:to>
                                    </p:set>
                                    <p:anim calcmode="lin" valueType="num">
                                      <p:cBhvr>
                                        <p:cTn id="87" dur="10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88" dur="1000" fill="hold"/>
                                        <p:tgtEl>
                                          <p:spTgt spid="4">
                                            <p:txEl>
                                              <p:pRg st="10" end="10"/>
                                            </p:txEl>
                                          </p:spTgt>
                                        </p:tgtEl>
                                        <p:attrNameLst>
                                          <p:attrName>ppt_h</p:attrName>
                                        </p:attrNameLst>
                                      </p:cBhvr>
                                      <p:tavLst>
                                        <p:tav tm="0">
                                          <p:val>
                                            <p:fltVal val="0"/>
                                          </p:val>
                                        </p:tav>
                                        <p:tav tm="100000">
                                          <p:val>
                                            <p:strVal val="#ppt_h"/>
                                          </p:val>
                                        </p:tav>
                                      </p:tavLst>
                                    </p:anim>
                                    <p:anim calcmode="lin" valueType="num">
                                      <p:cBhvr>
                                        <p:cTn id="89" dur="1000" fill="hold"/>
                                        <p:tgtEl>
                                          <p:spTgt spid="4">
                                            <p:txEl>
                                              <p:pRg st="10" end="10"/>
                                            </p:txEl>
                                          </p:spTgt>
                                        </p:tgtEl>
                                        <p:attrNameLst>
                                          <p:attrName>style.rotation</p:attrName>
                                        </p:attrNameLst>
                                      </p:cBhvr>
                                      <p:tavLst>
                                        <p:tav tm="0">
                                          <p:val>
                                            <p:fltVal val="90"/>
                                          </p:val>
                                        </p:tav>
                                        <p:tav tm="100000">
                                          <p:val>
                                            <p:fltVal val="0"/>
                                          </p:val>
                                        </p:tav>
                                      </p:tavLst>
                                    </p:anim>
                                    <p:animEffect transition="in" filter="fade">
                                      <p:cBhvr>
                                        <p:cTn id="90" dur="1000"/>
                                        <p:tgtEl>
                                          <p:spTgt spid="4">
                                            <p:txEl>
                                              <p:pRg st="10" end="1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1" presetClass="entr" presetSubtype="0" fill="hold" nodeType="clickEffect">
                                  <p:stCondLst>
                                    <p:cond delay="0"/>
                                  </p:stCondLst>
                                  <p:childTnLst>
                                    <p:set>
                                      <p:cBhvr>
                                        <p:cTn id="94" dur="1" fill="hold">
                                          <p:stCondLst>
                                            <p:cond delay="0"/>
                                          </p:stCondLst>
                                        </p:cTn>
                                        <p:tgtEl>
                                          <p:spTgt spid="4">
                                            <p:txEl>
                                              <p:pRg st="11" end="11"/>
                                            </p:txEl>
                                          </p:spTgt>
                                        </p:tgtEl>
                                        <p:attrNameLst>
                                          <p:attrName>style.visibility</p:attrName>
                                        </p:attrNameLst>
                                      </p:cBhvr>
                                      <p:to>
                                        <p:strVal val="visible"/>
                                      </p:to>
                                    </p:set>
                                    <p:anim calcmode="lin" valueType="num">
                                      <p:cBhvr>
                                        <p:cTn id="95" dur="1000" fill="hold"/>
                                        <p:tgtEl>
                                          <p:spTgt spid="4">
                                            <p:txEl>
                                              <p:pRg st="11" end="11"/>
                                            </p:txEl>
                                          </p:spTgt>
                                        </p:tgtEl>
                                        <p:attrNameLst>
                                          <p:attrName>ppt_w</p:attrName>
                                        </p:attrNameLst>
                                      </p:cBhvr>
                                      <p:tavLst>
                                        <p:tav tm="0">
                                          <p:val>
                                            <p:fltVal val="0"/>
                                          </p:val>
                                        </p:tav>
                                        <p:tav tm="100000">
                                          <p:val>
                                            <p:strVal val="#ppt_w"/>
                                          </p:val>
                                        </p:tav>
                                      </p:tavLst>
                                    </p:anim>
                                    <p:anim calcmode="lin" valueType="num">
                                      <p:cBhvr>
                                        <p:cTn id="96" dur="1000" fill="hold"/>
                                        <p:tgtEl>
                                          <p:spTgt spid="4">
                                            <p:txEl>
                                              <p:pRg st="11" end="11"/>
                                            </p:txEl>
                                          </p:spTgt>
                                        </p:tgtEl>
                                        <p:attrNameLst>
                                          <p:attrName>ppt_h</p:attrName>
                                        </p:attrNameLst>
                                      </p:cBhvr>
                                      <p:tavLst>
                                        <p:tav tm="0">
                                          <p:val>
                                            <p:fltVal val="0"/>
                                          </p:val>
                                        </p:tav>
                                        <p:tav tm="100000">
                                          <p:val>
                                            <p:strVal val="#ppt_h"/>
                                          </p:val>
                                        </p:tav>
                                      </p:tavLst>
                                    </p:anim>
                                    <p:anim calcmode="lin" valueType="num">
                                      <p:cBhvr>
                                        <p:cTn id="97" dur="1000" fill="hold"/>
                                        <p:tgtEl>
                                          <p:spTgt spid="4">
                                            <p:txEl>
                                              <p:pRg st="11" end="11"/>
                                            </p:txEl>
                                          </p:spTgt>
                                        </p:tgtEl>
                                        <p:attrNameLst>
                                          <p:attrName>style.rotation</p:attrName>
                                        </p:attrNameLst>
                                      </p:cBhvr>
                                      <p:tavLst>
                                        <p:tav tm="0">
                                          <p:val>
                                            <p:fltVal val="90"/>
                                          </p:val>
                                        </p:tav>
                                        <p:tav tm="100000">
                                          <p:val>
                                            <p:fltVal val="0"/>
                                          </p:val>
                                        </p:tav>
                                      </p:tavLst>
                                    </p:anim>
                                    <p:animEffect transition="in" filter="fade">
                                      <p:cBhvr>
                                        <p:cTn id="98" dur="10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pic>
        <p:nvPicPr>
          <p:cNvPr id="82" name="Google Shape;82;p5" descr="МГППУ_ЛОГО.jpg"/>
          <p:cNvPicPr preferRelativeResize="0">
            <a:picLocks noGrp="1"/>
          </p:cNvPicPr>
          <p:nvPr>
            <p:ph type="body" idx="1"/>
          </p:nvPr>
        </p:nvPicPr>
        <p:blipFill rotWithShape="1">
          <a:blip r:embed="rId4">
            <a:alphaModFix/>
          </a:blip>
          <a:srcRect/>
          <a:stretch/>
        </p:blipFill>
        <p:spPr>
          <a:xfrm>
            <a:off x="7162800" y="304800"/>
            <a:ext cx="1776300" cy="792300"/>
          </a:xfrm>
          <a:prstGeom prst="rect">
            <a:avLst/>
          </a:prstGeom>
          <a:noFill/>
          <a:ln>
            <a:noFill/>
          </a:ln>
        </p:spPr>
      </p:pic>
      <p:sp>
        <p:nvSpPr>
          <p:cNvPr id="83" name="Google Shape;83;p5"/>
          <p:cNvSpPr txBox="1"/>
          <p:nvPr/>
        </p:nvSpPr>
        <p:spPr>
          <a:xfrm>
            <a:off x="518799" y="2353724"/>
            <a:ext cx="8106402" cy="1431131"/>
          </a:xfrm>
          <a:prstGeom prst="rect">
            <a:avLst/>
          </a:prstGeom>
          <a:noFill/>
          <a:ln>
            <a:noFill/>
          </a:ln>
        </p:spPr>
        <p:txBody>
          <a:bodyPr spcFirstLastPara="1" wrap="square" lIns="91425" tIns="91425" rIns="91425" bIns="91425" anchor="t" anchorCtr="0">
            <a:spAutoFit/>
          </a:bodyPr>
          <a:lstStyle/>
          <a:p>
            <a:pPr indent="450215" algn="just">
              <a:lnSpc>
                <a:spcPct val="150000"/>
              </a:lnSpc>
            </a:pPr>
            <a:r>
              <a:rPr lang="ru-RU" sz="1800" b="1">
                <a:effectLst/>
                <a:latin typeface="Times New Roman" panose="02020603050405020304" pitchFamily="18" charset="0"/>
                <a:ea typeface="Calibri" panose="020F0502020204030204" pitchFamily="34" charset="0"/>
                <a:cs typeface="Times New Roman" panose="02020603050405020304" pitchFamily="18" charset="0"/>
              </a:rPr>
              <a:t>Ответы к задачам можно проверить по «ключу»:</a:t>
            </a:r>
            <a:r>
              <a:rPr lang="ru-RU" sz="1800">
                <a:effectLst/>
                <a:latin typeface="Times New Roman" panose="02020603050405020304" pitchFamily="18" charset="0"/>
                <a:ea typeface="Calibri" panose="020F0502020204030204" pitchFamily="34" charset="0"/>
                <a:cs typeface="Times New Roman" panose="02020603050405020304" pitchFamily="18" charset="0"/>
              </a:rPr>
              <a:t> 1. Вова; 2. Галя; 3. Барбос; 4. Барсик; 5. Катя; 6. Игорь; 7. Слон; 8. Кролик; 9. сосна; 10. Стол; 11. Коля; 12. В газете.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4" name="TextBox 3">
            <a:extLst>
              <a:ext uri="{FF2B5EF4-FFF2-40B4-BE49-F238E27FC236}">
                <a16:creationId xmlns:a16="http://schemas.microsoft.com/office/drawing/2014/main" id="{B634134E-2CE9-4307-A9C0-510462942452}"/>
              </a:ext>
            </a:extLst>
          </p:cNvPr>
          <p:cNvSpPr txBox="1"/>
          <p:nvPr/>
        </p:nvSpPr>
        <p:spPr>
          <a:xfrm>
            <a:off x="414532" y="546021"/>
            <a:ext cx="8175812" cy="5547481"/>
          </a:xfrm>
          <a:prstGeom prst="rect">
            <a:avLst/>
          </a:prstGeom>
          <a:noFill/>
        </p:spPr>
        <p:txBody>
          <a:bodyPr wrap="square">
            <a:spAutoFit/>
          </a:bodyPr>
          <a:lstStyle/>
          <a:p>
            <a:pPr indent="450215" algn="ctr">
              <a:lnSpc>
                <a:spcPct val="150000"/>
              </a:lnSpc>
            </a:pP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Сюжетно-логические задачи </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представляют собой разного вида умозаключения, построенные на сюжетном материале. В их условиях содержатся сведения о свойствах и отношениях персонажей и предметов. На основе этих сведений требуется сделать вывод о наличии или отсутствии у представленных в задачах персонажей и предметов тех или иных свойств и отношений.</a:t>
            </a:r>
          </a:p>
          <a:p>
            <a:pPr indent="450215" algn="just">
              <a:lnSpc>
                <a:spcPct val="150000"/>
              </a:lnSpc>
            </a:pPr>
            <a:r>
              <a:rPr lang="ru-RU" sz="1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Групповые занятия с логическими задачами разного вида проводятся по общей схеме:</a:t>
            </a:r>
          </a:p>
          <a:p>
            <a:pPr indent="450215" algn="just">
              <a:lnSpc>
                <a:spcPct val="150000"/>
              </a:lnSpc>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1)</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детям раздаются листы чистой бумаги, на которых они в начале занятия пишут свои фамилии;</a:t>
            </a:r>
          </a:p>
          <a:p>
            <a:pPr indent="450215" algn="just">
              <a:lnSpc>
                <a:spcPct val="150000"/>
              </a:lnSpc>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2)</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организатор занятия действует следующим образом: — раздает бланки с условиями задач и делает пояснения, обращая внимание детей на общее количество задач на бланке и на необходимость решать их подряд, по порядку, начиная с первой; — подчеркивает, что для правильного решения задачи ее нужно несколько раз прочитать молча («про себя»), чтобы не мешать соседям, затем подумать (тоже молча) и, когда будет ясен ответ, написать его на том листе бумаги, на котором написана фамилия; — поясняет, что в ответе нужно писать одно или два слова, в зависимости от того, что спрашивается в задаче; — указывает, что задачи нужно решать только «в уме», нельзя что-то писать и делать какие-то пометки; </a:t>
            </a:r>
          </a:p>
          <a:p>
            <a:pPr indent="450215" algn="just">
              <a:lnSpc>
                <a:spcPct val="150000"/>
              </a:lnSpc>
            </a:pPr>
            <a:r>
              <a:rPr lang="ru-RU" sz="14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3)</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дети решают задачи бланка, среди которых первые две — наиболее простые — выполняют роль приобщения ребенка к умозаключениям, подготавливая к решению последующих, более сложных задач. </a:t>
            </a:r>
          </a:p>
        </p:txBody>
      </p:sp>
    </p:spTree>
    <p:extLst>
      <p:ext uri="{BB962C8B-B14F-4D97-AF65-F5344CB8AC3E}">
        <p14:creationId xmlns:p14="http://schemas.microsoft.com/office/powerpoint/2010/main" val="275770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pic>
        <p:nvPicPr>
          <p:cNvPr id="77" name="Google Shape;77;p2" descr="МГППУ_ЛОГО.jpg"/>
          <p:cNvPicPr preferRelativeResize="0">
            <a:picLocks noGrp="1"/>
          </p:cNvPicPr>
          <p:nvPr>
            <p:ph type="body" idx="1"/>
          </p:nvPr>
        </p:nvPicPr>
        <p:blipFill rotWithShape="1">
          <a:blip r:embed="rId4">
            <a:alphaModFix/>
          </a:blip>
          <a:srcRect/>
          <a:stretch/>
        </p:blipFill>
        <p:spPr>
          <a:xfrm>
            <a:off x="7159356" y="289369"/>
            <a:ext cx="1776300" cy="792300"/>
          </a:xfrm>
          <a:prstGeom prst="rect">
            <a:avLst/>
          </a:prstGeom>
          <a:noFill/>
          <a:ln>
            <a:noFill/>
          </a:ln>
        </p:spPr>
      </p:pic>
      <p:sp>
        <p:nvSpPr>
          <p:cNvPr id="4" name="TextBox 3">
            <a:extLst>
              <a:ext uri="{FF2B5EF4-FFF2-40B4-BE49-F238E27FC236}">
                <a16:creationId xmlns:a16="http://schemas.microsoft.com/office/drawing/2014/main" id="{421B4F52-51C9-4998-B752-93F51E788D1B}"/>
              </a:ext>
            </a:extLst>
          </p:cNvPr>
          <p:cNvSpPr txBox="1"/>
          <p:nvPr/>
        </p:nvSpPr>
        <p:spPr>
          <a:xfrm>
            <a:off x="1205753" y="1404399"/>
            <a:ext cx="6732494" cy="1063561"/>
          </a:xfrm>
          <a:prstGeom prst="rect">
            <a:avLst/>
          </a:prstGeom>
          <a:noFill/>
        </p:spPr>
        <p:txBody>
          <a:bodyPr wrap="square">
            <a:spAutoFit/>
          </a:bodyPr>
          <a:lstStyle/>
          <a:p>
            <a:pPr lvl="0" algn="ctr">
              <a:lnSpc>
                <a:spcPct val="115000"/>
              </a:lnSpc>
              <a:spcAft>
                <a:spcPts val="1000"/>
              </a:spcAft>
              <a:tabLst>
                <a:tab pos="457200" algn="l"/>
              </a:tabLs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Источник: </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"...А. З. ЗАК РАЗВИТИЕ И ДИАГНОСТИКА МЫШЛЕНИЯ ПОДРОСТКОВ И СТАРШЕКЛАССНИКОВ Москва • 2010..."; "...Часть вторая ДИАГНОСТИКА МЫШЛЕНИЯ..." [Источник: </a:t>
            </a:r>
            <a:r>
              <a:rPr lang="ru-RU"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http://psychlib.ru/mgppu/Zrd-2010/Zrd-2010.htm#n36</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Рисунок 4">
            <a:extLst>
              <a:ext uri="{FF2B5EF4-FFF2-40B4-BE49-F238E27FC236}">
                <a16:creationId xmlns:a16="http://schemas.microsoft.com/office/drawing/2014/main" id="{D51B703C-E628-4B3C-A4E4-4EEA19AD88C7}"/>
              </a:ext>
            </a:extLst>
          </p:cNvPr>
          <p:cNvPicPr>
            <a:picLocks noChangeAspect="1"/>
          </p:cNvPicPr>
          <p:nvPr/>
        </p:nvPicPr>
        <p:blipFill>
          <a:blip r:embed="rId6"/>
          <a:stretch>
            <a:fillRect/>
          </a:stretch>
        </p:blipFill>
        <p:spPr>
          <a:xfrm>
            <a:off x="2931061" y="2589560"/>
            <a:ext cx="3104203" cy="3156817"/>
          </a:xfrm>
          <a:prstGeom prst="rect">
            <a:avLst/>
          </a:prstGeom>
        </p:spPr>
      </p:pic>
    </p:spTree>
    <p:extLst>
      <p:ext uri="{BB962C8B-B14F-4D97-AF65-F5344CB8AC3E}">
        <p14:creationId xmlns:p14="http://schemas.microsoft.com/office/powerpoint/2010/main" val="98725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3" name="Текст 2">
            <a:extLst>
              <a:ext uri="{FF2B5EF4-FFF2-40B4-BE49-F238E27FC236}">
                <a16:creationId xmlns:a16="http://schemas.microsoft.com/office/drawing/2014/main" id="{5C85F3B0-9F0D-4772-9967-12A2EA9200F5}"/>
              </a:ext>
            </a:extLst>
          </p:cNvPr>
          <p:cNvSpPr>
            <a:spLocks noGrp="1"/>
          </p:cNvSpPr>
          <p:nvPr>
            <p:ph type="body" idx="1"/>
          </p:nvPr>
        </p:nvSpPr>
        <p:spPr>
          <a:xfrm>
            <a:off x="179295" y="147918"/>
            <a:ext cx="8229600" cy="4525962"/>
          </a:xfrm>
        </p:spPr>
        <p:txBody>
          <a:bodyPr/>
          <a:lstStyle/>
          <a:p>
            <a:pPr indent="0" algn="just">
              <a:lnSpc>
                <a:spcPct val="150000"/>
              </a:lnSpc>
              <a:buNone/>
            </a:pP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1. Вова решает задачи правильнее, чем Коля. Коля решает задачи правильнее, чем Миша. Кто решает задачи правильнее всех? </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r>
              <a:rPr lang="ru-RU" sz="1800" dirty="0">
                <a:latin typeface="Times New Roman" panose="02020603050405020304" pitchFamily="18" charset="0"/>
                <a:ea typeface="Calibri" panose="020F0502020204030204" pitchFamily="34" charset="0"/>
                <a:cs typeface="Times New Roman" panose="02020603050405020304" pitchFamily="18" charset="0"/>
              </a:rPr>
              <a:t>Настя 9 лет 3 класс: </a:t>
            </a:r>
            <a:r>
              <a:rPr lang="ru-RU" sz="1800" dirty="0">
                <a:highlight>
                  <a:srgbClr val="FF0000"/>
                </a:highlight>
                <a:latin typeface="Times New Roman" panose="02020603050405020304" pitchFamily="18" charset="0"/>
                <a:ea typeface="Calibri" panose="020F0502020204030204" pitchFamily="34" charset="0"/>
                <a:cs typeface="Times New Roman" panose="02020603050405020304" pitchFamily="18" charset="0"/>
              </a:rPr>
              <a:t>Миша</a:t>
            </a:r>
          </a:p>
          <a:p>
            <a:pPr indent="0" algn="just">
              <a:lnSpc>
                <a:spcPct val="150000"/>
              </a:lnSpc>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Софья 9 лет 3 класс: </a:t>
            </a:r>
            <a:r>
              <a:rPr lang="ru-RU" sz="18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Миша</a:t>
            </a:r>
          </a:p>
          <a:p>
            <a:pPr indent="0" algn="just">
              <a:lnSpc>
                <a:spcPct val="150000"/>
              </a:lnSpc>
              <a:buNone/>
            </a:pPr>
            <a:r>
              <a:rPr lang="ru-RU" sz="1800" dirty="0">
                <a:latin typeface="Times New Roman" panose="02020603050405020304" pitchFamily="18" charset="0"/>
                <a:ea typeface="Calibri" panose="020F0502020204030204" pitchFamily="34" charset="0"/>
                <a:cs typeface="Times New Roman" panose="02020603050405020304" pitchFamily="18" charset="0"/>
              </a:rPr>
              <a:t>Алиса 9 лет 3 </a:t>
            </a:r>
            <a:r>
              <a:rPr lang="ru-RU" sz="1800" dirty="0" err="1">
                <a:latin typeface="Times New Roman" panose="02020603050405020304" pitchFamily="18" charset="0"/>
                <a:ea typeface="Calibri" panose="020F0502020204030204" pitchFamily="34" charset="0"/>
                <a:cs typeface="Times New Roman" panose="02020603050405020304" pitchFamily="18" charset="0"/>
              </a:rPr>
              <a:t>класс:</a:t>
            </a:r>
            <a:r>
              <a:rPr lang="ru-RU" sz="1800" dirty="0" err="1">
                <a:highlight>
                  <a:srgbClr val="00FF00"/>
                </a:highlight>
                <a:latin typeface="Times New Roman" panose="02020603050405020304" pitchFamily="18" charset="0"/>
                <a:ea typeface="Calibri" panose="020F0502020204030204" pitchFamily="34" charset="0"/>
                <a:cs typeface="Times New Roman" panose="02020603050405020304" pitchFamily="18" charset="0"/>
              </a:rPr>
              <a:t>Вова</a:t>
            </a:r>
            <a:endParaRPr lang="ru-RU" sz="18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2. Саша видит лучше Кати. Катя видит лучше Гали. Кто видит хуже? </a:t>
            </a:r>
          </a:p>
          <a:p>
            <a:pPr indent="0" algn="just">
              <a:lnSpc>
                <a:spcPct val="150000"/>
              </a:lnSpc>
              <a:buNone/>
            </a:pPr>
            <a:r>
              <a:rPr lang="ru-RU" sz="1800" dirty="0">
                <a:latin typeface="Times New Roman" panose="02020603050405020304" pitchFamily="18" charset="0"/>
                <a:ea typeface="Calibri" panose="020F0502020204030204" pitchFamily="34" charset="0"/>
                <a:cs typeface="Times New Roman" panose="02020603050405020304" pitchFamily="18" charset="0"/>
              </a:rPr>
              <a:t>Настя :</a:t>
            </a:r>
            <a:r>
              <a:rPr lang="ru-RU" sz="1800"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Галя</a:t>
            </a:r>
          </a:p>
          <a:p>
            <a:pPr indent="0" algn="just">
              <a:lnSpc>
                <a:spcPct val="150000"/>
              </a:lnSpc>
              <a:buNone/>
            </a:pP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Софья:</a:t>
            </a:r>
            <a:r>
              <a:rPr lang="ru-RU" sz="1800" dirty="0" err="1">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Галя</a:t>
            </a:r>
            <a:endParaRPr lang="ru-RU" sz="18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r>
              <a:rPr lang="ru-RU" sz="1800" dirty="0" err="1">
                <a:latin typeface="Times New Roman" panose="02020603050405020304" pitchFamily="18" charset="0"/>
                <a:ea typeface="Calibri" panose="020F0502020204030204" pitchFamily="34" charset="0"/>
                <a:cs typeface="Times New Roman" panose="02020603050405020304" pitchFamily="18" charset="0"/>
              </a:rPr>
              <a:t>Алиса:</a:t>
            </a:r>
            <a:r>
              <a:rPr lang="ru-RU" sz="1800" dirty="0" err="1">
                <a:highlight>
                  <a:srgbClr val="00FF00"/>
                </a:highlight>
                <a:latin typeface="Times New Roman" panose="02020603050405020304" pitchFamily="18" charset="0"/>
                <a:ea typeface="Calibri" panose="020F0502020204030204" pitchFamily="34" charset="0"/>
                <a:cs typeface="Times New Roman" panose="02020603050405020304" pitchFamily="18" charset="0"/>
              </a:rPr>
              <a:t>Галя</a:t>
            </a:r>
            <a:endParaRPr lang="ru-RU" sz="18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3. Полкан лает чаще Жучки. Полкан лает реже Барбоса. Кто лает чаше всех.</a:t>
            </a:r>
          </a:p>
          <a:p>
            <a:pPr indent="0" algn="just">
              <a:lnSpc>
                <a:spcPct val="150000"/>
              </a:lnSpc>
              <a:buNone/>
            </a:pPr>
            <a:r>
              <a:rPr lang="ru-RU" sz="1800" dirty="0" err="1">
                <a:latin typeface="Times New Roman" panose="02020603050405020304" pitchFamily="18" charset="0"/>
                <a:ea typeface="Calibri" panose="020F0502020204030204" pitchFamily="34" charset="0"/>
                <a:cs typeface="Times New Roman" panose="02020603050405020304" pitchFamily="18" charset="0"/>
              </a:rPr>
              <a:t>Настя:</a:t>
            </a:r>
            <a:r>
              <a:rPr lang="ru-RU" sz="1800" dirty="0" err="1">
                <a:highlight>
                  <a:srgbClr val="00FF00"/>
                </a:highlight>
                <a:latin typeface="Times New Roman" panose="02020603050405020304" pitchFamily="18" charset="0"/>
                <a:ea typeface="Calibri" panose="020F0502020204030204" pitchFamily="34" charset="0"/>
                <a:cs typeface="Times New Roman" panose="02020603050405020304" pitchFamily="18" charset="0"/>
              </a:rPr>
              <a:t>Барбос</a:t>
            </a:r>
            <a:endParaRPr lang="ru-RU" sz="1800" dirty="0">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Софья: </a:t>
            </a:r>
            <a:r>
              <a:rPr lang="ru-RU" sz="1800"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Полкан</a:t>
            </a:r>
          </a:p>
          <a:p>
            <a:pPr indent="0" algn="just">
              <a:lnSpc>
                <a:spcPct val="150000"/>
              </a:lnSpc>
              <a:buNone/>
            </a:pPr>
            <a:r>
              <a:rPr lang="ru-RU" sz="1800" dirty="0">
                <a:latin typeface="Times New Roman" panose="02020603050405020304" pitchFamily="18" charset="0"/>
                <a:ea typeface="Calibri" panose="020F0502020204030204" pitchFamily="34" charset="0"/>
                <a:cs typeface="Times New Roman" panose="02020603050405020304" pitchFamily="18" charset="0"/>
              </a:rPr>
              <a:t>Алиса:</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8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Барбос</a:t>
            </a:r>
          </a:p>
          <a:p>
            <a:endParaRPr lang="ru-RU" dirty="0"/>
          </a:p>
        </p:txBody>
      </p:sp>
    </p:spTree>
    <p:extLst>
      <p:ext uri="{BB962C8B-B14F-4D97-AF65-F5344CB8AC3E}">
        <p14:creationId xmlns:p14="http://schemas.microsoft.com/office/powerpoint/2010/main" val="312618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pic>
        <p:nvPicPr>
          <p:cNvPr id="77" name="Google Shape;77;p2" descr="МГППУ_ЛОГО.jpg"/>
          <p:cNvPicPr preferRelativeResize="0">
            <a:picLocks noGrp="1"/>
          </p:cNvPicPr>
          <p:nvPr>
            <p:ph type="body" idx="1"/>
          </p:nvPr>
        </p:nvPicPr>
        <p:blipFill rotWithShape="1">
          <a:blip r:embed="rId4">
            <a:alphaModFix/>
          </a:blip>
          <a:srcRect/>
          <a:stretch/>
        </p:blipFill>
        <p:spPr>
          <a:xfrm>
            <a:off x="7159356" y="289369"/>
            <a:ext cx="1776300" cy="792300"/>
          </a:xfrm>
          <a:prstGeom prst="rect">
            <a:avLst/>
          </a:prstGeom>
          <a:noFill/>
          <a:ln>
            <a:noFill/>
          </a:ln>
        </p:spPr>
      </p:pic>
      <p:sp>
        <p:nvSpPr>
          <p:cNvPr id="4" name="TextBox 3">
            <a:extLst>
              <a:ext uri="{FF2B5EF4-FFF2-40B4-BE49-F238E27FC236}">
                <a16:creationId xmlns:a16="http://schemas.microsoft.com/office/drawing/2014/main" id="{65C925BE-F294-4DD6-B4F3-0258D28E20B4}"/>
              </a:ext>
            </a:extLst>
          </p:cNvPr>
          <p:cNvSpPr txBox="1"/>
          <p:nvPr/>
        </p:nvSpPr>
        <p:spPr>
          <a:xfrm>
            <a:off x="349624" y="700388"/>
            <a:ext cx="8283388" cy="5224315"/>
          </a:xfrm>
          <a:prstGeom prst="rect">
            <a:avLst/>
          </a:prstGeom>
          <a:noFill/>
        </p:spPr>
        <p:txBody>
          <a:bodyPr wrap="square">
            <a:spAutoFit/>
          </a:bodyPr>
          <a:lstStyle/>
          <a:p>
            <a:pPr indent="450215" algn="just">
              <a:lnSpc>
                <a:spcPct val="150000"/>
              </a:lnSpc>
            </a:pPr>
            <a:r>
              <a:rPr lang="ru-RU" b="1" dirty="0">
                <a:effectLst/>
                <a:latin typeface="Times New Roman" panose="02020603050405020304" pitchFamily="18" charset="0"/>
                <a:ea typeface="Calibri" panose="020F0502020204030204" pitchFamily="34" charset="0"/>
                <a:cs typeface="Times New Roman" panose="02020603050405020304" pitchFamily="18" charset="0"/>
              </a:rPr>
              <a:t>4. Мурка мяукает тише Барсика, но громче Пушка. Кто мяукает громче всех. </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Настя: </a:t>
            </a:r>
            <a:r>
              <a:rPr lang="ru-RU"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Барсик </a:t>
            </a:r>
          </a:p>
          <a:p>
            <a:pPr indent="450215" algn="just">
              <a:lnSpc>
                <a:spcPct val="150000"/>
              </a:lnSpc>
            </a:pPr>
            <a:r>
              <a:rPr lang="ru-RU" dirty="0">
                <a:effectLst/>
                <a:latin typeface="Times New Roman" panose="02020603050405020304" pitchFamily="18" charset="0"/>
                <a:ea typeface="Calibri" panose="020F0502020204030204" pitchFamily="34" charset="0"/>
                <a:cs typeface="Times New Roman" panose="02020603050405020304" pitchFamily="18" charset="0"/>
              </a:rPr>
              <a:t>Софья: </a:t>
            </a:r>
            <a:r>
              <a:rPr lang="ru-RU"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Мурка</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Алиса :</a:t>
            </a:r>
            <a:r>
              <a:rPr lang="ru-RU"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Барсик</a:t>
            </a:r>
            <a:endParaRPr lang="ru-RU"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pPr>
            <a:r>
              <a:rPr lang="ru-RU" b="1" dirty="0">
                <a:effectLst/>
                <a:latin typeface="Times New Roman" panose="02020603050405020304" pitchFamily="18" charset="0"/>
                <a:ea typeface="Calibri" panose="020F0502020204030204" pitchFamily="34" charset="0"/>
                <a:cs typeface="Times New Roman" panose="02020603050405020304" pitchFamily="18" charset="0"/>
              </a:rPr>
              <a:t>5. Если при сравнении девочек вместо слова «больше» использовать новое слово «</a:t>
            </a:r>
            <a:r>
              <a:rPr lang="ru-RU" b="1" dirty="0" err="1">
                <a:effectLst/>
                <a:latin typeface="Times New Roman" panose="02020603050405020304" pitchFamily="18" charset="0"/>
                <a:ea typeface="Calibri" panose="020F0502020204030204" pitchFamily="34" charset="0"/>
                <a:cs typeface="Times New Roman" panose="02020603050405020304" pitchFamily="18" charset="0"/>
              </a:rPr>
              <a:t>иаее</a:t>
            </a:r>
            <a:r>
              <a:rPr lang="ru-RU" b="1" dirty="0">
                <a:effectLst/>
                <a:latin typeface="Times New Roman" panose="02020603050405020304" pitchFamily="18" charset="0"/>
                <a:ea typeface="Calibri" panose="020F0502020204030204" pitchFamily="34" charset="0"/>
                <a:cs typeface="Times New Roman" panose="02020603050405020304" pitchFamily="18" charset="0"/>
              </a:rPr>
              <a:t>» и написать в условии задачи: «Катя </a:t>
            </a:r>
            <a:r>
              <a:rPr lang="ru-RU" b="1" dirty="0" err="1">
                <a:effectLst/>
                <a:latin typeface="Times New Roman" panose="02020603050405020304" pitchFamily="18" charset="0"/>
                <a:ea typeface="Calibri" panose="020F0502020204030204" pitchFamily="34" charset="0"/>
                <a:cs typeface="Times New Roman" panose="02020603050405020304" pitchFamily="18" charset="0"/>
              </a:rPr>
              <a:t>иаее</a:t>
            </a:r>
            <a:r>
              <a:rPr lang="ru-RU" b="1" dirty="0">
                <a:effectLst/>
                <a:latin typeface="Times New Roman" panose="02020603050405020304" pitchFamily="18" charset="0"/>
                <a:ea typeface="Calibri" panose="020F0502020204030204" pitchFamily="34" charset="0"/>
                <a:cs typeface="Times New Roman" panose="02020603050405020304" pitchFamily="18" charset="0"/>
              </a:rPr>
              <a:t>, чем Люба. Люба </a:t>
            </a:r>
            <a:r>
              <a:rPr lang="ru-RU" b="1" dirty="0" err="1">
                <a:effectLst/>
                <a:latin typeface="Times New Roman" panose="02020603050405020304" pitchFamily="18" charset="0"/>
                <a:ea typeface="Calibri" panose="020F0502020204030204" pitchFamily="34" charset="0"/>
                <a:cs typeface="Times New Roman" panose="02020603050405020304" pitchFamily="18" charset="0"/>
              </a:rPr>
              <a:t>иаее</a:t>
            </a:r>
            <a:r>
              <a:rPr lang="ru-RU" b="1" dirty="0">
                <a:effectLst/>
                <a:latin typeface="Times New Roman" panose="02020603050405020304" pitchFamily="18" charset="0"/>
                <a:ea typeface="Calibri" panose="020F0502020204030204" pitchFamily="34" charset="0"/>
                <a:cs typeface="Times New Roman" panose="02020603050405020304" pitchFamily="18" charset="0"/>
              </a:rPr>
              <a:t>, чем Нина», то как ответить на вопрос: «Кто из девочек «</a:t>
            </a:r>
            <a:r>
              <a:rPr lang="ru-RU" b="1" dirty="0" err="1">
                <a:effectLst/>
                <a:latin typeface="Times New Roman" panose="02020603050405020304" pitchFamily="18" charset="0"/>
                <a:ea typeface="Calibri" panose="020F0502020204030204" pitchFamily="34" charset="0"/>
                <a:cs typeface="Times New Roman" panose="02020603050405020304" pitchFamily="18" charset="0"/>
              </a:rPr>
              <a:t>иаее</a:t>
            </a:r>
            <a:r>
              <a:rPr lang="ru-RU" b="1" dirty="0">
                <a:effectLst/>
                <a:latin typeface="Times New Roman" panose="02020603050405020304" pitchFamily="18" charset="0"/>
                <a:ea typeface="Calibri" panose="020F0502020204030204" pitchFamily="34" charset="0"/>
                <a:cs typeface="Times New Roman" panose="02020603050405020304" pitchFamily="18" charset="0"/>
              </a:rPr>
              <a:t>» всех?» </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Настя: </a:t>
            </a:r>
            <a:r>
              <a:rPr lang="ru-RU" dirty="0">
                <a:highlight>
                  <a:srgbClr val="FF0000"/>
                </a:highlight>
                <a:latin typeface="Times New Roman" panose="02020603050405020304" pitchFamily="18" charset="0"/>
                <a:ea typeface="Calibri" panose="020F0502020204030204" pitchFamily="34" charset="0"/>
                <a:cs typeface="Times New Roman" panose="02020603050405020304" pitchFamily="18" charset="0"/>
              </a:rPr>
              <a:t>Не знаю</a:t>
            </a:r>
          </a:p>
          <a:p>
            <a:pPr indent="450215" algn="just">
              <a:lnSpc>
                <a:spcPct val="150000"/>
              </a:lnSpc>
            </a:pPr>
            <a:r>
              <a:rPr lang="ru-RU" dirty="0">
                <a:effectLst/>
                <a:latin typeface="Times New Roman" panose="02020603050405020304" pitchFamily="18" charset="0"/>
                <a:ea typeface="Calibri" panose="020F0502020204030204" pitchFamily="34" charset="0"/>
                <a:cs typeface="Times New Roman" panose="02020603050405020304" pitchFamily="18" charset="0"/>
              </a:rPr>
              <a:t>Софья: </a:t>
            </a:r>
            <a:r>
              <a:rPr lang="ru-RU"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Катя</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Алиса: </a:t>
            </a:r>
            <a:r>
              <a:rPr lang="ru-RU"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Катя</a:t>
            </a:r>
            <a:endParaRPr lang="ru-RU"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pPr>
            <a:r>
              <a:rPr lang="ru-RU" b="1" dirty="0">
                <a:effectLst/>
                <a:latin typeface="Times New Roman" panose="02020603050405020304" pitchFamily="18" charset="0"/>
                <a:ea typeface="Calibri" panose="020F0502020204030204" pitchFamily="34" charset="0"/>
                <a:cs typeface="Times New Roman" panose="02020603050405020304" pitchFamily="18" charset="0"/>
              </a:rPr>
              <a:t>6. Если при сравнении мальчиков вместо слова «меньше» использовать новое слово «</a:t>
            </a:r>
            <a:r>
              <a:rPr lang="ru-RU" b="1" dirty="0" err="1">
                <a:effectLst/>
                <a:latin typeface="Times New Roman" panose="02020603050405020304" pitchFamily="18" charset="0"/>
                <a:ea typeface="Calibri" panose="020F0502020204030204" pitchFamily="34" charset="0"/>
                <a:cs typeface="Times New Roman" panose="02020603050405020304" pitchFamily="18" charset="0"/>
              </a:rPr>
              <a:t>тпрк</a:t>
            </a:r>
            <a:r>
              <a:rPr lang="ru-RU" b="1" dirty="0">
                <a:effectLst/>
                <a:latin typeface="Times New Roman" panose="02020603050405020304" pitchFamily="18" charset="0"/>
                <a:ea typeface="Calibri" panose="020F0502020204030204" pitchFamily="34" charset="0"/>
                <a:cs typeface="Times New Roman" panose="02020603050405020304" pitchFamily="18" charset="0"/>
              </a:rPr>
              <a:t>» и написать в условии: «Игорь </a:t>
            </a:r>
            <a:r>
              <a:rPr lang="ru-RU" b="1" dirty="0" err="1">
                <a:effectLst/>
                <a:latin typeface="Times New Roman" panose="02020603050405020304" pitchFamily="18" charset="0"/>
                <a:ea typeface="Calibri" panose="020F0502020204030204" pitchFamily="34" charset="0"/>
                <a:cs typeface="Times New Roman" panose="02020603050405020304" pitchFamily="18" charset="0"/>
              </a:rPr>
              <a:t>тпрк</a:t>
            </a:r>
            <a:r>
              <a:rPr lang="ru-RU" b="1" dirty="0">
                <a:effectLst/>
                <a:latin typeface="Times New Roman" panose="02020603050405020304" pitchFamily="18" charset="0"/>
                <a:ea typeface="Calibri" panose="020F0502020204030204" pitchFamily="34" charset="0"/>
                <a:cs typeface="Times New Roman" panose="02020603050405020304" pitchFamily="18" charset="0"/>
              </a:rPr>
              <a:t>, чем Вова. Вова </a:t>
            </a:r>
            <a:r>
              <a:rPr lang="ru-RU" b="1" dirty="0" err="1">
                <a:effectLst/>
                <a:latin typeface="Times New Roman" panose="02020603050405020304" pitchFamily="18" charset="0"/>
                <a:ea typeface="Calibri" panose="020F0502020204030204" pitchFamily="34" charset="0"/>
                <a:cs typeface="Times New Roman" panose="02020603050405020304" pitchFamily="18" charset="0"/>
              </a:rPr>
              <a:t>тпрк</a:t>
            </a:r>
            <a:r>
              <a:rPr lang="ru-RU" b="1" dirty="0">
                <a:effectLst/>
                <a:latin typeface="Times New Roman" panose="02020603050405020304" pitchFamily="18" charset="0"/>
                <a:ea typeface="Calibri" panose="020F0502020204030204" pitchFamily="34" charset="0"/>
                <a:cs typeface="Times New Roman" panose="02020603050405020304" pitchFamily="18" charset="0"/>
              </a:rPr>
              <a:t>, чем Олег», то как ответить на вопрос: «Кто из мальчиков </a:t>
            </a:r>
            <a:r>
              <a:rPr lang="ru-RU" b="1" dirty="0" err="1">
                <a:effectLst/>
                <a:latin typeface="Times New Roman" panose="02020603050405020304" pitchFamily="18" charset="0"/>
                <a:ea typeface="Calibri" panose="020F0502020204030204" pitchFamily="34" charset="0"/>
                <a:cs typeface="Times New Roman" panose="02020603050405020304" pitchFamily="18" charset="0"/>
              </a:rPr>
              <a:t>тпрк</a:t>
            </a:r>
            <a:r>
              <a:rPr lang="ru-RU" b="1" dirty="0">
                <a:effectLst/>
                <a:latin typeface="Times New Roman" panose="02020603050405020304" pitchFamily="18" charset="0"/>
                <a:ea typeface="Calibri" panose="020F0502020204030204" pitchFamily="34" charset="0"/>
                <a:cs typeface="Times New Roman" panose="02020603050405020304" pitchFamily="18" charset="0"/>
              </a:rPr>
              <a:t> всех?»</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Настя: </a:t>
            </a:r>
            <a:r>
              <a:rPr lang="ru-RU" dirty="0">
                <a:highlight>
                  <a:srgbClr val="FF0000"/>
                </a:highlight>
                <a:latin typeface="Times New Roman" panose="02020603050405020304" pitchFamily="18" charset="0"/>
                <a:ea typeface="Calibri" panose="020F0502020204030204" pitchFamily="34" charset="0"/>
                <a:cs typeface="Times New Roman" panose="02020603050405020304" pitchFamily="18" charset="0"/>
              </a:rPr>
              <a:t>Вова</a:t>
            </a:r>
          </a:p>
          <a:p>
            <a:pPr indent="450215" algn="just">
              <a:lnSpc>
                <a:spcPct val="150000"/>
              </a:lnSpc>
            </a:pPr>
            <a:r>
              <a:rPr lang="ru-RU" dirty="0">
                <a:effectLst/>
                <a:latin typeface="Times New Roman" panose="02020603050405020304" pitchFamily="18" charset="0"/>
                <a:ea typeface="Calibri" panose="020F0502020204030204" pitchFamily="34" charset="0"/>
                <a:cs typeface="Times New Roman" panose="02020603050405020304" pitchFamily="18" charset="0"/>
              </a:rPr>
              <a:t>Софья: </a:t>
            </a:r>
            <a:r>
              <a:rPr lang="ru-RU"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Игорь</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Алиса: </a:t>
            </a:r>
            <a:r>
              <a:rPr lang="ru-RU"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Игорь</a:t>
            </a:r>
            <a:endParaRPr lang="ru-RU"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158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pic>
        <p:nvPicPr>
          <p:cNvPr id="77" name="Google Shape;77;p2" descr="МГППУ_ЛОГО.jpg"/>
          <p:cNvPicPr preferRelativeResize="0">
            <a:picLocks noGrp="1"/>
          </p:cNvPicPr>
          <p:nvPr>
            <p:ph type="body" idx="1"/>
          </p:nvPr>
        </p:nvPicPr>
        <p:blipFill rotWithShape="1">
          <a:blip r:embed="rId4">
            <a:alphaModFix/>
          </a:blip>
          <a:srcRect/>
          <a:stretch/>
        </p:blipFill>
        <p:spPr>
          <a:xfrm>
            <a:off x="7159356" y="289369"/>
            <a:ext cx="1776300" cy="792300"/>
          </a:xfrm>
          <a:prstGeom prst="rect">
            <a:avLst/>
          </a:prstGeom>
          <a:noFill/>
          <a:ln>
            <a:noFill/>
          </a:ln>
        </p:spPr>
      </p:pic>
      <p:sp>
        <p:nvSpPr>
          <p:cNvPr id="4" name="TextBox 3">
            <a:extLst>
              <a:ext uri="{FF2B5EF4-FFF2-40B4-BE49-F238E27FC236}">
                <a16:creationId xmlns:a16="http://schemas.microsoft.com/office/drawing/2014/main" id="{5760B0E4-0094-4D98-82D4-365E7AFCE570}"/>
              </a:ext>
            </a:extLst>
          </p:cNvPr>
          <p:cNvSpPr txBox="1"/>
          <p:nvPr/>
        </p:nvSpPr>
        <p:spPr>
          <a:xfrm>
            <a:off x="525473" y="820327"/>
            <a:ext cx="6633883" cy="4901150"/>
          </a:xfrm>
          <a:prstGeom prst="rect">
            <a:avLst/>
          </a:prstGeom>
          <a:noFill/>
        </p:spPr>
        <p:txBody>
          <a:bodyPr wrap="square">
            <a:spAutoFit/>
          </a:bodyPr>
          <a:lstStyle/>
          <a:p>
            <a:pPr indent="450215" algn="just">
              <a:lnSpc>
                <a:spcPct val="150000"/>
              </a:lnSpc>
            </a:pPr>
            <a:r>
              <a:rPr lang="ru-RU" b="1" dirty="0">
                <a:effectLst/>
                <a:latin typeface="Times New Roman" panose="02020603050405020304" pitchFamily="18" charset="0"/>
                <a:ea typeface="Calibri" panose="020F0502020204030204" pitchFamily="34" charset="0"/>
                <a:cs typeface="Times New Roman" panose="02020603050405020304" pitchFamily="18" charset="0"/>
              </a:rPr>
              <a:t> 7. Если бы собака была легче жука и тяжелее слона, то кто был бы легче всех?</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Настя: </a:t>
            </a:r>
            <a:r>
              <a:rPr lang="ru-RU" dirty="0">
                <a:highlight>
                  <a:srgbClr val="FF0000"/>
                </a:highlight>
                <a:latin typeface="Times New Roman" panose="02020603050405020304" pitchFamily="18" charset="0"/>
                <a:ea typeface="Calibri" panose="020F0502020204030204" pitchFamily="34" charset="0"/>
                <a:cs typeface="Times New Roman" panose="02020603050405020304" pitchFamily="18" charset="0"/>
              </a:rPr>
              <a:t>жук</a:t>
            </a:r>
          </a:p>
          <a:p>
            <a:pPr indent="450215" algn="just">
              <a:lnSpc>
                <a:spcPct val="150000"/>
              </a:lnSpc>
            </a:pPr>
            <a:r>
              <a:rPr lang="ru-RU" dirty="0">
                <a:effectLst/>
                <a:latin typeface="Times New Roman" panose="02020603050405020304" pitchFamily="18" charset="0"/>
                <a:ea typeface="Calibri" panose="020F0502020204030204" pitchFamily="34" charset="0"/>
                <a:cs typeface="Times New Roman" panose="02020603050405020304" pitchFamily="18" charset="0"/>
              </a:rPr>
              <a:t>Софья: </a:t>
            </a:r>
            <a:r>
              <a:rPr lang="ru-RU"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жук</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Алиса:</a:t>
            </a:r>
            <a:r>
              <a:rPr lang="ru-RU" dirty="0">
                <a:effectLst/>
                <a:latin typeface="Times New Roman" panose="02020603050405020304" pitchFamily="18" charset="0"/>
                <a:ea typeface="Calibri" panose="020F0502020204030204" pitchFamily="34" charset="0"/>
                <a:cs typeface="Times New Roman" panose="02020603050405020304" pitchFamily="18" charset="0"/>
              </a:rPr>
              <a:t> </a:t>
            </a:r>
            <a:r>
              <a:rPr lang="ru-RU"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слон</a:t>
            </a:r>
          </a:p>
          <a:p>
            <a:pPr indent="450215" algn="just">
              <a:lnSpc>
                <a:spcPct val="150000"/>
              </a:lnSpc>
            </a:pPr>
            <a:r>
              <a:rPr lang="ru-RU" b="1" dirty="0">
                <a:effectLst/>
                <a:latin typeface="Times New Roman" panose="02020603050405020304" pitchFamily="18" charset="0"/>
                <a:ea typeface="Calibri" panose="020F0502020204030204" pitchFamily="34" charset="0"/>
                <a:cs typeface="Times New Roman" panose="02020603050405020304" pitchFamily="18" charset="0"/>
              </a:rPr>
              <a:t>8. Если бы тигр был ниже кролика и выше жирафа, то кто был бы выше всех?</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Настя: </a:t>
            </a:r>
            <a:r>
              <a:rPr lang="ru-RU"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кролик</a:t>
            </a:r>
          </a:p>
          <a:p>
            <a:pPr indent="450215" algn="just">
              <a:lnSpc>
                <a:spcPct val="150000"/>
              </a:lnSpc>
            </a:pPr>
            <a:r>
              <a:rPr lang="ru-RU" dirty="0">
                <a:effectLst/>
                <a:latin typeface="Times New Roman" panose="02020603050405020304" pitchFamily="18" charset="0"/>
                <a:ea typeface="Calibri" panose="020F0502020204030204" pitchFamily="34" charset="0"/>
                <a:cs typeface="Times New Roman" panose="02020603050405020304" pitchFamily="18" charset="0"/>
              </a:rPr>
              <a:t>Софья: </a:t>
            </a:r>
            <a:r>
              <a:rPr lang="ru-RU"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тигр</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Алиса:</a:t>
            </a:r>
            <a:r>
              <a:rPr lang="ru-RU" dirty="0">
                <a:effectLst/>
                <a:latin typeface="Times New Roman" panose="02020603050405020304" pitchFamily="18" charset="0"/>
                <a:ea typeface="Calibri" panose="020F0502020204030204" pitchFamily="34" charset="0"/>
                <a:cs typeface="Times New Roman" panose="02020603050405020304" pitchFamily="18" charset="0"/>
              </a:rPr>
              <a:t> </a:t>
            </a:r>
            <a:r>
              <a:rPr lang="ru-RU"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кролик</a:t>
            </a:r>
          </a:p>
          <a:p>
            <a:pPr indent="450215" algn="just">
              <a:lnSpc>
                <a:spcPct val="150000"/>
              </a:lnSpc>
            </a:pPr>
            <a:r>
              <a:rPr lang="ru-RU" b="1" dirty="0">
                <a:effectLst/>
                <a:latin typeface="Times New Roman" panose="02020603050405020304" pitchFamily="18" charset="0"/>
                <a:ea typeface="Calibri" panose="020F0502020204030204" pitchFamily="34" charset="0"/>
                <a:cs typeface="Times New Roman" panose="02020603050405020304" pitchFamily="18" charset="0"/>
              </a:rPr>
              <a:t>9. Ель на 79 лет старше дуба и на 3 года моложе сосны. Какое дерево самое старое? </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Настя: </a:t>
            </a:r>
            <a:r>
              <a:rPr lang="ru-RU" dirty="0">
                <a:highlight>
                  <a:srgbClr val="FF0000"/>
                </a:highlight>
                <a:latin typeface="Times New Roman" panose="02020603050405020304" pitchFamily="18" charset="0"/>
                <a:ea typeface="Calibri" panose="020F0502020204030204" pitchFamily="34" charset="0"/>
                <a:cs typeface="Times New Roman" panose="02020603050405020304" pitchFamily="18" charset="0"/>
              </a:rPr>
              <a:t>дуб</a:t>
            </a:r>
          </a:p>
          <a:p>
            <a:pPr indent="450215" algn="just">
              <a:lnSpc>
                <a:spcPct val="150000"/>
              </a:lnSpc>
            </a:pPr>
            <a:r>
              <a:rPr lang="ru-RU" dirty="0">
                <a:effectLst/>
                <a:latin typeface="Times New Roman" panose="02020603050405020304" pitchFamily="18" charset="0"/>
                <a:ea typeface="Calibri" panose="020F0502020204030204" pitchFamily="34" charset="0"/>
                <a:cs typeface="Times New Roman" panose="02020603050405020304" pitchFamily="18" charset="0"/>
              </a:rPr>
              <a:t>Софья: </a:t>
            </a:r>
            <a:r>
              <a:rPr lang="ru-RU"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сосна</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Алиса: </a:t>
            </a:r>
            <a:r>
              <a:rPr lang="ru-RU"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сосна</a:t>
            </a:r>
            <a:endParaRPr lang="ru-RU"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522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pic>
        <p:nvPicPr>
          <p:cNvPr id="77" name="Google Shape;77;p2" descr="МГППУ_ЛОГО.jpg"/>
          <p:cNvPicPr preferRelativeResize="0">
            <a:picLocks noGrp="1"/>
          </p:cNvPicPr>
          <p:nvPr>
            <p:ph type="body" idx="1"/>
          </p:nvPr>
        </p:nvPicPr>
        <p:blipFill rotWithShape="1">
          <a:blip r:embed="rId4">
            <a:alphaModFix/>
          </a:blip>
          <a:srcRect/>
          <a:stretch/>
        </p:blipFill>
        <p:spPr>
          <a:xfrm>
            <a:off x="7159356" y="289369"/>
            <a:ext cx="1776300" cy="792300"/>
          </a:xfrm>
          <a:prstGeom prst="rect">
            <a:avLst/>
          </a:prstGeom>
          <a:noFill/>
          <a:ln>
            <a:noFill/>
          </a:ln>
        </p:spPr>
      </p:pic>
      <p:sp>
        <p:nvSpPr>
          <p:cNvPr id="4" name="TextBox 3">
            <a:extLst>
              <a:ext uri="{FF2B5EF4-FFF2-40B4-BE49-F238E27FC236}">
                <a16:creationId xmlns:a16="http://schemas.microsoft.com/office/drawing/2014/main" id="{86B6A781-15B6-42F3-833C-062598A23AFB}"/>
              </a:ext>
            </a:extLst>
          </p:cNvPr>
          <p:cNvSpPr txBox="1"/>
          <p:nvPr/>
        </p:nvSpPr>
        <p:spPr>
          <a:xfrm>
            <a:off x="606800" y="1081669"/>
            <a:ext cx="7440706" cy="4577985"/>
          </a:xfrm>
          <a:prstGeom prst="rect">
            <a:avLst/>
          </a:prstGeom>
          <a:noFill/>
        </p:spPr>
        <p:txBody>
          <a:bodyPr wrap="square">
            <a:spAutoFit/>
          </a:bodyPr>
          <a:lstStyle/>
          <a:p>
            <a:pPr indent="450215" algn="just">
              <a:lnSpc>
                <a:spcPct val="150000"/>
              </a:lnSpc>
            </a:pPr>
            <a:r>
              <a:rPr lang="ru-RU" b="1" dirty="0">
                <a:effectLst/>
                <a:latin typeface="Times New Roman" panose="02020603050405020304" pitchFamily="18" charset="0"/>
                <a:ea typeface="Calibri" panose="020F0502020204030204" pitchFamily="34" charset="0"/>
                <a:cs typeface="Times New Roman" panose="02020603050405020304" pitchFamily="18" charset="0"/>
              </a:rPr>
              <a:t>10. Шкаф на 2 кг легче стола и на 94 кг тяжелее дивана. Что самое тяжелое? </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Настя: </a:t>
            </a:r>
            <a:r>
              <a:rPr lang="ru-RU" dirty="0">
                <a:highlight>
                  <a:srgbClr val="FF0000"/>
                </a:highlight>
                <a:latin typeface="Times New Roman" panose="02020603050405020304" pitchFamily="18" charset="0"/>
                <a:ea typeface="Calibri" panose="020F0502020204030204" pitchFamily="34" charset="0"/>
                <a:cs typeface="Times New Roman" panose="02020603050405020304" pitchFamily="18" charset="0"/>
              </a:rPr>
              <a:t>шкаф</a:t>
            </a:r>
          </a:p>
          <a:p>
            <a:pPr indent="450215" algn="just">
              <a:lnSpc>
                <a:spcPct val="150000"/>
              </a:lnSpc>
            </a:pPr>
            <a:r>
              <a:rPr lang="ru-RU" dirty="0">
                <a:effectLst/>
                <a:latin typeface="Times New Roman" panose="02020603050405020304" pitchFamily="18" charset="0"/>
                <a:ea typeface="Calibri" panose="020F0502020204030204" pitchFamily="34" charset="0"/>
                <a:cs typeface="Times New Roman" panose="02020603050405020304" pitchFamily="18" charset="0"/>
              </a:rPr>
              <a:t>Софья: </a:t>
            </a:r>
            <a:r>
              <a:rPr lang="ru-RU"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шкаф</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Алиса: </a:t>
            </a:r>
            <a:r>
              <a:rPr lang="ru-RU"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стол</a:t>
            </a:r>
            <a:endParaRPr lang="ru-RU"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pPr>
            <a:r>
              <a:rPr lang="ru-RU" b="1" dirty="0">
                <a:effectLst/>
                <a:latin typeface="Times New Roman" panose="02020603050405020304" pitchFamily="18" charset="0"/>
                <a:ea typeface="Calibri" panose="020F0502020204030204" pitchFamily="34" charset="0"/>
                <a:cs typeface="Times New Roman" panose="02020603050405020304" pitchFamily="18" charset="0"/>
              </a:rPr>
              <a:t>11. Миша жил немного ближе к школе, чем Коля, и намного дальше от нее, чем Витя. Кто жил от школы дальше всех? </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Настя: </a:t>
            </a:r>
            <a:r>
              <a:rPr lang="ru-RU" dirty="0">
                <a:highlight>
                  <a:srgbClr val="FF0000"/>
                </a:highlight>
                <a:latin typeface="Times New Roman" panose="02020603050405020304" pitchFamily="18" charset="0"/>
                <a:ea typeface="Calibri" panose="020F0502020204030204" pitchFamily="34" charset="0"/>
                <a:cs typeface="Times New Roman" panose="02020603050405020304" pitchFamily="18" charset="0"/>
              </a:rPr>
              <a:t>Витя</a:t>
            </a:r>
          </a:p>
          <a:p>
            <a:pPr indent="450215" algn="just">
              <a:lnSpc>
                <a:spcPct val="150000"/>
              </a:lnSpc>
            </a:pPr>
            <a:r>
              <a:rPr lang="ru-RU" dirty="0">
                <a:effectLst/>
                <a:latin typeface="Times New Roman" panose="02020603050405020304" pitchFamily="18" charset="0"/>
                <a:ea typeface="Calibri" panose="020F0502020204030204" pitchFamily="34" charset="0"/>
                <a:cs typeface="Times New Roman" panose="02020603050405020304" pitchFamily="18" charset="0"/>
              </a:rPr>
              <a:t>Софья: </a:t>
            </a:r>
            <a:r>
              <a:rPr lang="ru-RU" dirty="0">
                <a:highlight>
                  <a:srgbClr val="FF0000"/>
                </a:highlight>
                <a:latin typeface="Times New Roman" panose="02020603050405020304" pitchFamily="18" charset="0"/>
                <a:ea typeface="Calibri" panose="020F0502020204030204" pitchFamily="34" charset="0"/>
                <a:cs typeface="Times New Roman" panose="02020603050405020304" pitchFamily="18" charset="0"/>
              </a:rPr>
              <a:t>М</a:t>
            </a:r>
            <a:r>
              <a:rPr lang="ru-RU"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иша </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Алиса: </a:t>
            </a:r>
            <a:r>
              <a:rPr lang="ru-RU"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Коля</a:t>
            </a:r>
            <a:endParaRPr lang="ru-RU"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pPr>
            <a:r>
              <a:rPr lang="ru-RU" b="1" dirty="0">
                <a:effectLst/>
                <a:latin typeface="Times New Roman" panose="02020603050405020304" pitchFamily="18" charset="0"/>
                <a:ea typeface="Calibri" panose="020F0502020204030204" pitchFamily="34" charset="0"/>
                <a:cs typeface="Times New Roman" panose="02020603050405020304" pitchFamily="18" charset="0"/>
              </a:rPr>
              <a:t>12. В книге намного больше букв, чем в журнале, и немного меньше букв, чем в газете. Где букв больше всего?</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Настя: </a:t>
            </a:r>
            <a:r>
              <a:rPr lang="ru-RU"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в газете</a:t>
            </a:r>
          </a:p>
          <a:p>
            <a:pPr indent="450215" algn="just">
              <a:lnSpc>
                <a:spcPct val="150000"/>
              </a:lnSpc>
            </a:pPr>
            <a:r>
              <a:rPr lang="ru-RU" dirty="0">
                <a:effectLst/>
                <a:latin typeface="Times New Roman" panose="02020603050405020304" pitchFamily="18" charset="0"/>
                <a:ea typeface="Calibri" panose="020F0502020204030204" pitchFamily="34" charset="0"/>
                <a:cs typeface="Times New Roman" panose="02020603050405020304" pitchFamily="18" charset="0"/>
              </a:rPr>
              <a:t>Софья: </a:t>
            </a:r>
            <a:r>
              <a:rPr lang="ru-RU"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rPr>
              <a:t>журнал</a:t>
            </a:r>
          </a:p>
          <a:p>
            <a:pPr indent="450215" algn="just">
              <a:lnSpc>
                <a:spcPct val="150000"/>
              </a:lnSpc>
            </a:pPr>
            <a:r>
              <a:rPr lang="ru-RU" dirty="0">
                <a:latin typeface="Times New Roman" panose="02020603050405020304" pitchFamily="18" charset="0"/>
                <a:ea typeface="Calibri" panose="020F0502020204030204" pitchFamily="34" charset="0"/>
                <a:cs typeface="Times New Roman" panose="02020603050405020304" pitchFamily="18" charset="0"/>
              </a:rPr>
              <a:t>Алиса: </a:t>
            </a:r>
            <a:r>
              <a:rPr lang="ru-RU" dirty="0">
                <a:highlight>
                  <a:srgbClr val="FF0000"/>
                </a:highlight>
                <a:latin typeface="Times New Roman" panose="02020603050405020304" pitchFamily="18" charset="0"/>
                <a:ea typeface="Calibri" panose="020F0502020204030204" pitchFamily="34" charset="0"/>
                <a:cs typeface="Times New Roman" panose="02020603050405020304" pitchFamily="18" charset="0"/>
              </a:rPr>
              <a:t>книга</a:t>
            </a:r>
            <a:endParaRPr lang="ru-RU" dirty="0">
              <a:effectLst/>
              <a:highlight>
                <a:srgbClr val="FF0000"/>
              </a:highligh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609986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1410</Words>
  <Application>Microsoft Office PowerPoint</Application>
  <PresentationFormat>Экран (4:3)</PresentationFormat>
  <Paragraphs>132</Paragraphs>
  <Slides>14</Slides>
  <Notes>14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Calibri</vt:lpstr>
      <vt:lpstr>Segoe UI</vt:lpstr>
      <vt:lpstr>Times New Roman</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Ника</dc:creator>
  <cp:lastModifiedBy>Queen</cp:lastModifiedBy>
  <cp:revision>10</cp:revision>
  <dcterms:modified xsi:type="dcterms:W3CDTF">2024-05-11T13:39:42Z</dcterms:modified>
</cp:coreProperties>
</file>