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57" r:id="rId4"/>
    <p:sldId id="262" r:id="rId5"/>
    <p:sldId id="258" r:id="rId6"/>
    <p:sldId id="271" r:id="rId7"/>
    <p:sldId id="268" r:id="rId8"/>
    <p:sldId id="270" r:id="rId9"/>
    <p:sldId id="261" r:id="rId10"/>
    <p:sldId id="265" r:id="rId11"/>
    <p:sldId id="266" r:id="rId12"/>
    <p:sldId id="263" r:id="rId13"/>
    <p:sldId id="264"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014"/>
    <p:restoredTop sz="93822"/>
  </p:normalViewPr>
  <p:slideViewPr>
    <p:cSldViewPr snapToGrid="0" snapToObjects="1">
      <p:cViewPr varScale="1">
        <p:scale>
          <a:sx n="57" d="100"/>
          <a:sy n="57" d="100"/>
        </p:scale>
        <p:origin x="192"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A745AD-8488-814D-92E3-8E0630FF92D9}"/>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D964D5EF-B757-AD41-82FE-660F35ECA7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19069FF7-4488-4D40-BC99-86C2E13CABA4}"/>
              </a:ext>
            </a:extLst>
          </p:cNvPr>
          <p:cNvSpPr>
            <a:spLocks noGrp="1"/>
          </p:cNvSpPr>
          <p:nvPr>
            <p:ph type="dt" sz="half" idx="10"/>
          </p:nvPr>
        </p:nvSpPr>
        <p:spPr/>
        <p:txBody>
          <a:bodyPr/>
          <a:lstStyle/>
          <a:p>
            <a:fld id="{078D99EE-7505-3C4F-9591-7DA9B94B781A}" type="datetimeFigureOut">
              <a:rPr kumimoji="1" lang="zh-TW" altLang="en-US" smtClean="0"/>
              <a:t>2019/10/24</a:t>
            </a:fld>
            <a:endParaRPr kumimoji="1" lang="zh-TW" altLang="en-US"/>
          </a:p>
        </p:txBody>
      </p:sp>
      <p:sp>
        <p:nvSpPr>
          <p:cNvPr id="5" name="頁尾版面配置區 4">
            <a:extLst>
              <a:ext uri="{FF2B5EF4-FFF2-40B4-BE49-F238E27FC236}">
                <a16:creationId xmlns:a16="http://schemas.microsoft.com/office/drawing/2014/main" id="{80F2EB67-8FDA-5A48-9446-0194D9320DA7}"/>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E9F254F-95E8-B648-A3B4-3238020D9DB9}"/>
              </a:ext>
            </a:extLst>
          </p:cNvPr>
          <p:cNvSpPr>
            <a:spLocks noGrp="1"/>
          </p:cNvSpPr>
          <p:nvPr>
            <p:ph type="sldNum" sz="quarter" idx="12"/>
          </p:nvPr>
        </p:nvSpPr>
        <p:spPr/>
        <p:txBody>
          <a:bodyPr/>
          <a:lstStyle/>
          <a:p>
            <a:fld id="{22FDB582-9C57-BD44-84E7-5C447DBCFD15}" type="slidenum">
              <a:rPr kumimoji="1" lang="zh-TW" altLang="en-US" smtClean="0"/>
              <a:t>‹#›</a:t>
            </a:fld>
            <a:endParaRPr kumimoji="1" lang="zh-TW" altLang="en-US"/>
          </a:p>
        </p:txBody>
      </p:sp>
    </p:spTree>
    <p:extLst>
      <p:ext uri="{BB962C8B-B14F-4D97-AF65-F5344CB8AC3E}">
        <p14:creationId xmlns:p14="http://schemas.microsoft.com/office/powerpoint/2010/main" val="1783280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B189BC-F058-7A44-95C0-A6CC79B18530}"/>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CC59A0A8-6B24-B545-AC2E-F3AB523F227C}"/>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983FEBBF-55DA-3B49-AB90-537764595C31}"/>
              </a:ext>
            </a:extLst>
          </p:cNvPr>
          <p:cNvSpPr>
            <a:spLocks noGrp="1"/>
          </p:cNvSpPr>
          <p:nvPr>
            <p:ph type="dt" sz="half" idx="10"/>
          </p:nvPr>
        </p:nvSpPr>
        <p:spPr/>
        <p:txBody>
          <a:bodyPr/>
          <a:lstStyle/>
          <a:p>
            <a:fld id="{078D99EE-7505-3C4F-9591-7DA9B94B781A}" type="datetimeFigureOut">
              <a:rPr kumimoji="1" lang="zh-TW" altLang="en-US" smtClean="0"/>
              <a:t>2019/10/24</a:t>
            </a:fld>
            <a:endParaRPr kumimoji="1" lang="zh-TW" altLang="en-US"/>
          </a:p>
        </p:txBody>
      </p:sp>
      <p:sp>
        <p:nvSpPr>
          <p:cNvPr id="5" name="頁尾版面配置區 4">
            <a:extLst>
              <a:ext uri="{FF2B5EF4-FFF2-40B4-BE49-F238E27FC236}">
                <a16:creationId xmlns:a16="http://schemas.microsoft.com/office/drawing/2014/main" id="{BF5FCD1E-2ABF-BF4F-A54C-6BA75FDE115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1604BF56-8B61-2746-BD6E-D5CD8487B0AE}"/>
              </a:ext>
            </a:extLst>
          </p:cNvPr>
          <p:cNvSpPr>
            <a:spLocks noGrp="1"/>
          </p:cNvSpPr>
          <p:nvPr>
            <p:ph type="sldNum" sz="quarter" idx="12"/>
          </p:nvPr>
        </p:nvSpPr>
        <p:spPr/>
        <p:txBody>
          <a:bodyPr/>
          <a:lstStyle/>
          <a:p>
            <a:fld id="{22FDB582-9C57-BD44-84E7-5C447DBCFD15}" type="slidenum">
              <a:rPr kumimoji="1" lang="zh-TW" altLang="en-US" smtClean="0"/>
              <a:t>‹#›</a:t>
            </a:fld>
            <a:endParaRPr kumimoji="1" lang="zh-TW" altLang="en-US"/>
          </a:p>
        </p:txBody>
      </p:sp>
    </p:spTree>
    <p:extLst>
      <p:ext uri="{BB962C8B-B14F-4D97-AF65-F5344CB8AC3E}">
        <p14:creationId xmlns:p14="http://schemas.microsoft.com/office/powerpoint/2010/main" val="489868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D639AE1-BCD1-1546-B67C-00584EB38A0D}"/>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0C6E0B33-9BA5-A047-BEFF-14351E72CA9A}"/>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17F27680-CAD7-C347-9887-6B93ABC38C62}"/>
              </a:ext>
            </a:extLst>
          </p:cNvPr>
          <p:cNvSpPr>
            <a:spLocks noGrp="1"/>
          </p:cNvSpPr>
          <p:nvPr>
            <p:ph type="dt" sz="half" idx="10"/>
          </p:nvPr>
        </p:nvSpPr>
        <p:spPr/>
        <p:txBody>
          <a:bodyPr/>
          <a:lstStyle/>
          <a:p>
            <a:fld id="{078D99EE-7505-3C4F-9591-7DA9B94B781A}" type="datetimeFigureOut">
              <a:rPr kumimoji="1" lang="zh-TW" altLang="en-US" smtClean="0"/>
              <a:t>2019/10/24</a:t>
            </a:fld>
            <a:endParaRPr kumimoji="1" lang="zh-TW" altLang="en-US"/>
          </a:p>
        </p:txBody>
      </p:sp>
      <p:sp>
        <p:nvSpPr>
          <p:cNvPr id="5" name="頁尾版面配置區 4">
            <a:extLst>
              <a:ext uri="{FF2B5EF4-FFF2-40B4-BE49-F238E27FC236}">
                <a16:creationId xmlns:a16="http://schemas.microsoft.com/office/drawing/2014/main" id="{FD2BAFBB-A3D1-5A4C-9A58-1FA2F37E0089}"/>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9C44E416-AD5F-B844-8F9F-E32A1A8B5868}"/>
              </a:ext>
            </a:extLst>
          </p:cNvPr>
          <p:cNvSpPr>
            <a:spLocks noGrp="1"/>
          </p:cNvSpPr>
          <p:nvPr>
            <p:ph type="sldNum" sz="quarter" idx="12"/>
          </p:nvPr>
        </p:nvSpPr>
        <p:spPr/>
        <p:txBody>
          <a:bodyPr/>
          <a:lstStyle/>
          <a:p>
            <a:fld id="{22FDB582-9C57-BD44-84E7-5C447DBCFD15}" type="slidenum">
              <a:rPr kumimoji="1" lang="zh-TW" altLang="en-US" smtClean="0"/>
              <a:t>‹#›</a:t>
            </a:fld>
            <a:endParaRPr kumimoji="1" lang="zh-TW" altLang="en-US"/>
          </a:p>
        </p:txBody>
      </p:sp>
    </p:spTree>
    <p:extLst>
      <p:ext uri="{BB962C8B-B14F-4D97-AF65-F5344CB8AC3E}">
        <p14:creationId xmlns:p14="http://schemas.microsoft.com/office/powerpoint/2010/main" val="897419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E3D84E-559C-3B43-8489-FA916F0B4483}"/>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C205F584-FE6B-FC48-96A7-9C94D969DE88}"/>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4DBAFC33-B149-884F-AE0A-0D40AE5F759A}"/>
              </a:ext>
            </a:extLst>
          </p:cNvPr>
          <p:cNvSpPr>
            <a:spLocks noGrp="1"/>
          </p:cNvSpPr>
          <p:nvPr>
            <p:ph type="dt" sz="half" idx="10"/>
          </p:nvPr>
        </p:nvSpPr>
        <p:spPr/>
        <p:txBody>
          <a:bodyPr/>
          <a:lstStyle/>
          <a:p>
            <a:fld id="{078D99EE-7505-3C4F-9591-7DA9B94B781A}" type="datetimeFigureOut">
              <a:rPr kumimoji="1" lang="zh-TW" altLang="en-US" smtClean="0"/>
              <a:t>2019/10/24</a:t>
            </a:fld>
            <a:endParaRPr kumimoji="1" lang="zh-TW" altLang="en-US"/>
          </a:p>
        </p:txBody>
      </p:sp>
      <p:sp>
        <p:nvSpPr>
          <p:cNvPr id="5" name="頁尾版面配置區 4">
            <a:extLst>
              <a:ext uri="{FF2B5EF4-FFF2-40B4-BE49-F238E27FC236}">
                <a16:creationId xmlns:a16="http://schemas.microsoft.com/office/drawing/2014/main" id="{4D270D01-B890-0F46-BB34-1A9E6127BBB5}"/>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DC214C03-844C-134A-93E7-C0170B5164F5}"/>
              </a:ext>
            </a:extLst>
          </p:cNvPr>
          <p:cNvSpPr>
            <a:spLocks noGrp="1"/>
          </p:cNvSpPr>
          <p:nvPr>
            <p:ph type="sldNum" sz="quarter" idx="12"/>
          </p:nvPr>
        </p:nvSpPr>
        <p:spPr/>
        <p:txBody>
          <a:bodyPr/>
          <a:lstStyle/>
          <a:p>
            <a:fld id="{22FDB582-9C57-BD44-84E7-5C447DBCFD15}" type="slidenum">
              <a:rPr kumimoji="1" lang="zh-TW" altLang="en-US" smtClean="0"/>
              <a:t>‹#›</a:t>
            </a:fld>
            <a:endParaRPr kumimoji="1" lang="zh-TW" altLang="en-US"/>
          </a:p>
        </p:txBody>
      </p:sp>
    </p:spTree>
    <p:extLst>
      <p:ext uri="{BB962C8B-B14F-4D97-AF65-F5344CB8AC3E}">
        <p14:creationId xmlns:p14="http://schemas.microsoft.com/office/powerpoint/2010/main" val="259434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9B080E-743A-F143-8FA0-A6824206C38D}"/>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38DD9BCF-24FE-CA47-BD52-346497C65A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04EDD27B-1A7B-8B47-8835-BDD04FF68ED6}"/>
              </a:ext>
            </a:extLst>
          </p:cNvPr>
          <p:cNvSpPr>
            <a:spLocks noGrp="1"/>
          </p:cNvSpPr>
          <p:nvPr>
            <p:ph type="dt" sz="half" idx="10"/>
          </p:nvPr>
        </p:nvSpPr>
        <p:spPr/>
        <p:txBody>
          <a:bodyPr/>
          <a:lstStyle/>
          <a:p>
            <a:fld id="{078D99EE-7505-3C4F-9591-7DA9B94B781A}" type="datetimeFigureOut">
              <a:rPr kumimoji="1" lang="zh-TW" altLang="en-US" smtClean="0"/>
              <a:t>2019/10/24</a:t>
            </a:fld>
            <a:endParaRPr kumimoji="1" lang="zh-TW" altLang="en-US"/>
          </a:p>
        </p:txBody>
      </p:sp>
      <p:sp>
        <p:nvSpPr>
          <p:cNvPr id="5" name="頁尾版面配置區 4">
            <a:extLst>
              <a:ext uri="{FF2B5EF4-FFF2-40B4-BE49-F238E27FC236}">
                <a16:creationId xmlns:a16="http://schemas.microsoft.com/office/drawing/2014/main" id="{975427A3-3953-9343-9742-55AEAB9D2F0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A8AA6921-AF6A-734D-BB5B-F3FD5A530959}"/>
              </a:ext>
            </a:extLst>
          </p:cNvPr>
          <p:cNvSpPr>
            <a:spLocks noGrp="1"/>
          </p:cNvSpPr>
          <p:nvPr>
            <p:ph type="sldNum" sz="quarter" idx="12"/>
          </p:nvPr>
        </p:nvSpPr>
        <p:spPr/>
        <p:txBody>
          <a:bodyPr/>
          <a:lstStyle/>
          <a:p>
            <a:fld id="{22FDB582-9C57-BD44-84E7-5C447DBCFD15}" type="slidenum">
              <a:rPr kumimoji="1" lang="zh-TW" altLang="en-US" smtClean="0"/>
              <a:t>‹#›</a:t>
            </a:fld>
            <a:endParaRPr kumimoji="1" lang="zh-TW" altLang="en-US"/>
          </a:p>
        </p:txBody>
      </p:sp>
    </p:spTree>
    <p:extLst>
      <p:ext uri="{BB962C8B-B14F-4D97-AF65-F5344CB8AC3E}">
        <p14:creationId xmlns:p14="http://schemas.microsoft.com/office/powerpoint/2010/main" val="2368866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E8BDD3-BCDE-B74C-A99E-FC6AAE97F34D}"/>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AF0C2C70-AF31-B940-B128-AA87620EE41D}"/>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13E98FBA-2C2A-DD43-BD12-DDE7EB5AC24C}"/>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7E12E11B-E5F4-E44B-91DC-7168C5EAAB89}"/>
              </a:ext>
            </a:extLst>
          </p:cNvPr>
          <p:cNvSpPr>
            <a:spLocks noGrp="1"/>
          </p:cNvSpPr>
          <p:nvPr>
            <p:ph type="dt" sz="half" idx="10"/>
          </p:nvPr>
        </p:nvSpPr>
        <p:spPr/>
        <p:txBody>
          <a:bodyPr/>
          <a:lstStyle/>
          <a:p>
            <a:fld id="{078D99EE-7505-3C4F-9591-7DA9B94B781A}" type="datetimeFigureOut">
              <a:rPr kumimoji="1" lang="zh-TW" altLang="en-US" smtClean="0"/>
              <a:t>2019/10/24</a:t>
            </a:fld>
            <a:endParaRPr kumimoji="1" lang="zh-TW" altLang="en-US"/>
          </a:p>
        </p:txBody>
      </p:sp>
      <p:sp>
        <p:nvSpPr>
          <p:cNvPr id="6" name="頁尾版面配置區 5">
            <a:extLst>
              <a:ext uri="{FF2B5EF4-FFF2-40B4-BE49-F238E27FC236}">
                <a16:creationId xmlns:a16="http://schemas.microsoft.com/office/drawing/2014/main" id="{25CB29CC-590B-4B4D-AE40-C83FB47AFF3D}"/>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CF50D942-17FE-514C-AC31-FAB1D74CBB6C}"/>
              </a:ext>
            </a:extLst>
          </p:cNvPr>
          <p:cNvSpPr>
            <a:spLocks noGrp="1"/>
          </p:cNvSpPr>
          <p:nvPr>
            <p:ph type="sldNum" sz="quarter" idx="12"/>
          </p:nvPr>
        </p:nvSpPr>
        <p:spPr/>
        <p:txBody>
          <a:bodyPr/>
          <a:lstStyle/>
          <a:p>
            <a:fld id="{22FDB582-9C57-BD44-84E7-5C447DBCFD15}" type="slidenum">
              <a:rPr kumimoji="1" lang="zh-TW" altLang="en-US" smtClean="0"/>
              <a:t>‹#›</a:t>
            </a:fld>
            <a:endParaRPr kumimoji="1" lang="zh-TW" altLang="en-US"/>
          </a:p>
        </p:txBody>
      </p:sp>
    </p:spTree>
    <p:extLst>
      <p:ext uri="{BB962C8B-B14F-4D97-AF65-F5344CB8AC3E}">
        <p14:creationId xmlns:p14="http://schemas.microsoft.com/office/powerpoint/2010/main" val="2064869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06A6AF-AE5D-4349-A548-908AAFFED0F6}"/>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59472247-C1ED-7748-9A4B-3CB231198B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82049FE5-7A37-B14B-AA67-EA37959FFC73}"/>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3F4F575E-E63C-D141-904D-6D493F9EB2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028C3315-66A5-AA44-9D43-FE01F9AF90A3}"/>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7E3B1ED3-F30A-7A43-AF4B-C89ABF8D167A}"/>
              </a:ext>
            </a:extLst>
          </p:cNvPr>
          <p:cNvSpPr>
            <a:spLocks noGrp="1"/>
          </p:cNvSpPr>
          <p:nvPr>
            <p:ph type="dt" sz="half" idx="10"/>
          </p:nvPr>
        </p:nvSpPr>
        <p:spPr/>
        <p:txBody>
          <a:bodyPr/>
          <a:lstStyle/>
          <a:p>
            <a:fld id="{078D99EE-7505-3C4F-9591-7DA9B94B781A}" type="datetimeFigureOut">
              <a:rPr kumimoji="1" lang="zh-TW" altLang="en-US" smtClean="0"/>
              <a:t>2019/10/24</a:t>
            </a:fld>
            <a:endParaRPr kumimoji="1" lang="zh-TW" altLang="en-US"/>
          </a:p>
        </p:txBody>
      </p:sp>
      <p:sp>
        <p:nvSpPr>
          <p:cNvPr id="8" name="頁尾版面配置區 7">
            <a:extLst>
              <a:ext uri="{FF2B5EF4-FFF2-40B4-BE49-F238E27FC236}">
                <a16:creationId xmlns:a16="http://schemas.microsoft.com/office/drawing/2014/main" id="{1ECC5762-E5F8-414B-8562-8FAD263BD875}"/>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DABBE661-4DD2-3A4E-9300-BA165B8D52EB}"/>
              </a:ext>
            </a:extLst>
          </p:cNvPr>
          <p:cNvSpPr>
            <a:spLocks noGrp="1"/>
          </p:cNvSpPr>
          <p:nvPr>
            <p:ph type="sldNum" sz="quarter" idx="12"/>
          </p:nvPr>
        </p:nvSpPr>
        <p:spPr/>
        <p:txBody>
          <a:bodyPr/>
          <a:lstStyle/>
          <a:p>
            <a:fld id="{22FDB582-9C57-BD44-84E7-5C447DBCFD15}" type="slidenum">
              <a:rPr kumimoji="1" lang="zh-TW" altLang="en-US" smtClean="0"/>
              <a:t>‹#›</a:t>
            </a:fld>
            <a:endParaRPr kumimoji="1" lang="zh-TW" altLang="en-US"/>
          </a:p>
        </p:txBody>
      </p:sp>
    </p:spTree>
    <p:extLst>
      <p:ext uri="{BB962C8B-B14F-4D97-AF65-F5344CB8AC3E}">
        <p14:creationId xmlns:p14="http://schemas.microsoft.com/office/powerpoint/2010/main" val="312508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E59911-D10E-2E49-9371-C04548EDAC6E}"/>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C74DD837-E7B1-8248-B4E3-CDDE80C3C19F}"/>
              </a:ext>
            </a:extLst>
          </p:cNvPr>
          <p:cNvSpPr>
            <a:spLocks noGrp="1"/>
          </p:cNvSpPr>
          <p:nvPr>
            <p:ph type="dt" sz="half" idx="10"/>
          </p:nvPr>
        </p:nvSpPr>
        <p:spPr/>
        <p:txBody>
          <a:bodyPr/>
          <a:lstStyle/>
          <a:p>
            <a:fld id="{078D99EE-7505-3C4F-9591-7DA9B94B781A}" type="datetimeFigureOut">
              <a:rPr kumimoji="1" lang="zh-TW" altLang="en-US" smtClean="0"/>
              <a:t>2019/10/24</a:t>
            </a:fld>
            <a:endParaRPr kumimoji="1" lang="zh-TW" altLang="en-US"/>
          </a:p>
        </p:txBody>
      </p:sp>
      <p:sp>
        <p:nvSpPr>
          <p:cNvPr id="4" name="頁尾版面配置區 3">
            <a:extLst>
              <a:ext uri="{FF2B5EF4-FFF2-40B4-BE49-F238E27FC236}">
                <a16:creationId xmlns:a16="http://schemas.microsoft.com/office/drawing/2014/main" id="{C7D5C0AC-CC23-3740-9B55-B151FC2024EB}"/>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5EE06FCC-2C93-0249-BD7D-BF5C3514F047}"/>
              </a:ext>
            </a:extLst>
          </p:cNvPr>
          <p:cNvSpPr>
            <a:spLocks noGrp="1"/>
          </p:cNvSpPr>
          <p:nvPr>
            <p:ph type="sldNum" sz="quarter" idx="12"/>
          </p:nvPr>
        </p:nvSpPr>
        <p:spPr/>
        <p:txBody>
          <a:bodyPr/>
          <a:lstStyle/>
          <a:p>
            <a:fld id="{22FDB582-9C57-BD44-84E7-5C447DBCFD15}" type="slidenum">
              <a:rPr kumimoji="1" lang="zh-TW" altLang="en-US" smtClean="0"/>
              <a:t>‹#›</a:t>
            </a:fld>
            <a:endParaRPr kumimoji="1" lang="zh-TW" altLang="en-US"/>
          </a:p>
        </p:txBody>
      </p:sp>
    </p:spTree>
    <p:extLst>
      <p:ext uri="{BB962C8B-B14F-4D97-AF65-F5344CB8AC3E}">
        <p14:creationId xmlns:p14="http://schemas.microsoft.com/office/powerpoint/2010/main" val="245482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8C26BC5-B1A7-B04A-A30F-1B643876E42B}"/>
              </a:ext>
            </a:extLst>
          </p:cNvPr>
          <p:cNvSpPr>
            <a:spLocks noGrp="1"/>
          </p:cNvSpPr>
          <p:nvPr>
            <p:ph type="dt" sz="half" idx="10"/>
          </p:nvPr>
        </p:nvSpPr>
        <p:spPr/>
        <p:txBody>
          <a:bodyPr/>
          <a:lstStyle/>
          <a:p>
            <a:fld id="{078D99EE-7505-3C4F-9591-7DA9B94B781A}" type="datetimeFigureOut">
              <a:rPr kumimoji="1" lang="zh-TW" altLang="en-US" smtClean="0"/>
              <a:t>2019/10/24</a:t>
            </a:fld>
            <a:endParaRPr kumimoji="1" lang="zh-TW" altLang="en-US"/>
          </a:p>
        </p:txBody>
      </p:sp>
      <p:sp>
        <p:nvSpPr>
          <p:cNvPr id="3" name="頁尾版面配置區 2">
            <a:extLst>
              <a:ext uri="{FF2B5EF4-FFF2-40B4-BE49-F238E27FC236}">
                <a16:creationId xmlns:a16="http://schemas.microsoft.com/office/drawing/2014/main" id="{5942D761-B85F-F944-B8C0-8CF9FB9FF340}"/>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7A319926-DE56-7749-A62F-F5907EE5B01C}"/>
              </a:ext>
            </a:extLst>
          </p:cNvPr>
          <p:cNvSpPr>
            <a:spLocks noGrp="1"/>
          </p:cNvSpPr>
          <p:nvPr>
            <p:ph type="sldNum" sz="quarter" idx="12"/>
          </p:nvPr>
        </p:nvSpPr>
        <p:spPr/>
        <p:txBody>
          <a:bodyPr/>
          <a:lstStyle/>
          <a:p>
            <a:fld id="{22FDB582-9C57-BD44-84E7-5C447DBCFD15}" type="slidenum">
              <a:rPr kumimoji="1" lang="zh-TW" altLang="en-US" smtClean="0"/>
              <a:t>‹#›</a:t>
            </a:fld>
            <a:endParaRPr kumimoji="1" lang="zh-TW" altLang="en-US"/>
          </a:p>
        </p:txBody>
      </p:sp>
    </p:spTree>
    <p:extLst>
      <p:ext uri="{BB962C8B-B14F-4D97-AF65-F5344CB8AC3E}">
        <p14:creationId xmlns:p14="http://schemas.microsoft.com/office/powerpoint/2010/main" val="320060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277DA0-3D25-B044-9093-932EBAD37886}"/>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87C3035C-D14A-9645-923A-962CAE3799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6D1CFFE2-8A90-CA40-9455-FD181A544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C058C8AE-9F4E-AD45-853E-3C81BFE6557A}"/>
              </a:ext>
            </a:extLst>
          </p:cNvPr>
          <p:cNvSpPr>
            <a:spLocks noGrp="1"/>
          </p:cNvSpPr>
          <p:nvPr>
            <p:ph type="dt" sz="half" idx="10"/>
          </p:nvPr>
        </p:nvSpPr>
        <p:spPr/>
        <p:txBody>
          <a:bodyPr/>
          <a:lstStyle/>
          <a:p>
            <a:fld id="{078D99EE-7505-3C4F-9591-7DA9B94B781A}" type="datetimeFigureOut">
              <a:rPr kumimoji="1" lang="zh-TW" altLang="en-US" smtClean="0"/>
              <a:t>2019/10/24</a:t>
            </a:fld>
            <a:endParaRPr kumimoji="1" lang="zh-TW" altLang="en-US"/>
          </a:p>
        </p:txBody>
      </p:sp>
      <p:sp>
        <p:nvSpPr>
          <p:cNvPr id="6" name="頁尾版面配置區 5">
            <a:extLst>
              <a:ext uri="{FF2B5EF4-FFF2-40B4-BE49-F238E27FC236}">
                <a16:creationId xmlns:a16="http://schemas.microsoft.com/office/drawing/2014/main" id="{0BAAED2E-97FE-694D-BE99-8F1148BE5DAE}"/>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C3FA6443-AD64-5F46-B759-281200FD971A}"/>
              </a:ext>
            </a:extLst>
          </p:cNvPr>
          <p:cNvSpPr>
            <a:spLocks noGrp="1"/>
          </p:cNvSpPr>
          <p:nvPr>
            <p:ph type="sldNum" sz="quarter" idx="12"/>
          </p:nvPr>
        </p:nvSpPr>
        <p:spPr/>
        <p:txBody>
          <a:bodyPr/>
          <a:lstStyle/>
          <a:p>
            <a:fld id="{22FDB582-9C57-BD44-84E7-5C447DBCFD15}" type="slidenum">
              <a:rPr kumimoji="1" lang="zh-TW" altLang="en-US" smtClean="0"/>
              <a:t>‹#›</a:t>
            </a:fld>
            <a:endParaRPr kumimoji="1" lang="zh-TW" altLang="en-US"/>
          </a:p>
        </p:txBody>
      </p:sp>
    </p:spTree>
    <p:extLst>
      <p:ext uri="{BB962C8B-B14F-4D97-AF65-F5344CB8AC3E}">
        <p14:creationId xmlns:p14="http://schemas.microsoft.com/office/powerpoint/2010/main" val="48777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E17DCD-D16E-1D4B-AF6E-963E6B5C5049}"/>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0905E1AD-8E54-3349-AD60-A87BFF10F1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7B940093-AE15-304D-B845-CA2E68173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82D41610-1F56-054D-8BBD-CF27EE78F2F6}"/>
              </a:ext>
            </a:extLst>
          </p:cNvPr>
          <p:cNvSpPr>
            <a:spLocks noGrp="1"/>
          </p:cNvSpPr>
          <p:nvPr>
            <p:ph type="dt" sz="half" idx="10"/>
          </p:nvPr>
        </p:nvSpPr>
        <p:spPr/>
        <p:txBody>
          <a:bodyPr/>
          <a:lstStyle/>
          <a:p>
            <a:fld id="{078D99EE-7505-3C4F-9591-7DA9B94B781A}" type="datetimeFigureOut">
              <a:rPr kumimoji="1" lang="zh-TW" altLang="en-US" smtClean="0"/>
              <a:t>2019/10/24</a:t>
            </a:fld>
            <a:endParaRPr kumimoji="1" lang="zh-TW" altLang="en-US"/>
          </a:p>
        </p:txBody>
      </p:sp>
      <p:sp>
        <p:nvSpPr>
          <p:cNvPr id="6" name="頁尾版面配置區 5">
            <a:extLst>
              <a:ext uri="{FF2B5EF4-FFF2-40B4-BE49-F238E27FC236}">
                <a16:creationId xmlns:a16="http://schemas.microsoft.com/office/drawing/2014/main" id="{2F3EE931-ECD8-8B4C-9DDA-AEA5409214F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ECE4E9F9-2F2A-CB4B-AA7E-CC6ACF97B7AD}"/>
              </a:ext>
            </a:extLst>
          </p:cNvPr>
          <p:cNvSpPr>
            <a:spLocks noGrp="1"/>
          </p:cNvSpPr>
          <p:nvPr>
            <p:ph type="sldNum" sz="quarter" idx="12"/>
          </p:nvPr>
        </p:nvSpPr>
        <p:spPr/>
        <p:txBody>
          <a:bodyPr/>
          <a:lstStyle/>
          <a:p>
            <a:fld id="{22FDB582-9C57-BD44-84E7-5C447DBCFD15}" type="slidenum">
              <a:rPr kumimoji="1" lang="zh-TW" altLang="en-US" smtClean="0"/>
              <a:t>‹#›</a:t>
            </a:fld>
            <a:endParaRPr kumimoji="1" lang="zh-TW" altLang="en-US"/>
          </a:p>
        </p:txBody>
      </p:sp>
    </p:spTree>
    <p:extLst>
      <p:ext uri="{BB962C8B-B14F-4D97-AF65-F5344CB8AC3E}">
        <p14:creationId xmlns:p14="http://schemas.microsoft.com/office/powerpoint/2010/main" val="2022363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BD706B1-EC75-9144-8A99-DB1EBEF2D7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CA820D7F-0E01-E546-BE35-BFA710A226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66502FF6-760F-C945-9238-7970D7EDF2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D99EE-7505-3C4F-9591-7DA9B94B781A}" type="datetimeFigureOut">
              <a:rPr kumimoji="1" lang="zh-TW" altLang="en-US" smtClean="0"/>
              <a:t>2019/10/24</a:t>
            </a:fld>
            <a:endParaRPr kumimoji="1" lang="zh-TW" altLang="en-US"/>
          </a:p>
        </p:txBody>
      </p:sp>
      <p:sp>
        <p:nvSpPr>
          <p:cNvPr id="5" name="頁尾版面配置區 4">
            <a:extLst>
              <a:ext uri="{FF2B5EF4-FFF2-40B4-BE49-F238E27FC236}">
                <a16:creationId xmlns:a16="http://schemas.microsoft.com/office/drawing/2014/main" id="{8BBD7273-22E5-4D4F-88D5-FBB342E282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F961AD6E-1CE0-284F-87B6-76D287449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DB582-9C57-BD44-84E7-5C447DBCFD15}" type="slidenum">
              <a:rPr kumimoji="1" lang="zh-TW" altLang="en-US" smtClean="0"/>
              <a:t>‹#›</a:t>
            </a:fld>
            <a:endParaRPr kumimoji="1" lang="zh-TW" altLang="en-US"/>
          </a:p>
        </p:txBody>
      </p:sp>
    </p:spTree>
    <p:extLst>
      <p:ext uri="{BB962C8B-B14F-4D97-AF65-F5344CB8AC3E}">
        <p14:creationId xmlns:p14="http://schemas.microsoft.com/office/powerpoint/2010/main" val="3076732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OpenDJ"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DD2FCE-566F-0D4D-B06B-F33D23028A0B}"/>
              </a:ext>
            </a:extLst>
          </p:cNvPr>
          <p:cNvSpPr>
            <a:spLocks noGrp="1"/>
          </p:cNvSpPr>
          <p:nvPr>
            <p:ph type="ctrTitle"/>
          </p:nvPr>
        </p:nvSpPr>
        <p:spPr/>
        <p:txBody>
          <a:bodyPr/>
          <a:lstStyle/>
          <a:p>
            <a:r>
              <a:rPr kumimoji="1" lang="en-US" altLang="zh-TW" dirty="0">
                <a:solidFill>
                  <a:schemeClr val="accent1"/>
                </a:solidFill>
              </a:rPr>
              <a:t>Active Directory</a:t>
            </a:r>
            <a:endParaRPr kumimoji="1" lang="zh-TW" altLang="en-US" dirty="0">
              <a:solidFill>
                <a:schemeClr val="accent1"/>
              </a:solidFill>
            </a:endParaRPr>
          </a:p>
        </p:txBody>
      </p:sp>
      <p:sp>
        <p:nvSpPr>
          <p:cNvPr id="3" name="副標題 2">
            <a:extLst>
              <a:ext uri="{FF2B5EF4-FFF2-40B4-BE49-F238E27FC236}">
                <a16:creationId xmlns:a16="http://schemas.microsoft.com/office/drawing/2014/main" id="{DCAEA8DA-26E1-6C4C-9BB7-FDE800C8EA98}"/>
              </a:ext>
            </a:extLst>
          </p:cNvPr>
          <p:cNvSpPr>
            <a:spLocks noGrp="1"/>
          </p:cNvSpPr>
          <p:nvPr>
            <p:ph type="subTitle" idx="1"/>
          </p:nvPr>
        </p:nvSpPr>
        <p:spPr/>
        <p:txBody>
          <a:bodyPr/>
          <a:lstStyle/>
          <a:p>
            <a:r>
              <a:rPr kumimoji="1" lang="zh-TW" altLang="en-US" dirty="0"/>
              <a:t>活動目錄 </a:t>
            </a:r>
            <a:r>
              <a:rPr kumimoji="1" lang="en-US" altLang="zh-TW" dirty="0"/>
              <a:t>AD &amp; </a:t>
            </a:r>
            <a:r>
              <a:rPr kumimoji="1" lang="zh-CN" altLang="en-US" dirty="0"/>
              <a:t>羽量級</a:t>
            </a:r>
            <a:r>
              <a:rPr kumimoji="1" lang="zh-TW" altLang="en-US" dirty="0"/>
              <a:t> </a:t>
            </a:r>
            <a:r>
              <a:rPr kumimoji="1" lang="en-US" altLang="zh-TW" dirty="0"/>
              <a:t>LDAP</a:t>
            </a:r>
            <a:endParaRPr kumimoji="1" lang="zh-TW" altLang="en-US" dirty="0"/>
          </a:p>
        </p:txBody>
      </p:sp>
    </p:spTree>
    <p:extLst>
      <p:ext uri="{BB962C8B-B14F-4D97-AF65-F5344CB8AC3E}">
        <p14:creationId xmlns:p14="http://schemas.microsoft.com/office/powerpoint/2010/main" val="1322265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0E7D3E-378C-8A43-B143-C395C979A1EF}"/>
              </a:ext>
            </a:extLst>
          </p:cNvPr>
          <p:cNvSpPr>
            <a:spLocks noGrp="1"/>
          </p:cNvSpPr>
          <p:nvPr>
            <p:ph type="title"/>
          </p:nvPr>
        </p:nvSpPr>
        <p:spPr/>
        <p:txBody>
          <a:bodyPr/>
          <a:lstStyle/>
          <a:p>
            <a:r>
              <a:rPr kumimoji="1" lang="en-US" altLang="zh-TW" dirty="0">
                <a:solidFill>
                  <a:schemeClr val="accent1"/>
                </a:solidFill>
              </a:rPr>
              <a:t>Apple Open Directory (using LDAP)</a:t>
            </a:r>
            <a:endParaRPr kumimoji="1" lang="zh-TW" altLang="en-US" dirty="0">
              <a:solidFill>
                <a:schemeClr val="accent1"/>
              </a:solidFill>
            </a:endParaRPr>
          </a:p>
        </p:txBody>
      </p:sp>
      <p:sp>
        <p:nvSpPr>
          <p:cNvPr id="3" name="內容版面配置區 2">
            <a:extLst>
              <a:ext uri="{FF2B5EF4-FFF2-40B4-BE49-F238E27FC236}">
                <a16:creationId xmlns:a16="http://schemas.microsoft.com/office/drawing/2014/main" id="{5DDD5CA3-FD95-3F41-848A-B06191A3A683}"/>
              </a:ext>
            </a:extLst>
          </p:cNvPr>
          <p:cNvSpPr>
            <a:spLocks noGrp="1"/>
          </p:cNvSpPr>
          <p:nvPr>
            <p:ph idx="1"/>
          </p:nvPr>
        </p:nvSpPr>
        <p:spPr/>
        <p:txBody>
          <a:bodyPr>
            <a:normAutofit lnSpcReduction="10000"/>
          </a:bodyPr>
          <a:lstStyle/>
          <a:p>
            <a:pPr marL="0" indent="0">
              <a:buNone/>
            </a:pPr>
            <a:r>
              <a:rPr kumimoji="1" lang="en-US" altLang="zh-TW" dirty="0"/>
              <a:t>Apple Open Directory is a fork of </a:t>
            </a:r>
            <a:r>
              <a:rPr kumimoji="1" lang="en-US" altLang="zh-TW" dirty="0" err="1"/>
              <a:t>OpenLDAP</a:t>
            </a:r>
            <a:r>
              <a:rPr kumimoji="1" lang="en-US" altLang="zh-TW" dirty="0"/>
              <a:t>.</a:t>
            </a:r>
          </a:p>
          <a:p>
            <a:pPr marL="0" indent="0">
              <a:buNone/>
            </a:pPr>
            <a:endParaRPr kumimoji="1" lang="en-US" altLang="zh-TW" dirty="0"/>
          </a:p>
          <a:p>
            <a:pPr marL="0" indent="0">
              <a:buNone/>
            </a:pPr>
            <a:r>
              <a:rPr kumimoji="1" lang="en-US" altLang="zh-TW" dirty="0"/>
              <a:t>A lightweight DS software that store info about user and resource (ACL).</a:t>
            </a:r>
          </a:p>
          <a:p>
            <a:pPr marL="0" indent="0">
              <a:buNone/>
            </a:pPr>
            <a:endParaRPr kumimoji="1" lang="en-US" altLang="zh-TW" dirty="0"/>
          </a:p>
          <a:p>
            <a:pPr marL="0" indent="0">
              <a:buNone/>
            </a:pPr>
            <a:r>
              <a:rPr kumimoji="1" lang="en-US" altLang="zh-TW" sz="2400" dirty="0"/>
              <a:t>p.s.</a:t>
            </a:r>
          </a:p>
          <a:p>
            <a:pPr marL="0" indent="0">
              <a:buNone/>
            </a:pPr>
            <a:r>
              <a:rPr lang="en" altLang="zh-TW" sz="1900" dirty="0"/>
              <a:t>With the release of </a:t>
            </a:r>
            <a:r>
              <a:rPr lang="en" altLang="zh-TW" sz="1900" dirty="0" err="1"/>
              <a:t>osX</a:t>
            </a:r>
            <a:r>
              <a:rPr lang="en" altLang="zh-TW" sz="1900" dirty="0"/>
              <a:t> 10.5, Apple chose to move away from using the </a:t>
            </a:r>
            <a:r>
              <a:rPr lang="en" altLang="zh-TW" sz="1900" dirty="0" err="1"/>
              <a:t>Netinfo</a:t>
            </a:r>
            <a:r>
              <a:rPr lang="en" altLang="zh-TW" sz="1900" dirty="0"/>
              <a:t> directory service which had been used by default for all local accounts and groups in every release of </a:t>
            </a:r>
            <a:r>
              <a:rPr lang="en" altLang="zh-TW" sz="1900" dirty="0" err="1"/>
              <a:t>osX</a:t>
            </a:r>
            <a:r>
              <a:rPr lang="en" altLang="zh-TW" sz="1900" dirty="0"/>
              <a:t> 10.0 ~ 10.4. Mac OS X 10.5. </a:t>
            </a:r>
          </a:p>
          <a:p>
            <a:pPr marL="0" indent="0">
              <a:buNone/>
            </a:pPr>
            <a:endParaRPr lang="en" altLang="zh-TW" sz="1900" dirty="0"/>
          </a:p>
          <a:p>
            <a:pPr marL="0" indent="0">
              <a:buNone/>
            </a:pPr>
            <a:r>
              <a:rPr lang="en" altLang="zh-TW" sz="1900" dirty="0"/>
              <a:t>Local accounts are now registered in the Local Plugin, which uses XML property list (</a:t>
            </a:r>
            <a:r>
              <a:rPr lang="en" altLang="zh-TW" sz="1900" dirty="0" err="1"/>
              <a:t>plist</a:t>
            </a:r>
            <a:r>
              <a:rPr lang="en" altLang="zh-TW" sz="1900" dirty="0"/>
              <a:t>) files stored in /var/</a:t>
            </a:r>
            <a:r>
              <a:rPr lang="en" altLang="zh-TW" sz="1900" dirty="0" err="1"/>
              <a:t>db</a:t>
            </a:r>
            <a:r>
              <a:rPr lang="en" altLang="zh-TW" sz="1900" dirty="0"/>
              <a:t>/</a:t>
            </a:r>
            <a:r>
              <a:rPr lang="en" altLang="zh-TW" sz="1900" dirty="0" err="1"/>
              <a:t>dslocal</a:t>
            </a:r>
            <a:r>
              <a:rPr lang="en" altLang="zh-TW" sz="1900" dirty="0"/>
              <a:t>/nodes/Default/ as its backing storage.</a:t>
            </a:r>
            <a:endParaRPr kumimoji="1" lang="zh-TW" altLang="en-US" sz="1900" dirty="0"/>
          </a:p>
        </p:txBody>
      </p:sp>
    </p:spTree>
    <p:extLst>
      <p:ext uri="{BB962C8B-B14F-4D97-AF65-F5344CB8AC3E}">
        <p14:creationId xmlns:p14="http://schemas.microsoft.com/office/powerpoint/2010/main" val="2967943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67D8B7-100A-4F49-AE72-7DF2DB073CEE}"/>
              </a:ext>
            </a:extLst>
          </p:cNvPr>
          <p:cNvSpPr>
            <a:spLocks noGrp="1"/>
          </p:cNvSpPr>
          <p:nvPr>
            <p:ph type="title"/>
          </p:nvPr>
        </p:nvSpPr>
        <p:spPr/>
        <p:txBody>
          <a:bodyPr/>
          <a:lstStyle/>
          <a:p>
            <a:r>
              <a:rPr kumimoji="1" lang="en-US" altLang="zh-TW" dirty="0">
                <a:solidFill>
                  <a:schemeClr val="accent1"/>
                </a:solidFill>
              </a:rPr>
              <a:t>Features in DS</a:t>
            </a:r>
            <a:endParaRPr kumimoji="1" lang="zh-TW" altLang="en-US" dirty="0">
              <a:solidFill>
                <a:schemeClr val="accent1"/>
              </a:solidFill>
            </a:endParaRPr>
          </a:p>
        </p:txBody>
      </p:sp>
      <p:sp>
        <p:nvSpPr>
          <p:cNvPr id="3" name="文字版面配置區 2">
            <a:extLst>
              <a:ext uri="{FF2B5EF4-FFF2-40B4-BE49-F238E27FC236}">
                <a16:creationId xmlns:a16="http://schemas.microsoft.com/office/drawing/2014/main" id="{44BFF5B6-AEDB-B649-A6D6-56FC8AD58330}"/>
              </a:ext>
            </a:extLst>
          </p:cNvPr>
          <p:cNvSpPr>
            <a:spLocks noGrp="1"/>
          </p:cNvSpPr>
          <p:nvPr>
            <p:ph type="body" idx="1"/>
          </p:nvPr>
        </p:nvSpPr>
        <p:spPr/>
        <p:txBody>
          <a:bodyPr>
            <a:normAutofit/>
          </a:bodyPr>
          <a:lstStyle/>
          <a:p>
            <a:r>
              <a:rPr kumimoji="1" lang="en-US" altLang="zh-TW" sz="3200" dirty="0"/>
              <a:t>IAM</a:t>
            </a:r>
            <a:endParaRPr kumimoji="1" lang="zh-TW" altLang="en-US" sz="3200" dirty="0"/>
          </a:p>
        </p:txBody>
      </p:sp>
      <p:sp>
        <p:nvSpPr>
          <p:cNvPr id="4" name="內容版面配置區 3">
            <a:extLst>
              <a:ext uri="{FF2B5EF4-FFF2-40B4-BE49-F238E27FC236}">
                <a16:creationId xmlns:a16="http://schemas.microsoft.com/office/drawing/2014/main" id="{0FF8C5D1-CF0F-C24C-87C9-FFC1B7EF55C4}"/>
              </a:ext>
            </a:extLst>
          </p:cNvPr>
          <p:cNvSpPr>
            <a:spLocks noGrp="1"/>
          </p:cNvSpPr>
          <p:nvPr>
            <p:ph sz="half" idx="2"/>
          </p:nvPr>
        </p:nvSpPr>
        <p:spPr/>
        <p:txBody>
          <a:bodyPr/>
          <a:lstStyle/>
          <a:p>
            <a:endParaRPr kumimoji="1" lang="zh-TW" altLang="en-US" dirty="0"/>
          </a:p>
        </p:txBody>
      </p:sp>
      <p:sp>
        <p:nvSpPr>
          <p:cNvPr id="5" name="文字版面配置區 4">
            <a:extLst>
              <a:ext uri="{FF2B5EF4-FFF2-40B4-BE49-F238E27FC236}">
                <a16:creationId xmlns:a16="http://schemas.microsoft.com/office/drawing/2014/main" id="{38E95D9E-903A-3D4B-924E-2FB7EE648341}"/>
              </a:ext>
            </a:extLst>
          </p:cNvPr>
          <p:cNvSpPr>
            <a:spLocks noGrp="1"/>
          </p:cNvSpPr>
          <p:nvPr>
            <p:ph type="body" sz="quarter" idx="3"/>
          </p:nvPr>
        </p:nvSpPr>
        <p:spPr/>
        <p:txBody>
          <a:bodyPr>
            <a:normAutofit/>
          </a:bodyPr>
          <a:lstStyle/>
          <a:p>
            <a:r>
              <a:rPr kumimoji="1" lang="en-US" altLang="zh-TW" sz="3200" dirty="0" err="1"/>
              <a:t>Cerificate</a:t>
            </a:r>
            <a:endParaRPr kumimoji="1" lang="zh-TW" altLang="en-US" sz="3200" dirty="0"/>
          </a:p>
        </p:txBody>
      </p:sp>
      <p:sp>
        <p:nvSpPr>
          <p:cNvPr id="6" name="內容版面配置區 5">
            <a:extLst>
              <a:ext uri="{FF2B5EF4-FFF2-40B4-BE49-F238E27FC236}">
                <a16:creationId xmlns:a16="http://schemas.microsoft.com/office/drawing/2014/main" id="{FC41E249-5590-1340-ABB1-7BC61749DA2A}"/>
              </a:ext>
            </a:extLst>
          </p:cNvPr>
          <p:cNvSpPr>
            <a:spLocks noGrp="1"/>
          </p:cNvSpPr>
          <p:nvPr>
            <p:ph sz="quarter" idx="4"/>
          </p:nvPr>
        </p:nvSpPr>
        <p:spPr/>
        <p:txBody>
          <a:bodyPr/>
          <a:lstStyle/>
          <a:p>
            <a:endParaRPr kumimoji="1" lang="zh-TW" altLang="en-US"/>
          </a:p>
        </p:txBody>
      </p:sp>
    </p:spTree>
    <p:extLst>
      <p:ext uri="{BB962C8B-B14F-4D97-AF65-F5344CB8AC3E}">
        <p14:creationId xmlns:p14="http://schemas.microsoft.com/office/powerpoint/2010/main" val="2010297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D8877E-57DC-924B-911A-2B40582C699D}"/>
              </a:ext>
            </a:extLst>
          </p:cNvPr>
          <p:cNvSpPr>
            <a:spLocks noGrp="1"/>
          </p:cNvSpPr>
          <p:nvPr>
            <p:ph type="title"/>
          </p:nvPr>
        </p:nvSpPr>
        <p:spPr/>
        <p:txBody>
          <a:bodyPr/>
          <a:lstStyle/>
          <a:p>
            <a:r>
              <a:rPr kumimoji="1" lang="en-US" altLang="zh-TW" dirty="0">
                <a:solidFill>
                  <a:schemeClr val="accent1"/>
                </a:solidFill>
              </a:rPr>
              <a:t>Difference between </a:t>
            </a:r>
            <a:r>
              <a:rPr kumimoji="1" lang="en-US" altLang="zh-TW" dirty="0" err="1">
                <a:solidFill>
                  <a:schemeClr val="accent1"/>
                </a:solidFill>
              </a:rPr>
              <a:t>Duplica</a:t>
            </a:r>
            <a:r>
              <a:rPr kumimoji="1" lang="en-US" altLang="zh-TW" dirty="0">
                <a:solidFill>
                  <a:schemeClr val="accent1"/>
                </a:solidFill>
              </a:rPr>
              <a:t> &amp; Deployment</a:t>
            </a:r>
            <a:endParaRPr kumimoji="1" lang="zh-TW" altLang="en-US" dirty="0">
              <a:solidFill>
                <a:schemeClr val="accent1"/>
              </a:solidFill>
            </a:endParaRPr>
          </a:p>
        </p:txBody>
      </p:sp>
      <p:sp>
        <p:nvSpPr>
          <p:cNvPr id="3" name="文字版面配置區 2">
            <a:extLst>
              <a:ext uri="{FF2B5EF4-FFF2-40B4-BE49-F238E27FC236}">
                <a16:creationId xmlns:a16="http://schemas.microsoft.com/office/drawing/2014/main" id="{DB9732F7-B659-194C-AFD0-44CD6061D7E4}"/>
              </a:ext>
            </a:extLst>
          </p:cNvPr>
          <p:cNvSpPr>
            <a:spLocks noGrp="1"/>
          </p:cNvSpPr>
          <p:nvPr>
            <p:ph type="body" idx="1"/>
          </p:nvPr>
        </p:nvSpPr>
        <p:spPr>
          <a:xfrm>
            <a:off x="839788" y="1433513"/>
            <a:ext cx="5157787" cy="823912"/>
          </a:xfrm>
        </p:spPr>
        <p:txBody>
          <a:bodyPr>
            <a:normAutofit/>
          </a:bodyPr>
          <a:lstStyle/>
          <a:p>
            <a:r>
              <a:rPr kumimoji="1" lang="en-US" altLang="zh-TW" sz="3200" dirty="0" err="1"/>
              <a:t>Duplica</a:t>
            </a:r>
            <a:endParaRPr kumimoji="1" lang="zh-TW" altLang="en-US" sz="3200" dirty="0"/>
          </a:p>
        </p:txBody>
      </p:sp>
      <p:sp>
        <p:nvSpPr>
          <p:cNvPr id="4" name="內容版面配置區 3">
            <a:extLst>
              <a:ext uri="{FF2B5EF4-FFF2-40B4-BE49-F238E27FC236}">
                <a16:creationId xmlns:a16="http://schemas.microsoft.com/office/drawing/2014/main" id="{2A90BC0D-6A5F-C549-BCC3-2F5C02131EF1}"/>
              </a:ext>
            </a:extLst>
          </p:cNvPr>
          <p:cNvSpPr>
            <a:spLocks noGrp="1"/>
          </p:cNvSpPr>
          <p:nvPr>
            <p:ph sz="half" idx="2"/>
          </p:nvPr>
        </p:nvSpPr>
        <p:spPr/>
        <p:txBody>
          <a:bodyPr/>
          <a:lstStyle/>
          <a:p>
            <a:pPr marL="0" indent="0">
              <a:buNone/>
            </a:pPr>
            <a:r>
              <a:rPr kumimoji="1" lang="en-US" altLang="zh-TW" dirty="0"/>
              <a:t>For LB-purposed.</a:t>
            </a:r>
            <a:endParaRPr kumimoji="1" lang="zh-TW" altLang="en-US" dirty="0"/>
          </a:p>
        </p:txBody>
      </p:sp>
      <p:sp>
        <p:nvSpPr>
          <p:cNvPr id="5" name="文字版面配置區 4">
            <a:extLst>
              <a:ext uri="{FF2B5EF4-FFF2-40B4-BE49-F238E27FC236}">
                <a16:creationId xmlns:a16="http://schemas.microsoft.com/office/drawing/2014/main" id="{351E3B95-3D5B-8B4B-BE05-156F9C4D3A38}"/>
              </a:ext>
            </a:extLst>
          </p:cNvPr>
          <p:cNvSpPr>
            <a:spLocks noGrp="1"/>
          </p:cNvSpPr>
          <p:nvPr>
            <p:ph type="body" sz="quarter" idx="3"/>
          </p:nvPr>
        </p:nvSpPr>
        <p:spPr>
          <a:xfrm>
            <a:off x="6172200" y="1433513"/>
            <a:ext cx="5183188" cy="823912"/>
          </a:xfrm>
        </p:spPr>
        <p:txBody>
          <a:bodyPr>
            <a:normAutofit/>
          </a:bodyPr>
          <a:lstStyle/>
          <a:p>
            <a:r>
              <a:rPr kumimoji="1" lang="en-US" altLang="zh-TW" sz="3200" dirty="0"/>
              <a:t>Deploy</a:t>
            </a:r>
            <a:endParaRPr kumimoji="1" lang="zh-TW" altLang="en-US" sz="3200" dirty="0"/>
          </a:p>
        </p:txBody>
      </p:sp>
      <p:sp>
        <p:nvSpPr>
          <p:cNvPr id="6" name="內容版面配置區 5">
            <a:extLst>
              <a:ext uri="{FF2B5EF4-FFF2-40B4-BE49-F238E27FC236}">
                <a16:creationId xmlns:a16="http://schemas.microsoft.com/office/drawing/2014/main" id="{F4464AD4-B870-414B-A15B-5ECFFE620E14}"/>
              </a:ext>
            </a:extLst>
          </p:cNvPr>
          <p:cNvSpPr>
            <a:spLocks noGrp="1"/>
          </p:cNvSpPr>
          <p:nvPr>
            <p:ph sz="quarter" idx="4"/>
          </p:nvPr>
        </p:nvSpPr>
        <p:spPr/>
        <p:txBody>
          <a:bodyPr/>
          <a:lstStyle/>
          <a:p>
            <a:pPr marL="0" indent="0">
              <a:buNone/>
            </a:pPr>
            <a:r>
              <a:rPr kumimoji="1" lang="en-US" altLang="zh-TW" dirty="0"/>
              <a:t>For Decentralized-purposed.</a:t>
            </a:r>
            <a:endParaRPr kumimoji="1" lang="zh-TW" altLang="en-US" dirty="0"/>
          </a:p>
        </p:txBody>
      </p:sp>
    </p:spTree>
    <p:extLst>
      <p:ext uri="{BB962C8B-B14F-4D97-AF65-F5344CB8AC3E}">
        <p14:creationId xmlns:p14="http://schemas.microsoft.com/office/powerpoint/2010/main" val="3584220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FE7DEC-1304-AD4E-B92A-22779E3A93DD}"/>
              </a:ext>
            </a:extLst>
          </p:cNvPr>
          <p:cNvSpPr>
            <a:spLocks noGrp="1"/>
          </p:cNvSpPr>
          <p:nvPr>
            <p:ph type="title"/>
          </p:nvPr>
        </p:nvSpPr>
        <p:spPr/>
        <p:txBody>
          <a:bodyPr/>
          <a:lstStyle/>
          <a:p>
            <a:r>
              <a:rPr kumimoji="1" lang="en-US" altLang="zh-TW" dirty="0">
                <a:solidFill>
                  <a:schemeClr val="accent1"/>
                </a:solidFill>
              </a:rPr>
              <a:t>Other Applications</a:t>
            </a:r>
            <a:endParaRPr kumimoji="1" lang="zh-TW" altLang="en-US" dirty="0">
              <a:solidFill>
                <a:schemeClr val="accent1"/>
              </a:solidFill>
            </a:endParaRPr>
          </a:p>
        </p:txBody>
      </p:sp>
      <p:sp>
        <p:nvSpPr>
          <p:cNvPr id="3" name="內容版面配置區 2">
            <a:extLst>
              <a:ext uri="{FF2B5EF4-FFF2-40B4-BE49-F238E27FC236}">
                <a16:creationId xmlns:a16="http://schemas.microsoft.com/office/drawing/2014/main" id="{C2163688-BC16-8447-A57E-7CAD7619AFF1}"/>
              </a:ext>
            </a:extLst>
          </p:cNvPr>
          <p:cNvSpPr>
            <a:spLocks noGrp="1"/>
          </p:cNvSpPr>
          <p:nvPr>
            <p:ph idx="1"/>
          </p:nvPr>
        </p:nvSpPr>
        <p:spPr/>
        <p:txBody>
          <a:bodyPr/>
          <a:lstStyle/>
          <a:p>
            <a:pPr marL="0" indent="0">
              <a:buNone/>
            </a:pPr>
            <a:r>
              <a:rPr kumimoji="1" lang="en-US" altLang="zh-TW" dirty="0"/>
              <a:t>SAP solution Manager</a:t>
            </a:r>
          </a:p>
          <a:p>
            <a:pPr marL="0" indent="0">
              <a:buNone/>
            </a:pPr>
            <a:r>
              <a:rPr kumimoji="1" lang="en-US" altLang="zh-TW" dirty="0"/>
              <a:t>IBM Tivoli Directory Server</a:t>
            </a:r>
          </a:p>
          <a:p>
            <a:pPr marL="0" indent="0">
              <a:buNone/>
            </a:pPr>
            <a:r>
              <a:rPr kumimoji="1" lang="en-US" altLang="zh-TW" dirty="0"/>
              <a:t>Apple Open Directory (macOS)</a:t>
            </a:r>
          </a:p>
          <a:p>
            <a:pPr marL="0" indent="0">
              <a:buNone/>
            </a:pPr>
            <a:r>
              <a:rPr kumimoji="1" lang="en-US" altLang="zh-TW" dirty="0"/>
              <a:t>Apache Directory Server</a:t>
            </a:r>
          </a:p>
          <a:p>
            <a:pPr marL="0" indent="0">
              <a:buNone/>
            </a:pPr>
            <a:endParaRPr kumimoji="1" lang="en-US" altLang="zh-TW" dirty="0"/>
          </a:p>
          <a:p>
            <a:pPr marL="0" indent="0">
              <a:buNone/>
            </a:pPr>
            <a:endParaRPr kumimoji="1" lang="zh-TW" altLang="en-US" dirty="0"/>
          </a:p>
        </p:txBody>
      </p:sp>
    </p:spTree>
    <p:extLst>
      <p:ext uri="{BB962C8B-B14F-4D97-AF65-F5344CB8AC3E}">
        <p14:creationId xmlns:p14="http://schemas.microsoft.com/office/powerpoint/2010/main" val="1530266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492A9D-A122-D547-93A5-D0ADBCE8F58D}"/>
              </a:ext>
            </a:extLst>
          </p:cNvPr>
          <p:cNvSpPr>
            <a:spLocks noGrp="1"/>
          </p:cNvSpPr>
          <p:nvPr>
            <p:ph type="title"/>
          </p:nvPr>
        </p:nvSpPr>
        <p:spPr/>
        <p:txBody>
          <a:bodyPr/>
          <a:lstStyle/>
          <a:p>
            <a:r>
              <a:rPr kumimoji="1" lang="en-US" altLang="zh-TW" dirty="0">
                <a:solidFill>
                  <a:schemeClr val="accent1"/>
                </a:solidFill>
              </a:rPr>
              <a:t>Table of Contents</a:t>
            </a:r>
            <a:endParaRPr kumimoji="1" lang="zh-TW" altLang="en-US" dirty="0">
              <a:solidFill>
                <a:schemeClr val="accent1"/>
              </a:solidFill>
            </a:endParaRPr>
          </a:p>
        </p:txBody>
      </p:sp>
      <p:sp>
        <p:nvSpPr>
          <p:cNvPr id="3" name="內容版面配置區 2">
            <a:extLst>
              <a:ext uri="{FF2B5EF4-FFF2-40B4-BE49-F238E27FC236}">
                <a16:creationId xmlns:a16="http://schemas.microsoft.com/office/drawing/2014/main" id="{C7DE1C20-D051-D14E-8609-2E3A6BD1B2D0}"/>
              </a:ext>
            </a:extLst>
          </p:cNvPr>
          <p:cNvSpPr>
            <a:spLocks noGrp="1"/>
          </p:cNvSpPr>
          <p:nvPr>
            <p:ph idx="1"/>
          </p:nvPr>
        </p:nvSpPr>
        <p:spPr/>
        <p:txBody>
          <a:bodyPr/>
          <a:lstStyle/>
          <a:p>
            <a:pPr marL="0" indent="0">
              <a:buNone/>
            </a:pPr>
            <a:r>
              <a:rPr kumimoji="1" lang="en-US" altLang="zh-TW" dirty="0"/>
              <a:t>Active Directory</a:t>
            </a:r>
          </a:p>
          <a:p>
            <a:pPr marL="0" indent="0">
              <a:buNone/>
            </a:pPr>
            <a:r>
              <a:rPr kumimoji="1" lang="en-US" altLang="zh-TW" dirty="0"/>
              <a:t>Directory Service (X.500)</a:t>
            </a:r>
          </a:p>
          <a:p>
            <a:pPr marL="0" indent="0">
              <a:buNone/>
            </a:pPr>
            <a:r>
              <a:rPr kumimoji="1" lang="en-US" altLang="zh-TW" dirty="0"/>
              <a:t>LDAP Client</a:t>
            </a:r>
          </a:p>
          <a:p>
            <a:pPr marL="0" indent="0">
              <a:buNone/>
            </a:pPr>
            <a:r>
              <a:rPr kumimoji="1" lang="en-US" altLang="zh-TW" dirty="0"/>
              <a:t>LDAP</a:t>
            </a:r>
          </a:p>
          <a:p>
            <a:pPr marL="0" indent="0">
              <a:buNone/>
            </a:pPr>
            <a:r>
              <a:rPr kumimoji="1" lang="en-US" altLang="zh-TW" dirty="0" err="1"/>
              <a:t>Feautues</a:t>
            </a:r>
            <a:endParaRPr kumimoji="1" lang="en-US" altLang="zh-TW" dirty="0"/>
          </a:p>
          <a:p>
            <a:pPr marL="0" indent="0">
              <a:buNone/>
            </a:pPr>
            <a:r>
              <a:rPr kumimoji="1" lang="en-US" altLang="zh-TW" dirty="0" err="1"/>
              <a:t>Duplica</a:t>
            </a:r>
            <a:r>
              <a:rPr kumimoji="1" lang="en-US" altLang="zh-TW" dirty="0"/>
              <a:t> &amp; Deploy</a:t>
            </a:r>
          </a:p>
          <a:p>
            <a:pPr marL="0" indent="0">
              <a:buNone/>
            </a:pPr>
            <a:r>
              <a:rPr kumimoji="1" lang="en-US" altLang="zh-TW" dirty="0"/>
              <a:t>Other Application</a:t>
            </a:r>
          </a:p>
          <a:p>
            <a:pPr marL="0" indent="0">
              <a:buNone/>
            </a:pPr>
            <a:endParaRPr kumimoji="1" lang="en-US" altLang="zh-TW" dirty="0"/>
          </a:p>
          <a:p>
            <a:pPr marL="0" indent="0">
              <a:buNone/>
            </a:pPr>
            <a:endParaRPr kumimoji="1" lang="en-US" altLang="zh-TW" dirty="0"/>
          </a:p>
          <a:p>
            <a:pPr marL="0" indent="0">
              <a:buNone/>
            </a:pPr>
            <a:endParaRPr kumimoji="1" lang="zh-TW" altLang="en-US" dirty="0"/>
          </a:p>
        </p:txBody>
      </p:sp>
    </p:spTree>
    <p:extLst>
      <p:ext uri="{BB962C8B-B14F-4D97-AF65-F5344CB8AC3E}">
        <p14:creationId xmlns:p14="http://schemas.microsoft.com/office/powerpoint/2010/main" val="3974854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D556BE-7775-1F4C-8BF7-02A6D1F03E88}"/>
              </a:ext>
            </a:extLst>
          </p:cNvPr>
          <p:cNvSpPr>
            <a:spLocks noGrp="1"/>
          </p:cNvSpPr>
          <p:nvPr>
            <p:ph type="title"/>
          </p:nvPr>
        </p:nvSpPr>
        <p:spPr>
          <a:xfrm>
            <a:off x="228600" y="759732"/>
            <a:ext cx="10515600" cy="1325563"/>
          </a:xfrm>
        </p:spPr>
        <p:txBody>
          <a:bodyPr/>
          <a:lstStyle/>
          <a:p>
            <a:r>
              <a:rPr kumimoji="1" lang="en-US" altLang="zh-TW" dirty="0">
                <a:solidFill>
                  <a:schemeClr val="accent1"/>
                </a:solidFill>
              </a:rPr>
              <a:t>What is AD, Active Directory?</a:t>
            </a:r>
            <a:endParaRPr kumimoji="1" lang="zh-TW" altLang="en-US" dirty="0">
              <a:solidFill>
                <a:schemeClr val="accent1"/>
              </a:solidFill>
            </a:endParaRPr>
          </a:p>
        </p:txBody>
      </p:sp>
      <p:sp>
        <p:nvSpPr>
          <p:cNvPr id="3" name="內容版面配置區 2">
            <a:extLst>
              <a:ext uri="{FF2B5EF4-FFF2-40B4-BE49-F238E27FC236}">
                <a16:creationId xmlns:a16="http://schemas.microsoft.com/office/drawing/2014/main" id="{9E448F7B-4B8A-2C41-B6C8-7635995E990F}"/>
              </a:ext>
            </a:extLst>
          </p:cNvPr>
          <p:cNvSpPr>
            <a:spLocks noGrp="1"/>
          </p:cNvSpPr>
          <p:nvPr>
            <p:ph idx="1"/>
          </p:nvPr>
        </p:nvSpPr>
        <p:spPr>
          <a:xfrm>
            <a:off x="228600" y="2506662"/>
            <a:ext cx="11963400" cy="4351338"/>
          </a:xfrm>
        </p:spPr>
        <p:txBody>
          <a:bodyPr>
            <a:normAutofit/>
          </a:bodyPr>
          <a:lstStyle/>
          <a:p>
            <a:pPr marL="0" indent="0">
              <a:buNone/>
            </a:pPr>
            <a:r>
              <a:rPr kumimoji="1" lang="en-US" altLang="zh-TW" sz="2400" dirty="0"/>
              <a:t>It is originated from DS, Directory Service, an organized and ACL-functional system with storage.</a:t>
            </a:r>
          </a:p>
          <a:p>
            <a:pPr marL="0" indent="0">
              <a:buNone/>
            </a:pPr>
            <a:endParaRPr kumimoji="1" lang="en-US" altLang="zh-TW" sz="2400" dirty="0"/>
          </a:p>
          <a:p>
            <a:pPr marL="0" indent="0">
              <a:buNone/>
            </a:pPr>
            <a:r>
              <a:rPr kumimoji="1" lang="en-US" altLang="zh-TW" sz="2400" dirty="0"/>
              <a:t>One directory maps itself </a:t>
            </a:r>
            <a:r>
              <a:rPr kumimoji="1" lang="en-US" altLang="zh-TW" sz="2400" u="sng" dirty="0"/>
              <a:t>to key/</a:t>
            </a:r>
            <a:r>
              <a:rPr kumimoji="1" lang="en-US" altLang="zh-TW" sz="2400" u="sng" dirty="0" err="1"/>
              <a:t>val</a:t>
            </a:r>
            <a:r>
              <a:rPr kumimoji="1" lang="en-US" altLang="zh-TW" sz="2400" u="sng" dirty="0"/>
              <a:t> pair</a:t>
            </a:r>
            <a:r>
              <a:rPr kumimoji="1" lang="en-US" altLang="zh-TW" sz="2400" dirty="0"/>
              <a:t>, maybe the name and attribute.</a:t>
            </a:r>
          </a:p>
          <a:p>
            <a:pPr marL="0" indent="0">
              <a:buNone/>
            </a:pPr>
            <a:endParaRPr kumimoji="1" lang="en-US" altLang="zh-TW" sz="2400" dirty="0"/>
          </a:p>
          <a:p>
            <a:pPr marL="0" indent="0">
              <a:buNone/>
            </a:pPr>
            <a:r>
              <a:rPr kumimoji="1" lang="en-US" altLang="zh-TW" sz="2400" dirty="0"/>
              <a:t>And this system is aim at providing service to File System.</a:t>
            </a:r>
          </a:p>
        </p:txBody>
      </p:sp>
    </p:spTree>
    <p:extLst>
      <p:ext uri="{BB962C8B-B14F-4D97-AF65-F5344CB8AC3E}">
        <p14:creationId xmlns:p14="http://schemas.microsoft.com/office/powerpoint/2010/main" val="3013167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958BD0-B831-A34F-8DC6-3E868AAAAB58}"/>
              </a:ext>
            </a:extLst>
          </p:cNvPr>
          <p:cNvSpPr>
            <a:spLocks noGrp="1"/>
          </p:cNvSpPr>
          <p:nvPr>
            <p:ph type="title"/>
          </p:nvPr>
        </p:nvSpPr>
        <p:spPr/>
        <p:txBody>
          <a:bodyPr>
            <a:normAutofit/>
          </a:bodyPr>
          <a:lstStyle/>
          <a:p>
            <a:r>
              <a:rPr kumimoji="1" lang="en-US" altLang="zh-TW" sz="4000" dirty="0">
                <a:solidFill>
                  <a:schemeClr val="accent1"/>
                </a:solidFill>
              </a:rPr>
              <a:t>DS (Directory Service) Schema applies everywhere</a:t>
            </a:r>
            <a:endParaRPr kumimoji="1" lang="zh-TW" altLang="en-US" sz="4000" dirty="0">
              <a:solidFill>
                <a:schemeClr val="accent1"/>
              </a:solidFill>
            </a:endParaRPr>
          </a:p>
        </p:txBody>
      </p:sp>
      <p:sp>
        <p:nvSpPr>
          <p:cNvPr id="3" name="內容版面配置區 2">
            <a:extLst>
              <a:ext uri="{FF2B5EF4-FFF2-40B4-BE49-F238E27FC236}">
                <a16:creationId xmlns:a16="http://schemas.microsoft.com/office/drawing/2014/main" id="{482FF7C4-F406-2B44-A4E9-B3C65CC53C97}"/>
              </a:ext>
            </a:extLst>
          </p:cNvPr>
          <p:cNvSpPr>
            <a:spLocks noGrp="1"/>
          </p:cNvSpPr>
          <p:nvPr>
            <p:ph idx="1"/>
          </p:nvPr>
        </p:nvSpPr>
        <p:spPr>
          <a:xfrm>
            <a:off x="838200" y="1543050"/>
            <a:ext cx="10515600" cy="5105400"/>
          </a:xfrm>
        </p:spPr>
        <p:txBody>
          <a:bodyPr>
            <a:normAutofit fontScale="77500" lnSpcReduction="20000"/>
          </a:bodyPr>
          <a:lstStyle/>
          <a:p>
            <a:pPr marL="0" indent="0">
              <a:buNone/>
            </a:pPr>
            <a:r>
              <a:rPr kumimoji="1" lang="en-US" altLang="zh-TW" dirty="0"/>
              <a:t>Below Phone Directory, DNS, FS, and so on are Object, and the info about the Object is stored as Attribute. User with certificates will be allowed to access to the Object and to r/w the Attribute.</a:t>
            </a:r>
          </a:p>
          <a:p>
            <a:pPr marL="0" indent="0">
              <a:buNone/>
            </a:pPr>
            <a:endParaRPr kumimoji="1" lang="en-US" altLang="zh-TW" dirty="0"/>
          </a:p>
          <a:p>
            <a:pPr marL="0" indent="0">
              <a:buNone/>
            </a:pPr>
            <a:r>
              <a:rPr kumimoji="1" lang="en-US" altLang="zh-TW" dirty="0"/>
              <a:t>If we want to design a complicate directory service, the info (or called attributes hereby) may include: </a:t>
            </a:r>
            <a:r>
              <a:rPr kumimoji="1" lang="en-US" altLang="zh-TW" dirty="0" err="1"/>
              <a:t>UserID</a:t>
            </a:r>
            <a:r>
              <a:rPr kumimoji="1" lang="en-US" altLang="zh-TW" dirty="0"/>
              <a:t>, SSL certificate, Devices, Apps Config, those authority is setup  to access the Object to R/W its Info.</a:t>
            </a:r>
          </a:p>
          <a:p>
            <a:pPr marL="0" indent="0">
              <a:buNone/>
            </a:pPr>
            <a:endParaRPr kumimoji="1" lang="en-US" altLang="zh-TW" dirty="0"/>
          </a:p>
          <a:p>
            <a:pPr marL="0" indent="0">
              <a:buNone/>
            </a:pPr>
            <a:r>
              <a:rPr kumimoji="1" lang="en-US" altLang="zh-TW" dirty="0">
                <a:solidFill>
                  <a:schemeClr val="accent1"/>
                </a:solidFill>
              </a:rPr>
              <a:t>Phone Directory: </a:t>
            </a:r>
            <a:r>
              <a:rPr kumimoji="1" lang="en-US" altLang="zh-TW" sz="2300" dirty="0"/>
              <a:t>Name, mobile phone number</a:t>
            </a:r>
          </a:p>
          <a:p>
            <a:pPr marL="0" indent="0">
              <a:buNone/>
            </a:pPr>
            <a:endParaRPr kumimoji="1" lang="en-US" altLang="zh-TW" dirty="0"/>
          </a:p>
          <a:p>
            <a:pPr marL="0" indent="0">
              <a:buNone/>
            </a:pPr>
            <a:r>
              <a:rPr kumimoji="1" lang="en-US" altLang="zh-TW" dirty="0">
                <a:solidFill>
                  <a:schemeClr val="accent1"/>
                </a:solidFill>
              </a:rPr>
              <a:t>DNS: </a:t>
            </a:r>
            <a:r>
              <a:rPr kumimoji="1" lang="en-US" altLang="zh-TW" sz="2300" dirty="0"/>
              <a:t>domain name, IP address</a:t>
            </a:r>
          </a:p>
          <a:p>
            <a:pPr marL="0" indent="0">
              <a:buNone/>
            </a:pPr>
            <a:endParaRPr kumimoji="1" lang="en-US" altLang="zh-TW" dirty="0"/>
          </a:p>
          <a:p>
            <a:pPr marL="0" indent="0">
              <a:buNone/>
            </a:pPr>
            <a:r>
              <a:rPr kumimoji="1" lang="en-US" altLang="zh-TW" dirty="0">
                <a:solidFill>
                  <a:schemeClr val="accent1"/>
                </a:solidFill>
              </a:rPr>
              <a:t>OS: </a:t>
            </a:r>
            <a:r>
              <a:rPr kumimoji="1" lang="en-US" altLang="zh-TW" sz="2300" dirty="0"/>
              <a:t>printer, users accounts whitelist</a:t>
            </a:r>
          </a:p>
          <a:p>
            <a:pPr marL="0" indent="0">
              <a:buNone/>
            </a:pPr>
            <a:endParaRPr kumimoji="1" lang="en-US" altLang="zh-TW" dirty="0"/>
          </a:p>
          <a:p>
            <a:pPr marL="0" indent="0">
              <a:buNone/>
            </a:pPr>
            <a:r>
              <a:rPr kumimoji="1" lang="en-US" altLang="zh-TW" dirty="0">
                <a:solidFill>
                  <a:schemeClr val="accent1"/>
                </a:solidFill>
              </a:rPr>
              <a:t>FS: </a:t>
            </a:r>
            <a:r>
              <a:rPr kumimoji="1" lang="en-US" altLang="zh-TW" sz="2300" dirty="0"/>
              <a:t>directory node name, child node</a:t>
            </a:r>
            <a:r>
              <a:rPr kumimoji="1" lang="zh-TW" altLang="en-US" sz="2300" dirty="0"/>
              <a:t> </a:t>
            </a:r>
            <a:r>
              <a:rPr kumimoji="1" lang="en-US" altLang="zh-TW" sz="2300" dirty="0"/>
              <a:t>(can be sub-directory or files</a:t>
            </a:r>
            <a:r>
              <a:rPr kumimoji="1" lang="en-US" altLang="zh-TW" sz="2000" dirty="0"/>
              <a:t>)</a:t>
            </a:r>
          </a:p>
        </p:txBody>
      </p:sp>
    </p:spTree>
    <p:extLst>
      <p:ext uri="{BB962C8B-B14F-4D97-AF65-F5344CB8AC3E}">
        <p14:creationId xmlns:p14="http://schemas.microsoft.com/office/powerpoint/2010/main" val="988898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EAC98D-178D-0048-9FDA-5F47843C1A32}"/>
              </a:ext>
            </a:extLst>
          </p:cNvPr>
          <p:cNvSpPr>
            <a:spLocks noGrp="1"/>
          </p:cNvSpPr>
          <p:nvPr>
            <p:ph type="title"/>
          </p:nvPr>
        </p:nvSpPr>
        <p:spPr/>
        <p:txBody>
          <a:bodyPr/>
          <a:lstStyle/>
          <a:p>
            <a:r>
              <a:rPr kumimoji="1" lang="en-US" altLang="zh-TW" dirty="0">
                <a:solidFill>
                  <a:schemeClr val="accent1"/>
                </a:solidFill>
              </a:rPr>
              <a:t>How to create AD?</a:t>
            </a:r>
            <a:endParaRPr kumimoji="1" lang="zh-TW" altLang="en-US" dirty="0">
              <a:solidFill>
                <a:schemeClr val="accent1"/>
              </a:solidFill>
            </a:endParaRPr>
          </a:p>
        </p:txBody>
      </p:sp>
      <p:sp>
        <p:nvSpPr>
          <p:cNvPr id="3" name="內容版面配置區 2">
            <a:extLst>
              <a:ext uri="{FF2B5EF4-FFF2-40B4-BE49-F238E27FC236}">
                <a16:creationId xmlns:a16="http://schemas.microsoft.com/office/drawing/2014/main" id="{7344568A-BB24-D042-9770-5A9000E70C87}"/>
              </a:ext>
            </a:extLst>
          </p:cNvPr>
          <p:cNvSpPr>
            <a:spLocks noGrp="1"/>
          </p:cNvSpPr>
          <p:nvPr>
            <p:ph idx="1"/>
          </p:nvPr>
        </p:nvSpPr>
        <p:spPr/>
        <p:txBody>
          <a:bodyPr>
            <a:normAutofit fontScale="77500" lnSpcReduction="20000"/>
          </a:bodyPr>
          <a:lstStyle/>
          <a:p>
            <a:pPr marL="0" indent="0">
              <a:buNone/>
            </a:pPr>
            <a:r>
              <a:rPr kumimoji="1" lang="en-US" altLang="zh-TW" dirty="0"/>
              <a:t>To create AD using ADSI, Active Directory Service Interface. Developer can create AD by connecting &amp; accessing ADSI, we can think this interface is a DB, it has schema, and can execute CRUD operations.</a:t>
            </a:r>
          </a:p>
          <a:p>
            <a:pPr marL="0" indent="0">
              <a:buNone/>
            </a:pPr>
            <a:endParaRPr kumimoji="1" lang="en-US" altLang="zh-TW" dirty="0"/>
          </a:p>
          <a:p>
            <a:pPr marL="0" indent="0">
              <a:buNone/>
            </a:pPr>
            <a:r>
              <a:rPr kumimoji="1" lang="en-US" altLang="zh-TW" dirty="0"/>
              <a:t>By using freeware LDAP client tool software  to create LDAP:</a:t>
            </a:r>
          </a:p>
          <a:p>
            <a:pPr marL="0" indent="0">
              <a:buNone/>
            </a:pPr>
            <a:r>
              <a:rPr kumimoji="1" lang="en-US" altLang="zh-TW" sz="2400" u="sng" dirty="0" err="1"/>
              <a:t>OpenDJ</a:t>
            </a:r>
            <a:r>
              <a:rPr kumimoji="1" lang="en-US" altLang="zh-TW" sz="2400" u="sng" dirty="0"/>
              <a:t>  </a:t>
            </a:r>
            <a:r>
              <a:rPr kumimoji="1" lang="en-US" altLang="zh-TW" sz="2400" dirty="0"/>
              <a:t>(cross-platform)</a:t>
            </a:r>
          </a:p>
          <a:p>
            <a:pPr marL="0" indent="0">
              <a:buNone/>
            </a:pPr>
            <a:r>
              <a:rPr kumimoji="1" lang="en-US" altLang="zh-TW" sz="2400" u="sng" dirty="0"/>
              <a:t>Active Directory Explorer </a:t>
            </a:r>
            <a:r>
              <a:rPr kumimoji="1" lang="en-US" altLang="zh-TW" sz="2400" dirty="0"/>
              <a:t>(</a:t>
            </a:r>
            <a:r>
              <a:rPr kumimoji="1" lang="en-US" altLang="zh-TW" sz="2400" dirty="0" err="1"/>
              <a:t>micosoft</a:t>
            </a:r>
            <a:r>
              <a:rPr kumimoji="1" lang="en-US" altLang="zh-TW" sz="2400" dirty="0"/>
              <a:t>)</a:t>
            </a:r>
          </a:p>
          <a:p>
            <a:pPr marL="0" indent="0">
              <a:buNone/>
            </a:pPr>
            <a:r>
              <a:rPr kumimoji="1" lang="en-US" altLang="zh-TW" sz="2400" u="sng" dirty="0"/>
              <a:t>LDAP Admin</a:t>
            </a:r>
            <a:r>
              <a:rPr kumimoji="1" lang="en-US" altLang="zh-TW" sz="2400" dirty="0"/>
              <a:t>(</a:t>
            </a:r>
            <a:r>
              <a:rPr kumimoji="1" lang="en-US" altLang="zh-TW" sz="2400" dirty="0" err="1"/>
              <a:t>micosoft</a:t>
            </a:r>
            <a:r>
              <a:rPr kumimoji="1" lang="en-US" altLang="zh-TW" sz="2400" dirty="0"/>
              <a:t>)</a:t>
            </a:r>
            <a:endParaRPr kumimoji="1" lang="en-US" altLang="zh-TW" sz="2400" u="sng" dirty="0"/>
          </a:p>
          <a:p>
            <a:pPr marL="0" indent="0">
              <a:buNone/>
            </a:pPr>
            <a:r>
              <a:rPr kumimoji="1" lang="en-US" altLang="zh-TW" sz="2400" u="sng" dirty="0" err="1"/>
              <a:t>NetTools</a:t>
            </a:r>
            <a:r>
              <a:rPr kumimoji="1" lang="en-US" altLang="zh-TW" sz="2400" dirty="0"/>
              <a:t>(</a:t>
            </a:r>
            <a:r>
              <a:rPr kumimoji="1" lang="en-US" altLang="zh-TW" sz="2400" dirty="0" err="1"/>
              <a:t>micosoft</a:t>
            </a:r>
            <a:r>
              <a:rPr kumimoji="1" lang="en-US" altLang="zh-TW" sz="2400" dirty="0"/>
              <a:t>)</a:t>
            </a:r>
            <a:endParaRPr kumimoji="1" lang="en-US" altLang="zh-TW" sz="2400" u="sng" dirty="0"/>
          </a:p>
          <a:p>
            <a:pPr marL="0" indent="0">
              <a:buNone/>
            </a:pPr>
            <a:r>
              <a:rPr kumimoji="1" lang="en-US" altLang="zh-TW" sz="2400" u="sng" dirty="0" err="1"/>
              <a:t>OpenLDAP</a:t>
            </a:r>
            <a:r>
              <a:rPr kumimoji="1" lang="en-US" altLang="zh-TW" sz="2400" u="sng" dirty="0"/>
              <a:t> </a:t>
            </a:r>
            <a:r>
              <a:rPr kumimoji="1" lang="en-US" altLang="zh-TW" sz="2400" dirty="0"/>
              <a:t>(cross-platform)</a:t>
            </a:r>
            <a:endParaRPr kumimoji="1" lang="en-US" altLang="zh-TW" sz="2400" u="sng" dirty="0"/>
          </a:p>
          <a:p>
            <a:pPr marL="0" indent="0">
              <a:buNone/>
            </a:pPr>
            <a:r>
              <a:rPr kumimoji="1" lang="en-US" altLang="zh-TW" sz="2400" u="sng" dirty="0"/>
              <a:t>Apache Directory Server/Studio</a:t>
            </a:r>
            <a:r>
              <a:rPr kumimoji="1" lang="en-US" altLang="zh-TW" sz="2400" dirty="0"/>
              <a:t>(cross-platform)</a:t>
            </a:r>
            <a:endParaRPr kumimoji="1" lang="en-US" altLang="zh-TW" sz="2400" u="sng" dirty="0"/>
          </a:p>
          <a:p>
            <a:pPr marL="0" indent="0">
              <a:buNone/>
            </a:pPr>
            <a:endParaRPr kumimoji="1" lang="en-US" altLang="zh-TW" sz="2400"/>
          </a:p>
          <a:p>
            <a:pPr marL="0" indent="0">
              <a:buNone/>
            </a:pPr>
            <a:r>
              <a:rPr kumimoji="1" lang="en-US" altLang="zh-TW" sz="2400"/>
              <a:t>Links</a:t>
            </a:r>
            <a:r>
              <a:rPr kumimoji="1" lang="en-US" altLang="zh-TW" sz="2400" dirty="0"/>
              <a:t>: </a:t>
            </a:r>
            <a:r>
              <a:rPr kumimoji="1" lang="en-US" altLang="zh-TW" sz="2400" u="sng" dirty="0"/>
              <a:t>https://</a:t>
            </a:r>
            <a:r>
              <a:rPr kumimoji="1" lang="en-US" altLang="zh-TW" sz="2400" u="sng" dirty="0" err="1"/>
              <a:t>en.wikipedia.org</a:t>
            </a:r>
            <a:r>
              <a:rPr kumimoji="1" lang="en-US" altLang="zh-TW" sz="2400" u="sng" dirty="0"/>
              <a:t>/wiki/</a:t>
            </a:r>
            <a:r>
              <a:rPr kumimoji="1" lang="en-US" altLang="zh-TW" sz="2400" u="sng" dirty="0" err="1"/>
              <a:t>List_of_LDAP_software</a:t>
            </a:r>
            <a:endParaRPr kumimoji="1" lang="en-US" altLang="zh-TW" sz="2400" u="sng" dirty="0"/>
          </a:p>
        </p:txBody>
      </p:sp>
    </p:spTree>
    <p:extLst>
      <p:ext uri="{BB962C8B-B14F-4D97-AF65-F5344CB8AC3E}">
        <p14:creationId xmlns:p14="http://schemas.microsoft.com/office/powerpoint/2010/main" val="2128380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85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DA07B06-3EFA-6441-A808-B1D7264B5B6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kumimoji="1" lang="en-US" altLang="zh-TW" sz="2600" kern="1200">
                <a:solidFill>
                  <a:srgbClr val="FFFFFF"/>
                </a:solidFill>
                <a:latin typeface="+mj-lt"/>
                <a:ea typeface="+mj-ea"/>
                <a:cs typeface="+mj-cs"/>
              </a:rPr>
              <a:t>LDAP Client</a:t>
            </a:r>
          </a:p>
        </p:txBody>
      </p:sp>
      <p:pic>
        <p:nvPicPr>
          <p:cNvPr id="5" name="內容版面配置區 4">
            <a:extLst>
              <a:ext uri="{FF2B5EF4-FFF2-40B4-BE49-F238E27FC236}">
                <a16:creationId xmlns:a16="http://schemas.microsoft.com/office/drawing/2014/main" id="{7442A498-CCE9-0040-B5F1-B38BC6251027}"/>
              </a:ext>
            </a:extLst>
          </p:cNvPr>
          <p:cNvPicPr>
            <a:picLocks noGrp="1" noChangeAspect="1"/>
          </p:cNvPicPr>
          <p:nvPr>
            <p:ph idx="1"/>
          </p:nvPr>
        </p:nvPicPr>
        <p:blipFill>
          <a:blip r:embed="rId2"/>
          <a:stretch>
            <a:fillRect/>
          </a:stretch>
        </p:blipFill>
        <p:spPr>
          <a:xfrm>
            <a:off x="5042204" y="1623812"/>
            <a:ext cx="6087638" cy="4930987"/>
          </a:xfrm>
          <a:prstGeom prst="rect">
            <a:avLst/>
          </a:prstGeom>
        </p:spPr>
      </p:pic>
      <p:pic>
        <p:nvPicPr>
          <p:cNvPr id="7" name="圖片 6">
            <a:extLst>
              <a:ext uri="{FF2B5EF4-FFF2-40B4-BE49-F238E27FC236}">
                <a16:creationId xmlns:a16="http://schemas.microsoft.com/office/drawing/2014/main" id="{04B0A11E-5136-D84A-B153-43D4D3A336A1}"/>
              </a:ext>
            </a:extLst>
          </p:cNvPr>
          <p:cNvPicPr>
            <a:picLocks noChangeAspect="1"/>
          </p:cNvPicPr>
          <p:nvPr/>
        </p:nvPicPr>
        <p:blipFill>
          <a:blip r:embed="rId3"/>
          <a:stretch>
            <a:fillRect/>
          </a:stretch>
        </p:blipFill>
        <p:spPr>
          <a:xfrm>
            <a:off x="2374661" y="389601"/>
            <a:ext cx="9456234" cy="1234211"/>
          </a:xfrm>
          <a:prstGeom prst="rect">
            <a:avLst/>
          </a:prstGeom>
        </p:spPr>
      </p:pic>
    </p:spTree>
    <p:extLst>
      <p:ext uri="{BB962C8B-B14F-4D97-AF65-F5344CB8AC3E}">
        <p14:creationId xmlns:p14="http://schemas.microsoft.com/office/powerpoint/2010/main" val="27312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8871AA-7C33-D245-BDBE-370C1163634D}"/>
              </a:ext>
            </a:extLst>
          </p:cNvPr>
          <p:cNvSpPr>
            <a:spLocks noGrp="1"/>
          </p:cNvSpPr>
          <p:nvPr>
            <p:ph type="title"/>
          </p:nvPr>
        </p:nvSpPr>
        <p:spPr/>
        <p:txBody>
          <a:bodyPr/>
          <a:lstStyle/>
          <a:p>
            <a:r>
              <a:rPr lang="en" altLang="zh-TW" dirty="0">
                <a:hlinkClick r:id="rId2"/>
              </a:rPr>
              <a:t>OpenDJ</a:t>
            </a:r>
            <a:r>
              <a:rPr lang="en" altLang="zh-TW" dirty="0"/>
              <a:t> </a:t>
            </a:r>
            <a:endParaRPr kumimoji="1" lang="zh-TW" altLang="en-US" dirty="0"/>
          </a:p>
        </p:txBody>
      </p:sp>
      <p:sp>
        <p:nvSpPr>
          <p:cNvPr id="3" name="內容版面配置區 2">
            <a:extLst>
              <a:ext uri="{FF2B5EF4-FFF2-40B4-BE49-F238E27FC236}">
                <a16:creationId xmlns:a16="http://schemas.microsoft.com/office/drawing/2014/main" id="{84AAAFA1-32F5-A542-8F96-C33722E0E4CB}"/>
              </a:ext>
            </a:extLst>
          </p:cNvPr>
          <p:cNvSpPr>
            <a:spLocks noGrp="1"/>
          </p:cNvSpPr>
          <p:nvPr>
            <p:ph idx="1"/>
          </p:nvPr>
        </p:nvSpPr>
        <p:spPr/>
        <p:txBody>
          <a:bodyPr/>
          <a:lstStyle/>
          <a:p>
            <a:endParaRPr kumimoji="1" lang="zh-TW" altLang="en-US"/>
          </a:p>
        </p:txBody>
      </p:sp>
    </p:spTree>
    <p:extLst>
      <p:ext uri="{BB962C8B-B14F-4D97-AF65-F5344CB8AC3E}">
        <p14:creationId xmlns:p14="http://schemas.microsoft.com/office/powerpoint/2010/main" val="162085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AA7FE9-74FA-C544-867E-6F7D37775CF6}"/>
              </a:ext>
            </a:extLst>
          </p:cNvPr>
          <p:cNvSpPr>
            <a:spLocks noGrp="1"/>
          </p:cNvSpPr>
          <p:nvPr>
            <p:ph type="title"/>
          </p:nvPr>
        </p:nvSpPr>
        <p:spPr>
          <a:xfrm>
            <a:off x="371708" y="365125"/>
            <a:ext cx="10515600" cy="1325563"/>
          </a:xfrm>
        </p:spPr>
        <p:txBody>
          <a:bodyPr/>
          <a:lstStyle/>
          <a:p>
            <a:r>
              <a:rPr kumimoji="1" lang="en-US" altLang="zh-TW" dirty="0">
                <a:solidFill>
                  <a:schemeClr val="accent1"/>
                </a:solidFill>
              </a:rPr>
              <a:t>.</a:t>
            </a:r>
            <a:r>
              <a:rPr kumimoji="1" lang="en-US" altLang="zh-TW" dirty="0" err="1">
                <a:solidFill>
                  <a:schemeClr val="accent1"/>
                </a:solidFill>
              </a:rPr>
              <a:t>ldif</a:t>
            </a:r>
            <a:r>
              <a:rPr kumimoji="1" lang="en-US" altLang="zh-TW" dirty="0">
                <a:solidFill>
                  <a:schemeClr val="accent1"/>
                </a:solidFill>
              </a:rPr>
              <a:t> (LDAP filename extension)</a:t>
            </a:r>
            <a:endParaRPr kumimoji="1" lang="zh-TW" altLang="en-US" dirty="0">
              <a:solidFill>
                <a:schemeClr val="accent1"/>
              </a:solidFill>
            </a:endParaRPr>
          </a:p>
        </p:txBody>
      </p:sp>
      <p:sp>
        <p:nvSpPr>
          <p:cNvPr id="3" name="內容版面配置區 2">
            <a:extLst>
              <a:ext uri="{FF2B5EF4-FFF2-40B4-BE49-F238E27FC236}">
                <a16:creationId xmlns:a16="http://schemas.microsoft.com/office/drawing/2014/main" id="{3E1F242B-487D-BC44-A75C-39A38F94EC8C}"/>
              </a:ext>
            </a:extLst>
          </p:cNvPr>
          <p:cNvSpPr>
            <a:spLocks noGrp="1"/>
          </p:cNvSpPr>
          <p:nvPr>
            <p:ph idx="1"/>
          </p:nvPr>
        </p:nvSpPr>
        <p:spPr>
          <a:xfrm>
            <a:off x="289931" y="2095712"/>
            <a:ext cx="11530361" cy="3461175"/>
          </a:xfrm>
        </p:spPr>
        <p:txBody>
          <a:bodyPr>
            <a:normAutofit/>
          </a:bodyPr>
          <a:lstStyle/>
          <a:p>
            <a:pPr marL="0" indent="0">
              <a:buNone/>
            </a:pPr>
            <a:r>
              <a:rPr lang="en" altLang="zh-TW" dirty="0"/>
              <a:t>The </a:t>
            </a:r>
            <a:r>
              <a:rPr lang="en" altLang="zh-TW" b="1" dirty="0"/>
              <a:t>LDAP Data Interchange Format</a:t>
            </a:r>
            <a:r>
              <a:rPr lang="en" altLang="zh-TW" dirty="0"/>
              <a:t> (</a:t>
            </a:r>
            <a:r>
              <a:rPr lang="en" altLang="zh-TW" b="1" dirty="0"/>
              <a:t>LDIF</a:t>
            </a:r>
            <a:r>
              <a:rPr lang="en" altLang="zh-TW" dirty="0"/>
              <a:t>) is a standard plain text  data interchange format for representing LDAP (Lightweight Directory Access Protocol) directory content and update requests. </a:t>
            </a:r>
          </a:p>
          <a:p>
            <a:pPr marL="0" indent="0">
              <a:buNone/>
            </a:pPr>
            <a:endParaRPr lang="en" altLang="zh-TW" dirty="0"/>
          </a:p>
          <a:p>
            <a:pPr marL="0" indent="0">
              <a:buNone/>
            </a:pPr>
            <a:r>
              <a:rPr lang="en" altLang="zh-TW" dirty="0"/>
              <a:t>LDIF conveys directory content as a set of records, one record for each object (or entry). It also represents update requests, such as  (CRUD) Add, Modify, Delete, and Rename, as a set of records, one record for each update request.</a:t>
            </a:r>
          </a:p>
        </p:txBody>
      </p:sp>
    </p:spTree>
    <p:extLst>
      <p:ext uri="{BB962C8B-B14F-4D97-AF65-F5344CB8AC3E}">
        <p14:creationId xmlns:p14="http://schemas.microsoft.com/office/powerpoint/2010/main" val="2293711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6EA90A-2EB4-E541-B3F2-BC948876FA0F}"/>
              </a:ext>
            </a:extLst>
          </p:cNvPr>
          <p:cNvSpPr>
            <a:spLocks noGrp="1"/>
          </p:cNvSpPr>
          <p:nvPr>
            <p:ph type="title"/>
          </p:nvPr>
        </p:nvSpPr>
        <p:spPr/>
        <p:txBody>
          <a:bodyPr/>
          <a:lstStyle/>
          <a:p>
            <a:r>
              <a:rPr kumimoji="1" lang="en-US" altLang="zh-TW" dirty="0">
                <a:solidFill>
                  <a:schemeClr val="accent1"/>
                </a:solidFill>
              </a:rPr>
              <a:t>LDAP</a:t>
            </a:r>
            <a:r>
              <a:rPr kumimoji="1" lang="en-US" altLang="zh-TW" dirty="0"/>
              <a:t>, </a:t>
            </a:r>
            <a:r>
              <a:rPr kumimoji="1" lang="en-US" altLang="zh-TW" dirty="0">
                <a:solidFill>
                  <a:schemeClr val="accent1"/>
                </a:solidFill>
              </a:rPr>
              <a:t>Lightweight Directory Access Protocol</a:t>
            </a:r>
            <a:endParaRPr kumimoji="1" lang="zh-TW" altLang="en-US" dirty="0">
              <a:solidFill>
                <a:schemeClr val="accent1"/>
              </a:solidFill>
            </a:endParaRPr>
          </a:p>
        </p:txBody>
      </p:sp>
      <p:sp>
        <p:nvSpPr>
          <p:cNvPr id="3" name="內容版面配置區 2">
            <a:extLst>
              <a:ext uri="{FF2B5EF4-FFF2-40B4-BE49-F238E27FC236}">
                <a16:creationId xmlns:a16="http://schemas.microsoft.com/office/drawing/2014/main" id="{0606B47C-291A-4340-B5C5-6535FF95A6AC}"/>
              </a:ext>
            </a:extLst>
          </p:cNvPr>
          <p:cNvSpPr>
            <a:spLocks noGrp="1"/>
          </p:cNvSpPr>
          <p:nvPr>
            <p:ph idx="1"/>
          </p:nvPr>
        </p:nvSpPr>
        <p:spPr/>
        <p:txBody>
          <a:bodyPr>
            <a:normAutofit/>
          </a:bodyPr>
          <a:lstStyle/>
          <a:p>
            <a:pPr marL="0" indent="0">
              <a:buNone/>
            </a:pPr>
            <a:r>
              <a:rPr kumimoji="1" lang="en-US" altLang="zh-TW" dirty="0"/>
              <a:t>Key is entry, value is attribute, it consists of a k/v pair as one schema.</a:t>
            </a:r>
          </a:p>
          <a:p>
            <a:pPr marL="0" indent="0">
              <a:buNone/>
            </a:pPr>
            <a:endParaRPr kumimoji="1" lang="en-US" altLang="zh-TW" dirty="0"/>
          </a:p>
          <a:p>
            <a:pPr marL="0" indent="0">
              <a:buNone/>
            </a:pPr>
            <a:endParaRPr kumimoji="1" lang="zh-TW" altLang="en-US" dirty="0"/>
          </a:p>
        </p:txBody>
      </p:sp>
    </p:spTree>
    <p:extLst>
      <p:ext uri="{BB962C8B-B14F-4D97-AF65-F5344CB8AC3E}">
        <p14:creationId xmlns:p14="http://schemas.microsoft.com/office/powerpoint/2010/main" val="122188964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433</Words>
  <Application>Microsoft Macintosh PowerPoint</Application>
  <PresentationFormat>寬螢幕</PresentationFormat>
  <Paragraphs>71</Paragraphs>
  <Slides>13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13</vt:i4>
      </vt:variant>
    </vt:vector>
  </HeadingPairs>
  <TitlesOfParts>
    <vt:vector size="17" baseType="lpstr">
      <vt:lpstr>Arial</vt:lpstr>
      <vt:lpstr>Calibri</vt:lpstr>
      <vt:lpstr>Calibri Light</vt:lpstr>
      <vt:lpstr>Office 佈景主題</vt:lpstr>
      <vt:lpstr>Active Directory</vt:lpstr>
      <vt:lpstr>Table of Contents</vt:lpstr>
      <vt:lpstr>What is AD, Active Directory?</vt:lpstr>
      <vt:lpstr>DS (Directory Service) Schema applies everywhere</vt:lpstr>
      <vt:lpstr>How to create AD?</vt:lpstr>
      <vt:lpstr>LDAP Client</vt:lpstr>
      <vt:lpstr>OpenDJ </vt:lpstr>
      <vt:lpstr>.ldif (LDAP filename extension)</vt:lpstr>
      <vt:lpstr>LDAP, Lightweight Directory Access Protocol</vt:lpstr>
      <vt:lpstr>Apple Open Directory (using LDAP)</vt:lpstr>
      <vt:lpstr>Features in DS</vt:lpstr>
      <vt:lpstr>Difference between Duplica &amp; Deployment</vt:lpstr>
      <vt:lpstr>Other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Directory</dc:title>
  <dc:creator>2410 陳姿君 katechen</dc:creator>
  <cp:lastModifiedBy>2410 陳姿君 katechen</cp:lastModifiedBy>
  <cp:revision>2</cp:revision>
  <dcterms:created xsi:type="dcterms:W3CDTF">2019-10-24T09:33:52Z</dcterms:created>
  <dcterms:modified xsi:type="dcterms:W3CDTF">2019-10-24T09:35:05Z</dcterms:modified>
</cp:coreProperties>
</file>