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5" r:id="rId3"/>
    <p:sldId id="257" r:id="rId4"/>
    <p:sldId id="258" r:id="rId5"/>
    <p:sldId id="265" r:id="rId6"/>
    <p:sldId id="264" r:id="rId7"/>
    <p:sldId id="261" r:id="rId8"/>
    <p:sldId id="262" r:id="rId9"/>
    <p:sldId id="270" r:id="rId10"/>
    <p:sldId id="267" r:id="rId11"/>
    <p:sldId id="276" r:id="rId12"/>
    <p:sldId id="271" r:id="rId13"/>
    <p:sldId id="263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tonio S," id="{A4DB8F01-51C8-40A8-A2A9-8CDFEF2DAFD2}">
          <p14:sldIdLst>
            <p14:sldId id="256"/>
            <p14:sldId id="275"/>
            <p14:sldId id="257"/>
            <p14:sldId id="258"/>
          </p14:sldIdLst>
        </p14:section>
        <p14:section name="James D" id="{012FDF15-8DB4-4EFA-A4D7-8EC97CFE8958}">
          <p14:sldIdLst>
            <p14:sldId id="265"/>
            <p14:sldId id="264"/>
            <p14:sldId id="261"/>
            <p14:sldId id="262"/>
          </p14:sldIdLst>
        </p14:section>
        <p14:section name="Farzana A." id="{C91E3CFB-CE05-41A5-8580-FF4DE0323ECF}">
          <p14:sldIdLst>
            <p14:sldId id="270"/>
            <p14:sldId id="267"/>
          </p14:sldIdLst>
        </p14:section>
        <p14:section name="James D." id="{A197A9A5-83C4-4D54-A165-4B3CF60DDCFA}">
          <p14:sldIdLst>
            <p14:sldId id="276"/>
          </p14:sldIdLst>
        </p14:section>
        <p14:section name="Marnie C." id="{020DE8FF-FA0D-4E2A-AFBB-917B6295F5E4}">
          <p14:sldIdLst>
            <p14:sldId id="271"/>
            <p14:sldId id="263"/>
            <p14:sldId id="272"/>
            <p14:sldId id="273"/>
          </p14:sldIdLst>
        </p14:section>
        <p14:section name="ALL" id="{56250108-C687-4B18-BD7A-03E1549AA085}">
          <p14:sldIdLst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C6F-17F0-FC8F-E6F4-6D1ED42F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677A-7576-003D-A0F1-DC850789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90A3-36FF-77B2-2D07-6D1A11EC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A43F-7DC3-D939-338C-94DF6BE6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CEF0-D38C-C9FB-C084-A47156B6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6B40-A8F6-2446-95EC-E31CE7B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49879-5E28-704A-A5C7-F9BD9B9F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5A14-6CC6-2A56-CE59-93481BF5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005E-7EF9-17AE-38FB-FD3496DD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0A9-718F-09B2-C1ED-A271FCD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2F334-C198-A0A4-C634-CB4E6BB1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B19E3-8716-396B-6767-DC03043A4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264F-462F-5759-D680-B01F9105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B285-6A65-D721-9CA5-F842D535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8581-CD05-954B-AE5D-243C0F70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E08D-FBB6-54DE-11BF-9EC25825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21DB-F642-6355-7FB7-95E64968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4FD0-94F6-28FA-FDEE-D410401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311E-DB2F-EF72-BCED-DE1E8386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6F5A-4C00-8190-CF07-9B9EA07F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4BE-3663-BA7F-1B02-D6351E91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BA30-28B8-1E3F-BA6C-CF209188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0BBF-AE2D-7EA7-2070-D5AD14DC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4697-FFCC-07D2-6A18-BA94417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8D3A-BDFB-928A-333B-6F9924FF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40C0-D8BE-7298-06F8-9FB715BB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D75C-E0B3-BA30-F710-BD493EC7E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F59C8-F500-C13E-1478-2FC56297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DE84-D948-625A-9AEF-81C10818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B705-9DB4-5596-6EA7-A09034DA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B35E-97C0-5669-52E6-00177FD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859-3DFB-F6B3-0C1C-0599053D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6214-2D37-E126-BF8A-B67B373B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A3104-766F-DF21-82E7-12A1B7AB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265ED-6125-05E3-4073-CFE8EA2E3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51661-8F56-63E9-C07E-05FA484D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74870-537B-B206-A305-4C463104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D97C9-89C2-6AE8-B22D-673E308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F9F2E-076F-DA82-69A0-383E447F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0C37-6DD0-C5A2-97C1-D027B1CD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F33F0-5C7E-C1E0-984E-C7433C4D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67FF-4CAA-67C6-4135-BBD3245B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00A1-594D-AD1B-ACFA-407D2E60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CB1D2-CBA9-47CB-EA7F-0B43A662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B004-BCA7-87E6-56BC-23CDD4B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D94B-8C67-EF2E-4D1B-2013487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6C8E-4CD9-CDA5-E770-D8F5C00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3682-0A53-0207-D712-74967A22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2C4ED-779E-0BA7-266C-953F79BDC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BFE4-73DB-018E-32BC-58210C76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65E4-74D2-E6BD-6027-62BDE1BA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B956-3EE1-C53B-2AF6-990E4B2E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85C5-2B8A-A022-409F-8ACCDC8D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3768-6533-3825-9D9B-5C5B548BC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0D5D4-A27B-03BC-CF2A-4EABE6C0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0033D-B974-10D7-30E0-E6BDE757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7E2C-93F9-E150-CDD6-0E8A4B6A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DFCA-BB99-C9B2-DE4D-F5E5DDC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4B2E3-5833-FF27-BDA9-299525D8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61D9-79F9-1181-639D-3B5351F6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6044-B058-EBCC-7318-BD613932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C793-F6D8-19C7-C591-AB6FA3B6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E503-4D65-82AA-8402-7DE9BA19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enerated image based on your input prompt">
            <a:extLst>
              <a:ext uri="{FF2B5EF4-FFF2-40B4-BE49-F238E27FC236}">
                <a16:creationId xmlns:a16="http://schemas.microsoft.com/office/drawing/2014/main" id="{6F4E8109-7851-3B6E-1C46-A3443FBAC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2" b="734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DAE1D-390E-4347-D5CF-D2521038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An Analysis of </a:t>
            </a:r>
            <a:b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</a:b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Expert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72187-AFE0-A8EA-F703-A4E14653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AI and ML Bootcamp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Project 2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2   </a:t>
            </a:r>
          </a:p>
        </p:txBody>
      </p:sp>
    </p:spTree>
    <p:extLst>
      <p:ext uri="{BB962C8B-B14F-4D97-AF65-F5344CB8AC3E}">
        <p14:creationId xmlns:p14="http://schemas.microsoft.com/office/powerpoint/2010/main" val="263402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candles on a staircase&#10;&#10;Description automatically generated">
            <a:extLst>
              <a:ext uri="{FF2B5EF4-FFF2-40B4-BE49-F238E27FC236}">
                <a16:creationId xmlns:a16="http://schemas.microsoft.com/office/drawing/2014/main" id="{4AD72584-5230-C4A5-C134-78FDE81A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EB671723-AE6A-C900-B9DA-C4DC009A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1" y="326726"/>
            <a:ext cx="5570464" cy="4058661"/>
          </a:xfrm>
          <a:prstGeom prst="rect">
            <a:avLst/>
          </a:prstGeom>
        </p:spPr>
      </p:pic>
      <p:pic>
        <p:nvPicPr>
          <p:cNvPr id="8" name="Picture 7" descr="A graph with green squares&#10;&#10;Description automatically generated with medium confidence">
            <a:extLst>
              <a:ext uri="{FF2B5EF4-FFF2-40B4-BE49-F238E27FC236}">
                <a16:creationId xmlns:a16="http://schemas.microsoft.com/office/drawing/2014/main" id="{9AE9583F-3CD8-A7E5-A1C1-C67F0B697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86" y="2052735"/>
            <a:ext cx="5473945" cy="43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oup of candles on a staircase&#10;&#10;Description automatically generated">
            <a:extLst>
              <a:ext uri="{FF2B5EF4-FFF2-40B4-BE49-F238E27FC236}">
                <a16:creationId xmlns:a16="http://schemas.microsoft.com/office/drawing/2014/main" id="{4A702799-202E-B164-6278-DDF45DF0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DCA10-9A42-7E6E-EDFF-AB706CEE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to Sales – 50 Day Moving Average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BEAF-9F64-F011-C40B-60CD83B5C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1375" y="1565541"/>
            <a:ext cx="6001164" cy="461142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A graph with numbers and a chart with numbers and a chart with numbers&#10;&#10;Description automatically generated with medium confidence">
            <a:extLst>
              <a:ext uri="{FF2B5EF4-FFF2-40B4-BE49-F238E27FC236}">
                <a16:creationId xmlns:a16="http://schemas.microsoft.com/office/drawing/2014/main" id="{F64E52AF-C0AC-87E0-1AEF-3EC5BB42E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565542"/>
            <a:ext cx="6001164" cy="4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inding road through a mountain&#10;&#10;Description automatically generated">
            <a:extLst>
              <a:ext uri="{FF2B5EF4-FFF2-40B4-BE49-F238E27FC236}">
                <a16:creationId xmlns:a16="http://schemas.microsoft.com/office/drawing/2014/main" id="{1A24931E-62E1-7EC3-B7C7-5F537F757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8" b="2801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A68D17-C7AD-E9D3-3EAD-CCA9CE3C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326"/>
            <a:ext cx="9144000" cy="1905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Where  are we going with all this?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4D95E79-FBD5-8D14-C6B6-DB33C7AC5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n shining through the trees&#10;&#10;Description automatically generated">
            <a:extLst>
              <a:ext uri="{FF2B5EF4-FFF2-40B4-BE49-F238E27FC236}">
                <a16:creationId xmlns:a16="http://schemas.microsoft.com/office/drawing/2014/main" id="{7FC3459B-F876-0346-519A-29AFEF98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1DBE5F-6D97-8AA7-5167-4F21448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1364089-8649-810D-5031-FB4E1260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Conclusions:</a:t>
            </a:r>
          </a:p>
          <a:p>
            <a:pPr marL="0" indent="0">
              <a:buNone/>
            </a:pPr>
            <a:r>
              <a:rPr lang="en-US" sz="2400" dirty="0"/>
              <a:t>Expert Advisor did not show a profit when analyzing the assets we chose.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Stocks we chose were not volatile enough?</a:t>
            </a:r>
          </a:p>
          <a:p>
            <a:pPr marL="0" indent="0">
              <a:buNone/>
            </a:pPr>
            <a:r>
              <a:rPr lang="en-US" sz="2400" dirty="0"/>
              <a:t>EA needed more time to learn the habits/patterns of these assets</a:t>
            </a:r>
          </a:p>
          <a:p>
            <a:pPr marL="0" indent="0">
              <a:buNone/>
            </a:pPr>
            <a:r>
              <a:rPr lang="en-US" sz="2400" dirty="0"/>
              <a:t>EA was truly designed to work </a:t>
            </a:r>
            <a:r>
              <a:rPr lang="en-US" sz="2400" i="1" dirty="0"/>
              <a:t>only</a:t>
            </a:r>
            <a:r>
              <a:rPr lang="en-US" sz="2400" dirty="0"/>
              <a:t> on the US30 Index</a:t>
            </a:r>
          </a:p>
          <a:p>
            <a:pPr marL="0" indent="0">
              <a:buNone/>
            </a:pPr>
            <a:r>
              <a:rPr lang="en-US" sz="2400" dirty="0"/>
              <a:t>Our sampling of assets was just too small for EA to function properly</a:t>
            </a:r>
          </a:p>
        </p:txBody>
      </p:sp>
    </p:spTree>
    <p:extLst>
      <p:ext uri="{BB962C8B-B14F-4D97-AF65-F5344CB8AC3E}">
        <p14:creationId xmlns:p14="http://schemas.microsoft.com/office/powerpoint/2010/main" val="233611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oup of stingrays swimming in water&#10;&#10;Description automatically generated">
            <a:extLst>
              <a:ext uri="{FF2B5EF4-FFF2-40B4-BE49-F238E27FC236}">
                <a16:creationId xmlns:a16="http://schemas.microsoft.com/office/drawing/2014/main" id="{4D6D7703-9EE0-B0FC-D63D-46733B01A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 r="1" b="45559"/>
          <a:stretch/>
        </p:blipFill>
        <p:spPr>
          <a:xfrm>
            <a:off x="0" y="67658"/>
            <a:ext cx="12192001" cy="685799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EDFBD80-55AE-1DB8-AAA9-E9339578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68079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Problems Encountered: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C5C0C0-2C0C-4EB2-2FCA-DB978BFF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628775"/>
            <a:ext cx="9792471" cy="450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Not all of us understand enough about the stock market</a:t>
            </a:r>
          </a:p>
          <a:p>
            <a:r>
              <a:rPr lang="en-US" dirty="0">
                <a:solidFill>
                  <a:srgbClr val="FFFFFF"/>
                </a:solidFill>
              </a:rPr>
              <a:t>Not all of us are as familiar with EA as we would have liked</a:t>
            </a:r>
          </a:p>
          <a:p>
            <a:r>
              <a:rPr lang="en-US" dirty="0">
                <a:solidFill>
                  <a:srgbClr val="FFFFFF"/>
                </a:solidFill>
              </a:rPr>
              <a:t>Were not sure how best to evaluate EA’s success with new assets</a:t>
            </a:r>
          </a:p>
          <a:p>
            <a:r>
              <a:rPr lang="en-US" dirty="0">
                <a:solidFill>
                  <a:srgbClr val="FFFFFF"/>
                </a:solidFill>
              </a:rPr>
              <a:t>Volatility times for chosen stock occurred once a day, so only one chance each day to run your analysis</a:t>
            </a:r>
          </a:p>
          <a:p>
            <a:r>
              <a:rPr lang="en-US" dirty="0">
                <a:solidFill>
                  <a:srgbClr val="FFFFFF"/>
                </a:solidFill>
              </a:rPr>
              <a:t>Not enough time to test the volume data as we liked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2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un shining through the trees&#10;&#10;Description automatically generated">
            <a:extLst>
              <a:ext uri="{FF2B5EF4-FFF2-40B4-BE49-F238E27FC236}">
                <a16:creationId xmlns:a16="http://schemas.microsoft.com/office/drawing/2014/main" id="{414FC98D-E913-9540-B5C3-89C760E9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AC96A2DE-B504-45B3-C4E7-99794FD9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More Time: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14C2A2-8E32-DBF9-74FF-C157E37F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Interview the authors of </a:t>
            </a:r>
            <a:r>
              <a:rPr lang="en-US" b="1" dirty="0">
                <a:solidFill>
                  <a:srgbClr val="FFFFFF"/>
                </a:solidFill>
              </a:rPr>
              <a:t>Expert Advisor </a:t>
            </a:r>
            <a:r>
              <a:rPr lang="en-US" dirty="0">
                <a:solidFill>
                  <a:srgbClr val="FFFFFF"/>
                </a:solidFill>
              </a:rPr>
              <a:t>for predictions in advance, then thoughts on our conclusions.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Done more ML on US30 to understand characteristics of those specific stocks.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our ML findings to choose assets for us to analyze.</a:t>
            </a:r>
          </a:p>
          <a:p>
            <a:endParaRPr lang="en-US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our own version of Expert Advisor to work on other assets.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ECC39EF8-28DA-87C0-063E-83CA249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-139939" y="178564"/>
            <a:ext cx="12191980" cy="68567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D7DF79-9345-D264-F543-0479F094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136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og and deer in the woods&#10;&#10;Description automatically generated">
            <a:extLst>
              <a:ext uri="{FF2B5EF4-FFF2-40B4-BE49-F238E27FC236}">
                <a16:creationId xmlns:a16="http://schemas.microsoft.com/office/drawing/2014/main" id="{99F1B5D6-7C3C-2437-B0E2-1AD854BBA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2" b="244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05480-52F7-2508-FA35-13D5A45E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15952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cap="none" baseline="0" dirty="0">
                <a:solidFill>
                  <a:schemeClr val="bg1"/>
                </a:solidFill>
              </a:rPr>
              <a:t>   Thank you for watching  our</a:t>
            </a:r>
            <a:br>
              <a:rPr lang="en-US" sz="5000" b="1" cap="none" baseline="0" dirty="0">
                <a:solidFill>
                  <a:schemeClr val="bg1"/>
                </a:solidFill>
              </a:rPr>
            </a:br>
            <a:r>
              <a:rPr lang="en-US" sz="5000" b="1" cap="none" baseline="0" dirty="0">
                <a:solidFill>
                  <a:schemeClr val="bg1"/>
                </a:solidFill>
              </a:rPr>
              <a:t>   Presentation!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945C-3002-2CB0-E90A-4493A80F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Farzana Azad-Hussain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Marnie Brannon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James </a:t>
            </a:r>
            <a:r>
              <a:rPr lang="en-US" sz="2000" dirty="0" err="1">
                <a:solidFill>
                  <a:schemeClr val="bg1"/>
                </a:solidFill>
              </a:rPr>
              <a:t>Dreussi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Antonio Smith</a:t>
            </a:r>
          </a:p>
        </p:txBody>
      </p:sp>
    </p:spTree>
    <p:extLst>
      <p:ext uri="{BB962C8B-B14F-4D97-AF65-F5344CB8AC3E}">
        <p14:creationId xmlns:p14="http://schemas.microsoft.com/office/powerpoint/2010/main" val="27818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37613C09-8059-4093-B6F1-08C281FA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287F8E-8B89-B482-B2B9-FD4475CD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ui-sans-serif"/>
              </a:rPr>
              <a:t>Algorithmic Trading Systems Workflow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CEDB5-C0B6-3CB2-752E-9BCC5763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1. Develop the hypothesis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Run the EA as intended.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Format and clean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Analyze performance metrics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2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stingrays swimming in water&#10;&#10;Description automatically generated">
            <a:extLst>
              <a:ext uri="{FF2B5EF4-FFF2-40B4-BE49-F238E27FC236}">
                <a16:creationId xmlns:a16="http://schemas.microsoft.com/office/drawing/2014/main" id="{EF245BEB-B7DC-0B2C-8EC1-C05AF4826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 r="-1" b="455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8AF976-CAB8-D692-11F7-942A7D9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j-ea"/>
                <a:cs typeface="+mj-cs"/>
              </a:rPr>
              <a:t>Algorithmic Trading Systems Workflow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0FA3C-1962-DD3F-CD62-C95055818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2. Run experiments on different assets.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Develop a function that forecasts volatility.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Run Expert Advisor on volatile stocks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Analyze Performance Metrics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birds flying in the sky&#10;&#10;Description automatically generated">
            <a:extLst>
              <a:ext uri="{FF2B5EF4-FFF2-40B4-BE49-F238E27FC236}">
                <a16:creationId xmlns:a16="http://schemas.microsoft.com/office/drawing/2014/main" id="{C4671802-F0A2-AA54-EB75-3526E2CBF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8A367-9191-F367-FF56-F09D4C0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Algorithmic Trading Systems Workflow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3F6D-5082-7ED2-9764-FA30C1E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3. Validate or invalidate hypothesis.</a:t>
            </a:r>
          </a:p>
          <a:p>
            <a:r>
              <a:rPr lang="en-US" dirty="0">
                <a:solidFill>
                  <a:srgbClr val="FFFFFF"/>
                </a:solidFill>
              </a:rPr>
              <a:t>Review all data</a:t>
            </a:r>
          </a:p>
          <a:p>
            <a:r>
              <a:rPr lang="en-US" dirty="0">
                <a:solidFill>
                  <a:srgbClr val="FFFFFF"/>
                </a:solidFill>
              </a:rPr>
              <a:t>Visualize</a:t>
            </a:r>
          </a:p>
          <a:p>
            <a:r>
              <a:rPr lang="en-US" dirty="0">
                <a:solidFill>
                  <a:srgbClr val="FFFFFF"/>
                </a:solidFill>
              </a:rPr>
              <a:t>Formulate conclusion</a:t>
            </a:r>
          </a:p>
        </p:txBody>
      </p:sp>
    </p:spTree>
    <p:extLst>
      <p:ext uri="{BB962C8B-B14F-4D97-AF65-F5344CB8AC3E}">
        <p14:creationId xmlns:p14="http://schemas.microsoft.com/office/powerpoint/2010/main" val="20667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ne wall with trees in the background&#10;&#10;Description automatically generated">
            <a:extLst>
              <a:ext uri="{FF2B5EF4-FFF2-40B4-BE49-F238E27FC236}">
                <a16:creationId xmlns:a16="http://schemas.microsoft.com/office/drawing/2014/main" id="{D791B913-A534-EAE5-926F-CA96E358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ED20DE-CCA8-EEB4-9B2D-69FB0C3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Prophet Analysis</a:t>
            </a:r>
          </a:p>
        </p:txBody>
      </p:sp>
      <p:pic>
        <p:nvPicPr>
          <p:cNvPr id="6" name="Content Placeholder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5FAFB68D-1BD7-2C2A-F547-575948B6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4590"/>
            <a:ext cx="11001375" cy="5513385"/>
          </a:xfrm>
        </p:spPr>
      </p:pic>
    </p:spTree>
    <p:extLst>
      <p:ext uri="{BB962C8B-B14F-4D97-AF65-F5344CB8AC3E}">
        <p14:creationId xmlns:p14="http://schemas.microsoft.com/office/powerpoint/2010/main" val="39021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ion with a colorful mane&#10;&#10;Description automatically generated with medium confidence">
            <a:extLst>
              <a:ext uri="{FF2B5EF4-FFF2-40B4-BE49-F238E27FC236}">
                <a16:creationId xmlns:a16="http://schemas.microsoft.com/office/drawing/2014/main" id="{DDA91728-0061-C572-D26F-8EF00751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2460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58D755-D5C0-F27E-169B-D36D5E94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Prophet Analysis</a:t>
            </a:r>
          </a:p>
        </p:txBody>
      </p:sp>
      <p:pic>
        <p:nvPicPr>
          <p:cNvPr id="12" name="Content Placeholder 11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C0753D91-12E9-A44E-B12E-FB1690965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5374"/>
            <a:ext cx="10515600" cy="5397499"/>
          </a:xfrm>
        </p:spPr>
      </p:pic>
    </p:spTree>
    <p:extLst>
      <p:ext uri="{BB962C8B-B14F-4D97-AF65-F5344CB8AC3E}">
        <p14:creationId xmlns:p14="http://schemas.microsoft.com/office/powerpoint/2010/main" val="227075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th in a forest with sun rays shining through trees&#10;&#10;Description automatically generated">
            <a:extLst>
              <a:ext uri="{FF2B5EF4-FFF2-40B4-BE49-F238E27FC236}">
                <a16:creationId xmlns:a16="http://schemas.microsoft.com/office/drawing/2014/main" id="{3238D309-C79C-13B1-E7D0-2517C9995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3" r="1" b="227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4C24D-3051-0AC6-3CB8-DAB83D4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2"/>
          </a:xfrm>
        </p:spPr>
        <p:txBody>
          <a:bodyPr/>
          <a:lstStyle/>
          <a:p>
            <a:r>
              <a:rPr lang="en-US" dirty="0"/>
              <a:t>NVIDIA Forecast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2B5508-A81E-A300-FEAB-497C5C51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6" y="1242958"/>
            <a:ext cx="6934200" cy="5249915"/>
          </a:xfrm>
        </p:spPr>
      </p:pic>
    </p:spTree>
    <p:extLst>
      <p:ext uri="{BB962C8B-B14F-4D97-AF65-F5344CB8AC3E}">
        <p14:creationId xmlns:p14="http://schemas.microsoft.com/office/powerpoint/2010/main" val="188363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1B137AC8-2BE5-1F7E-5EF9-6F3087BE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B4BB3-A115-C87D-ACB7-907F4B3D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NVIDIA Actual</a:t>
            </a:r>
          </a:p>
        </p:txBody>
      </p:sp>
      <p:pic>
        <p:nvPicPr>
          <p:cNvPr id="4" name="Content Placeholder 3" descr="A graph showing a number of days and days&#10;&#10;Description automatically generated with medium confidence">
            <a:extLst>
              <a:ext uri="{FF2B5EF4-FFF2-40B4-BE49-F238E27FC236}">
                <a16:creationId xmlns:a16="http://schemas.microsoft.com/office/drawing/2014/main" id="{1B3FDDB1-15BD-8466-6B71-6B26153B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295400"/>
            <a:ext cx="8086725" cy="4881563"/>
          </a:xfrm>
        </p:spPr>
      </p:pic>
    </p:spTree>
    <p:extLst>
      <p:ext uri="{BB962C8B-B14F-4D97-AF65-F5344CB8AC3E}">
        <p14:creationId xmlns:p14="http://schemas.microsoft.com/office/powerpoint/2010/main" val="192193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th through a forest&#10;&#10;Description automatically generated">
            <a:extLst>
              <a:ext uri="{FF2B5EF4-FFF2-40B4-BE49-F238E27FC236}">
                <a16:creationId xmlns:a16="http://schemas.microsoft.com/office/drawing/2014/main" id="{E1C3E92C-D5B0-4CE6-647C-B213F1C2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EA0AD-F5C2-73C7-45CF-2B601C66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3" y="485192"/>
            <a:ext cx="5521076" cy="4452555"/>
          </a:xfrm>
          <a:prstGeom prst="rect">
            <a:avLst/>
          </a:prstGeom>
        </p:spPr>
      </p:pic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5D13144E-E62D-9D65-7643-83D44DDA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58" y="2248678"/>
            <a:ext cx="5331509" cy="430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330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ui-sans-serif</vt:lpstr>
      <vt:lpstr>Office Theme</vt:lpstr>
      <vt:lpstr>An Analysis of  Expert Advisor</vt:lpstr>
      <vt:lpstr>Algorithmic Trading Systems Workflow</vt:lpstr>
      <vt:lpstr>Algorithmic Trading Systems Workflow</vt:lpstr>
      <vt:lpstr>Algorithmic Trading Systems Workflow</vt:lpstr>
      <vt:lpstr>Prophet Analysis</vt:lpstr>
      <vt:lpstr>Prophet Analysis</vt:lpstr>
      <vt:lpstr>NVIDIA Forecast</vt:lpstr>
      <vt:lpstr>NVIDIA Actual</vt:lpstr>
      <vt:lpstr>PowerPoint Presentation</vt:lpstr>
      <vt:lpstr>PowerPoint Presentation</vt:lpstr>
      <vt:lpstr>Price to Sales – 50 Day Moving Average</vt:lpstr>
      <vt:lpstr>Where  are we going with all this?</vt:lpstr>
      <vt:lpstr>     </vt:lpstr>
      <vt:lpstr> Problems Encountered:    </vt:lpstr>
      <vt:lpstr>With More Time:</vt:lpstr>
      <vt:lpstr>Questions?</vt:lpstr>
      <vt:lpstr>   Thank you for watching  our    Presentation!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 Expert Advisor</dc:title>
  <dc:creator>Marnie Brannon</dc:creator>
  <cp:lastModifiedBy>Marnie Brannon</cp:lastModifiedBy>
  <cp:revision>14</cp:revision>
  <dcterms:created xsi:type="dcterms:W3CDTF">2024-03-03T19:28:23Z</dcterms:created>
  <dcterms:modified xsi:type="dcterms:W3CDTF">2024-03-04T23:16:14Z</dcterms:modified>
</cp:coreProperties>
</file>