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3"/>
    <p:sldId id="257" r:id="rId4"/>
    <p:sldId id="258" r:id="rId5"/>
    <p:sldId id="259" r:id="rId6"/>
    <p:sldId id="260" r:id="rId7"/>
    <p:sldId id="281" r:id="rId8"/>
    <p:sldId id="261" r:id="rId9"/>
    <p:sldId id="262" r:id="rId10"/>
    <p:sldId id="264" r:id="rId11"/>
    <p:sldId id="268" r:id="rId12"/>
    <p:sldId id="282" r:id="rId13"/>
    <p:sldId id="283" r:id="rId14"/>
    <p:sldId id="263" r:id="rId15"/>
    <p:sldId id="269" r:id="rId16"/>
    <p:sldId id="270" r:id="rId17"/>
    <p:sldId id="271" r:id="rId18"/>
    <p:sldId id="273" r:id="rId19"/>
    <p:sldId id="272" r:id="rId20"/>
    <p:sldId id="275" r:id="rId21"/>
    <p:sldId id="276" r:id="rId22"/>
    <p:sldId id="303" r:id="rId23"/>
    <p:sldId id="277" r:id="rId24"/>
    <p:sldId id="278" r:id="rId25"/>
    <p:sldId id="279" r:id="rId26"/>
    <p:sldId id="280" r:id="rId27"/>
    <p:sldId id="308" r:id="rId28"/>
    <p:sldId id="30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CPI for food(Yt)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Sheet1!$A$2:$A$9</c:f>
              <c:strCache>
                <c:ptCount val="8"/>
                <c:pt idx="0">
                  <c:v>1st quarter 2020</c:v>
                </c:pt>
                <c:pt idx="1">
                  <c:v>2nd quarter 2020</c:v>
                </c:pt>
                <c:pt idx="2">
                  <c:v>3rd quarter 2020</c:v>
                </c:pt>
                <c:pt idx="3">
                  <c:v>4th quarter 2020</c:v>
                </c:pt>
                <c:pt idx="4">
                  <c:v>1st quarter 2021</c:v>
                </c:pt>
                <c:pt idx="5">
                  <c:v>2nd quarter 2021</c:v>
                </c:pt>
                <c:pt idx="6">
                  <c:v>3rd quarter 2021</c:v>
                </c:pt>
                <c:pt idx="7">
                  <c:v>4th quarter 2021</c:v>
                </c:pt>
              </c:strCache>
            </c:strRef>
          </c:cat>
          <c:val>
            <c:numRef>
              <c:f>Sheet1!$B$2:$B$9</c:f>
              <c:numCache>
                <c:formatCode>General</c:formatCode>
                <c:ptCount val="8"/>
                <c:pt idx="0">
                  <c:v>100</c:v>
                </c:pt>
                <c:pt idx="1">
                  <c:v>103.85</c:v>
                </c:pt>
                <c:pt idx="2">
                  <c:v>106.15</c:v>
                </c:pt>
                <c:pt idx="3">
                  <c:v>106.92</c:v>
                </c:pt>
                <c:pt idx="4">
                  <c:v>111.54</c:v>
                </c:pt>
                <c:pt idx="5">
                  <c:v>115.38</c:v>
                </c:pt>
                <c:pt idx="6">
                  <c:v>117.69</c:v>
                </c:pt>
                <c:pt idx="7">
                  <c:v>123.08</c:v>
                </c:pt>
              </c:numCache>
            </c:numRef>
          </c:val>
          <c:smooth val="0"/>
        </c:ser>
        <c:dLbls>
          <c:showLegendKey val="0"/>
          <c:showVal val="0"/>
          <c:showCatName val="0"/>
          <c:showSerName val="0"/>
          <c:showPercent val="0"/>
          <c:showBubbleSize val="0"/>
        </c:dLbls>
        <c:marker val="1"/>
        <c:smooth val="0"/>
        <c:axId val="301479712"/>
        <c:axId val="284792324"/>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extLst>
                      <c:ext uri="{02D57815-91ED-43cb-92C2-25804820EDAC}">
                        <c15:fullRef>
                          <c15:sqref/>
                        </c15:fullRef>
                        <c15:formulaRef>
                          <c15:sqref>Sheet1!$A$2:$A$9</c15:sqref>
                        </c15:formulaRef>
                      </c:ext>
                    </c:extLst>
                    <c:strCache>
                      <c:ptCount val="8"/>
                      <c:pt idx="0">
                        <c:v>1st quarter 2020</c:v>
                      </c:pt>
                      <c:pt idx="1">
                        <c:v>2nd quarter 2020</c:v>
                      </c:pt>
                      <c:pt idx="2">
                        <c:v>3rd quarter 2020</c:v>
                      </c:pt>
                      <c:pt idx="3">
                        <c:v>4th quarter 2020</c:v>
                      </c:pt>
                      <c:pt idx="4">
                        <c:v>1st quarter 2021</c:v>
                      </c:pt>
                      <c:pt idx="5">
                        <c:v>2nd quarter 2021</c:v>
                      </c:pt>
                      <c:pt idx="6">
                        <c:v>3rd quarter 2021</c:v>
                      </c:pt>
                      <c:pt idx="7">
                        <c:v>4th quarter 2021</c:v>
                      </c:pt>
                    </c:strCache>
                  </c:strRef>
                </c:cat>
                <c:val>
                  <c:numRef>
                    <c:extLst>
                      <c:ext uri="{02D57815-91ED-43cb-92C2-25804820EDAC}">
                        <c15:formulaRef>
                          <c15:sqref>Sheet1!$C$3:$C$10</c15:sqref>
                        </c15:formulaRef>
                      </c:ext>
                    </c:extLst>
                    <c:numCache>
                      <c:formatCode>General</c:formatCode>
                      <c:ptCount val="8"/>
                      <c:pt idx="0">
                        <c:v>-5</c:v>
                      </c:pt>
                      <c:pt idx="1">
                        <c:v>-3</c:v>
                      </c:pt>
                      <c:pt idx="2">
                        <c:v>-1</c:v>
                      </c:pt>
                      <c:pt idx="3">
                        <c:v>1</c:v>
                      </c:pt>
                      <c:pt idx="4">
                        <c:v>3</c:v>
                      </c:pt>
                      <c:pt idx="5">
                        <c:v>5</c:v>
                      </c:pt>
                      <c:pt idx="6">
                        <c:v>7</c:v>
                      </c:pt>
                    </c:numCache>
                  </c:numRef>
                </c:val>
                <c:smooth val="0"/>
              </c15:ser>
            </c15:filteredLineSeries>
          </c:ext>
        </c:extLst>
      </c:lineChart>
      <c:catAx>
        <c:axId val="301479712"/>
        <c:scaling>
          <c:orientation val="minMax"/>
        </c:scaling>
        <c:delete val="0"/>
        <c:axPos val="b"/>
        <c:majorTickMark val="none"/>
        <c:minorTickMark val="none"/>
        <c:tickLblPos val="nextTo"/>
        <c:spPr>
          <a:noFill/>
          <a:ln w="9525" cap="flat" cmpd="sng" algn="ctr">
            <a:noFill/>
            <a:round/>
          </a:ln>
          <a:effectLst>
            <a:outerShdw blurRad="50800" dist="38100" dir="2700000" algn="tl" rotWithShape="0">
              <a:prstClr val="black">
                <a:alpha val="40000"/>
              </a:prstClr>
            </a:outerShdw>
          </a:effectLst>
        </c:spPr>
        <c:txPr>
          <a:bodyPr rot="-5400000" spcFirstLastPara="0" vertOverflow="ellipsis" vert="horz" wrap="square" anchor="ctr" anchorCtr="1"/>
          <a:lstStyle/>
          <a:p>
            <a:pPr>
              <a:defRPr lang="en-US" sz="1400" b="0" i="0" u="none" strike="noStrike" kern="1200" baseline="0">
                <a:ln w="0" cmpd="thickThin">
                  <a:noFill/>
                </a:ln>
                <a:solidFill>
                  <a:schemeClr val="tx1"/>
                </a:solidFill>
                <a:latin typeface="+mn-lt"/>
                <a:ea typeface="+mn-ea"/>
                <a:cs typeface="+mn-cs"/>
              </a:defRPr>
            </a:pPr>
          </a:p>
        </c:txPr>
        <c:crossAx val="284792324"/>
        <c:crosses val="autoZero"/>
        <c:auto val="1"/>
        <c:lblAlgn val="ctr"/>
        <c:lblOffset val="100"/>
        <c:noMultiLvlLbl val="0"/>
      </c:catAx>
      <c:valAx>
        <c:axId val="284792324"/>
        <c:scaling>
          <c:orientation val="minMax"/>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301479712"/>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ayout>
        <c:manualLayout>
          <c:xMode val="edge"/>
          <c:yMode val="edge"/>
          <c:x val="0.839492753623188"/>
          <c:y val="0.913658355042799"/>
          <c:w val="0.158212560386473"/>
          <c:h val="0.0826200223297358"/>
        </c:manualLayout>
      </c:layout>
      <c:overlay val="0"/>
      <c:spPr>
        <a:noFill/>
        <a:ln>
          <a:noFill/>
        </a:ln>
        <a:effectLst/>
      </c:spPr>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sz="14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CPI for food(Yt)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Sheet1!$A$2:$A$11</c:f>
              <c:strCache>
                <c:ptCount val="10"/>
                <c:pt idx="0">
                  <c:v>1st quarter 2020</c:v>
                </c:pt>
                <c:pt idx="1">
                  <c:v>2nd quarter 2020</c:v>
                </c:pt>
                <c:pt idx="2">
                  <c:v>3rd quarter 2020</c:v>
                </c:pt>
                <c:pt idx="3">
                  <c:v>4th quarter 2020</c:v>
                </c:pt>
                <c:pt idx="4">
                  <c:v>1st quarter 2021</c:v>
                </c:pt>
                <c:pt idx="5">
                  <c:v>2nd quarter 2021</c:v>
                </c:pt>
                <c:pt idx="6">
                  <c:v>3rd quarter 2021</c:v>
                </c:pt>
                <c:pt idx="7">
                  <c:v>4th quarter 2021</c:v>
                </c:pt>
                <c:pt idx="8">
                  <c:v>1st quarter 2022</c:v>
                </c:pt>
                <c:pt idx="9">
                  <c:v>2nd quarter 2022</c:v>
                </c:pt>
              </c:strCache>
            </c:strRef>
          </c:cat>
          <c:val>
            <c:numRef>
              <c:f>Sheet1!$B$2:$B$11</c:f>
              <c:numCache>
                <c:formatCode>General</c:formatCode>
                <c:ptCount val="10"/>
                <c:pt idx="0">
                  <c:v>100</c:v>
                </c:pt>
                <c:pt idx="1">
                  <c:v>103.85</c:v>
                </c:pt>
                <c:pt idx="2">
                  <c:v>106.15</c:v>
                </c:pt>
                <c:pt idx="3">
                  <c:v>106.92</c:v>
                </c:pt>
                <c:pt idx="4">
                  <c:v>111.54</c:v>
                </c:pt>
                <c:pt idx="5">
                  <c:v>115.38</c:v>
                </c:pt>
                <c:pt idx="6">
                  <c:v>117.69</c:v>
                </c:pt>
                <c:pt idx="7">
                  <c:v>123.08</c:v>
                </c:pt>
                <c:pt idx="8">
                  <c:v>124.67</c:v>
                </c:pt>
                <c:pt idx="9">
                  <c:v>127.81</c:v>
                </c:pt>
              </c:numCache>
            </c:numRef>
          </c:val>
          <c:smooth val="0"/>
        </c:ser>
        <c:dLbls>
          <c:showLegendKey val="0"/>
          <c:showVal val="0"/>
          <c:showCatName val="0"/>
          <c:showSerName val="0"/>
          <c:showPercent val="0"/>
          <c:showBubbleSize val="0"/>
        </c:dLbls>
        <c:marker val="1"/>
        <c:smooth val="0"/>
        <c:axId val="217628416"/>
        <c:axId val="782131964"/>
      </c:lineChart>
      <c:catAx>
        <c:axId val="2176284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a:outerShdw blurRad="50800" dist="50800" dir="2820000" algn="ctr" rotWithShape="0">
              <a:srgbClr val="000000">
                <a:alpha val="43000"/>
              </a:srgbClr>
            </a:outerShdw>
          </a:effectLst>
        </c:spPr>
        <c:txPr>
          <a:bodyPr rot="-540000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782131964"/>
        <c:crosses val="autoZero"/>
        <c:auto val="1"/>
        <c:lblAlgn val="ctr"/>
        <c:lblOffset val="100"/>
        <c:noMultiLvlLbl val="0"/>
      </c:catAx>
      <c:valAx>
        <c:axId val="782131964"/>
        <c:scaling>
          <c:orientation val="minMax"/>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217628416"/>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ayout>
        <c:manualLayout>
          <c:xMode val="edge"/>
          <c:yMode val="edge"/>
          <c:x val="0.807669082125604"/>
          <c:y val="0.911516505336312"/>
          <c:w val="0.165398550724638"/>
          <c:h val="0.0847604864730702"/>
        </c:manualLayout>
      </c:layout>
      <c:overlay val="0"/>
      <c:spPr>
        <a:noFill/>
        <a:ln>
          <a:noFill/>
        </a:ln>
        <a:effectLst/>
      </c:spPr>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sz="14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South Senatorial District </c:v>
                </c:pt>
              </c:strCache>
            </c:strRef>
          </c:tx>
          <c:spPr>
            <a:solidFill>
              <a:schemeClr val="accent1"/>
            </a:solidFill>
            <a:ln>
              <a:noFill/>
            </a:ln>
            <a:effectLst/>
          </c:spPr>
          <c:invertIfNegative val="0"/>
          <c:dLbls>
            <c:delete val="1"/>
          </c:dLbls>
          <c:cat>
            <c:strRef>
              <c:f>Sheet1!$A$2:$A$61</c:f>
              <c:strCache>
                <c:ptCount val="60"/>
                <c:pt idx="0">
                  <c:v>Garri</c:v>
                </c:pt>
                <c:pt idx="1">
                  <c:v>Rice (local)</c:v>
                </c:pt>
                <c:pt idx="2">
                  <c:v>Yam</c:v>
                </c:pt>
                <c:pt idx="3">
                  <c:v>Cocoyam (white)</c:v>
                </c:pt>
                <c:pt idx="4">
                  <c:v>Cassava </c:v>
                </c:pt>
                <c:pt idx="5">
                  <c:v>Sweet Potato</c:v>
                </c:pt>
                <c:pt idx="6">
                  <c:v>Plantain</c:v>
                </c:pt>
                <c:pt idx="7">
                  <c:v>Beans (Brown)</c:v>
                </c:pt>
                <c:pt idx="8">
                  <c:v>Groundnut (Shelled)</c:v>
                </c:pt>
                <c:pt idx="9">
                  <c:v>Croaker (Dried)</c:v>
                </c:pt>
                <c:pt idx="10">
                  <c:v>Groundnut Oil</c:v>
                </c:pt>
                <c:pt idx="11">
                  <c:v>Egg (Agric)</c:v>
                </c:pt>
                <c:pt idx="12">
                  <c:v>Orange</c:v>
                </c:pt>
                <c:pt idx="13">
                  <c:v>Avocado Pear</c:v>
                </c:pt>
                <c:pt idx="14">
                  <c:v>Paw Paw</c:v>
                </c:pt>
                <c:pt idx="15">
                  <c:v>Pineapple</c:v>
                </c:pt>
                <c:pt idx="16">
                  <c:v>Banana</c:v>
                </c:pt>
                <c:pt idx="17">
                  <c:v>Tomato</c:v>
                </c:pt>
                <c:pt idx="18">
                  <c:v>Onions</c:v>
                </c:pt>
                <c:pt idx="19">
                  <c:v>Okro</c:v>
                </c:pt>
                <c:pt idx="20">
                  <c:v>Water Leaf</c:v>
                </c:pt>
                <c:pt idx="21">
                  <c:v>Mbukpap Uyo (Ogbono)</c:v>
                </c:pt>
                <c:pt idx="22">
                  <c:v>Pepper</c:v>
                </c:pt>
                <c:pt idx="23">
                  <c:v>Salt</c:v>
                </c:pt>
                <c:pt idx="24">
                  <c:v>Biscuit</c:v>
                </c:pt>
                <c:pt idx="25">
                  <c:v>Bread</c:v>
                </c:pt>
                <c:pt idx="26">
                  <c:v>Oats</c:v>
                </c:pt>
                <c:pt idx="27">
                  <c:v>Curry &amp; Thyme</c:v>
                </c:pt>
                <c:pt idx="28">
                  <c:v>Peak Milk Powdered</c:v>
                </c:pt>
                <c:pt idx="29">
                  <c:v>Sugar (St Louis)</c:v>
                </c:pt>
                <c:pt idx="30">
                  <c:v>Coffee</c:v>
                </c:pt>
                <c:pt idx="31">
                  <c:v>Maggi</c:v>
                </c:pt>
                <c:pt idx="32">
                  <c:v>Margarine</c:v>
                </c:pt>
                <c:pt idx="33">
                  <c:v>Sardine (Titus)</c:v>
                </c:pt>
                <c:pt idx="34">
                  <c:v>Geisha</c:v>
                </c:pt>
                <c:pt idx="35">
                  <c:v>Coca Cola Coke</c:v>
                </c:pt>
                <c:pt idx="36">
                  <c:v>Malta Guiness</c:v>
                </c:pt>
                <c:pt idx="37">
                  <c:v>Beer Star</c:v>
                </c:pt>
                <c:pt idx="38">
                  <c:v>Local Gin (Ufofop)</c:v>
                </c:pt>
                <c:pt idx="39">
                  <c:v>Apple juice</c:v>
                </c:pt>
                <c:pt idx="40">
                  <c:v>Table water</c:v>
                </c:pt>
                <c:pt idx="41">
                  <c:v>Mobil (Insecticide)</c:v>
                </c:pt>
                <c:pt idx="42">
                  <c:v>Olive Oil Goya</c:v>
                </c:pt>
                <c:pt idx="43">
                  <c:v>Vitamin Multivite Syrup</c:v>
                </c:pt>
                <c:pt idx="44">
                  <c:v>Anti Malaria Chloroguine</c:v>
                </c:pt>
                <c:pt idx="45">
                  <c:v>Anti Biotic Ampicillin Syrup</c:v>
                </c:pt>
                <c:pt idx="46">
                  <c:v>Cough Mixture</c:v>
                </c:pt>
                <c:pt idx="47">
                  <c:v>Worm Repellant</c:v>
                </c:pt>
                <c:pt idx="48">
                  <c:v>Disinfectant Dettol</c:v>
                </c:pt>
                <c:pt idx="49">
                  <c:v>Disinfectant T.C.P.</c:v>
                </c:pt>
                <c:pt idx="50">
                  <c:v>Blood Test (Malaria/Typhoid)</c:v>
                </c:pt>
                <c:pt idx="51">
                  <c:v>Benson &amp; Hedges</c:v>
                </c:pt>
                <c:pt idx="52">
                  <c:v>Soap (Tetmosol)</c:v>
                </c:pt>
                <c:pt idx="53">
                  <c:v>Detergent (Omo)</c:v>
                </c:pt>
                <c:pt idx="54">
                  <c:v>Vaseline</c:v>
                </c:pt>
                <c:pt idx="55">
                  <c:v>Pears (Baby Hair Oil)</c:v>
                </c:pt>
                <c:pt idx="56">
                  <c:v>Powder</c:v>
                </c:pt>
                <c:pt idx="57">
                  <c:v>ToothPaste</c:v>
                </c:pt>
                <c:pt idx="58">
                  <c:v>Toilet Paper</c:v>
                </c:pt>
                <c:pt idx="59">
                  <c:v>Battery</c:v>
                </c:pt>
              </c:strCache>
            </c:strRef>
          </c:cat>
          <c:val>
            <c:numRef>
              <c:f>Sheet1!$B$2:$B$61</c:f>
              <c:numCache>
                <c:formatCode>General</c:formatCode>
                <c:ptCount val="60"/>
                <c:pt idx="0">
                  <c:v>24.5</c:v>
                </c:pt>
                <c:pt idx="1">
                  <c:v>66.78</c:v>
                </c:pt>
                <c:pt idx="2">
                  <c:v>181.99</c:v>
                </c:pt>
                <c:pt idx="3">
                  <c:v>152.7</c:v>
                </c:pt>
                <c:pt idx="4">
                  <c:v>95</c:v>
                </c:pt>
                <c:pt idx="5">
                  <c:v>145.35</c:v>
                </c:pt>
                <c:pt idx="6">
                  <c:v>180.08</c:v>
                </c:pt>
                <c:pt idx="7">
                  <c:v>82.94</c:v>
                </c:pt>
                <c:pt idx="8">
                  <c:v>117.84</c:v>
                </c:pt>
                <c:pt idx="9">
                  <c:v>1046.28</c:v>
                </c:pt>
                <c:pt idx="10">
                  <c:v>372.46</c:v>
                </c:pt>
                <c:pt idx="11">
                  <c:v>399.43</c:v>
                </c:pt>
                <c:pt idx="12">
                  <c:v>118.19</c:v>
                </c:pt>
                <c:pt idx="13">
                  <c:v>220.1</c:v>
                </c:pt>
                <c:pt idx="14">
                  <c:v>133.12</c:v>
                </c:pt>
                <c:pt idx="15">
                  <c:v>192.12</c:v>
                </c:pt>
                <c:pt idx="16">
                  <c:v>236.79</c:v>
                </c:pt>
                <c:pt idx="17">
                  <c:v>344.88</c:v>
                </c:pt>
                <c:pt idx="18">
                  <c:v>289.12</c:v>
                </c:pt>
                <c:pt idx="19">
                  <c:v>354.24</c:v>
                </c:pt>
                <c:pt idx="20">
                  <c:v>303.8</c:v>
                </c:pt>
                <c:pt idx="21">
                  <c:v>593.01</c:v>
                </c:pt>
                <c:pt idx="22">
                  <c:v>42.71</c:v>
                </c:pt>
                <c:pt idx="23">
                  <c:v>85.22</c:v>
                </c:pt>
                <c:pt idx="24">
                  <c:v>249.44</c:v>
                </c:pt>
                <c:pt idx="25">
                  <c:v>344.54</c:v>
                </c:pt>
                <c:pt idx="26">
                  <c:v>739.8</c:v>
                </c:pt>
                <c:pt idx="27">
                  <c:v>160</c:v>
                </c:pt>
                <c:pt idx="28">
                  <c:v>1173.41</c:v>
                </c:pt>
                <c:pt idx="29">
                  <c:v>455.52</c:v>
                </c:pt>
                <c:pt idx="30">
                  <c:v>483.89</c:v>
                </c:pt>
                <c:pt idx="31">
                  <c:v>415.63</c:v>
                </c:pt>
                <c:pt idx="32">
                  <c:v>314.79</c:v>
                </c:pt>
                <c:pt idx="33">
                  <c:v>255.14</c:v>
                </c:pt>
                <c:pt idx="34">
                  <c:v>201.25</c:v>
                </c:pt>
                <c:pt idx="35">
                  <c:v>89.17</c:v>
                </c:pt>
                <c:pt idx="36">
                  <c:v>150</c:v>
                </c:pt>
                <c:pt idx="37">
                  <c:v>255.69</c:v>
                </c:pt>
                <c:pt idx="38">
                  <c:v>947.57</c:v>
                </c:pt>
                <c:pt idx="39">
                  <c:v>406.08</c:v>
                </c:pt>
                <c:pt idx="40">
                  <c:v>126.67</c:v>
                </c:pt>
                <c:pt idx="41">
                  <c:v>689.58</c:v>
                </c:pt>
                <c:pt idx="42">
                  <c:v>317.06</c:v>
                </c:pt>
                <c:pt idx="43">
                  <c:v>301.24</c:v>
                </c:pt>
                <c:pt idx="44">
                  <c:v>162.12</c:v>
                </c:pt>
                <c:pt idx="45">
                  <c:v>317.47</c:v>
                </c:pt>
                <c:pt idx="46">
                  <c:v>473.51</c:v>
                </c:pt>
                <c:pt idx="47">
                  <c:v>451.6</c:v>
                </c:pt>
                <c:pt idx="48">
                  <c:v>479.99</c:v>
                </c:pt>
                <c:pt idx="49">
                  <c:v>531.1</c:v>
                </c:pt>
                <c:pt idx="50">
                  <c:v>1329.17</c:v>
                </c:pt>
                <c:pt idx="51">
                  <c:v>236.46</c:v>
                </c:pt>
                <c:pt idx="52">
                  <c:v>162.47</c:v>
                </c:pt>
                <c:pt idx="53">
                  <c:v>238.09</c:v>
                </c:pt>
                <c:pt idx="54">
                  <c:v>259.99</c:v>
                </c:pt>
                <c:pt idx="55">
                  <c:v>430.07</c:v>
                </c:pt>
                <c:pt idx="56">
                  <c:v>437.53</c:v>
                </c:pt>
                <c:pt idx="57">
                  <c:v>285.86</c:v>
                </c:pt>
                <c:pt idx="58">
                  <c:v>53.29</c:v>
                </c:pt>
                <c:pt idx="59">
                  <c:v>108.46</c:v>
                </c:pt>
              </c:numCache>
            </c:numRef>
          </c:val>
        </c:ser>
        <c:ser>
          <c:idx val="1"/>
          <c:order val="1"/>
          <c:tx>
            <c:strRef>
              <c:f>Sheet1!$C$1</c:f>
              <c:strCache>
                <c:ptCount val="1"/>
                <c:pt idx="0">
                  <c:v>North West Senatorial District</c:v>
                </c:pt>
              </c:strCache>
            </c:strRef>
          </c:tx>
          <c:spPr>
            <a:solidFill>
              <a:schemeClr val="accent2"/>
            </a:solidFill>
            <a:ln>
              <a:noFill/>
            </a:ln>
            <a:effectLst/>
          </c:spPr>
          <c:invertIfNegative val="0"/>
          <c:dLbls>
            <c:delete val="1"/>
          </c:dLbls>
          <c:cat>
            <c:strRef>
              <c:f>Sheet1!$A$2:$A$61</c:f>
              <c:strCache>
                <c:ptCount val="60"/>
                <c:pt idx="0">
                  <c:v>Garri</c:v>
                </c:pt>
                <c:pt idx="1">
                  <c:v>Rice (local)</c:v>
                </c:pt>
                <c:pt idx="2">
                  <c:v>Yam</c:v>
                </c:pt>
                <c:pt idx="3">
                  <c:v>Cocoyam (white)</c:v>
                </c:pt>
                <c:pt idx="4">
                  <c:v>Cassava </c:v>
                </c:pt>
                <c:pt idx="5">
                  <c:v>Sweet Potato</c:v>
                </c:pt>
                <c:pt idx="6">
                  <c:v>Plantain</c:v>
                </c:pt>
                <c:pt idx="7">
                  <c:v>Beans (Brown)</c:v>
                </c:pt>
                <c:pt idx="8">
                  <c:v>Groundnut (Shelled)</c:v>
                </c:pt>
                <c:pt idx="9">
                  <c:v>Croaker (Dried)</c:v>
                </c:pt>
                <c:pt idx="10">
                  <c:v>Groundnut Oil</c:v>
                </c:pt>
                <c:pt idx="11">
                  <c:v>Egg (Agric)</c:v>
                </c:pt>
                <c:pt idx="12">
                  <c:v>Orange</c:v>
                </c:pt>
                <c:pt idx="13">
                  <c:v>Avocado Pear</c:v>
                </c:pt>
                <c:pt idx="14">
                  <c:v>Paw Paw</c:v>
                </c:pt>
                <c:pt idx="15">
                  <c:v>Pineapple</c:v>
                </c:pt>
                <c:pt idx="16">
                  <c:v>Banana</c:v>
                </c:pt>
                <c:pt idx="17">
                  <c:v>Tomato</c:v>
                </c:pt>
                <c:pt idx="18">
                  <c:v>Onions</c:v>
                </c:pt>
                <c:pt idx="19">
                  <c:v>Okro</c:v>
                </c:pt>
                <c:pt idx="20">
                  <c:v>Water Leaf</c:v>
                </c:pt>
                <c:pt idx="21">
                  <c:v>Mbukpap Uyo (Ogbono)</c:v>
                </c:pt>
                <c:pt idx="22">
                  <c:v>Pepper</c:v>
                </c:pt>
                <c:pt idx="23">
                  <c:v>Salt</c:v>
                </c:pt>
                <c:pt idx="24">
                  <c:v>Biscuit</c:v>
                </c:pt>
                <c:pt idx="25">
                  <c:v>Bread</c:v>
                </c:pt>
                <c:pt idx="26">
                  <c:v>Oats</c:v>
                </c:pt>
                <c:pt idx="27">
                  <c:v>Curry &amp; Thyme</c:v>
                </c:pt>
                <c:pt idx="28">
                  <c:v>Peak Milk Powdered</c:v>
                </c:pt>
                <c:pt idx="29">
                  <c:v>Sugar (St Louis)</c:v>
                </c:pt>
                <c:pt idx="30">
                  <c:v>Coffee</c:v>
                </c:pt>
                <c:pt idx="31">
                  <c:v>Maggi</c:v>
                </c:pt>
                <c:pt idx="32">
                  <c:v>Margarine</c:v>
                </c:pt>
                <c:pt idx="33">
                  <c:v>Sardine (Titus)</c:v>
                </c:pt>
                <c:pt idx="34">
                  <c:v>Geisha</c:v>
                </c:pt>
                <c:pt idx="35">
                  <c:v>Coca Cola Coke</c:v>
                </c:pt>
                <c:pt idx="36">
                  <c:v>Malta Guiness</c:v>
                </c:pt>
                <c:pt idx="37">
                  <c:v>Beer Star</c:v>
                </c:pt>
                <c:pt idx="38">
                  <c:v>Local Gin (Ufofop)</c:v>
                </c:pt>
                <c:pt idx="39">
                  <c:v>Apple juice</c:v>
                </c:pt>
                <c:pt idx="40">
                  <c:v>Table water</c:v>
                </c:pt>
                <c:pt idx="41">
                  <c:v>Mobil (Insecticide)</c:v>
                </c:pt>
                <c:pt idx="42">
                  <c:v>Olive Oil Goya</c:v>
                </c:pt>
                <c:pt idx="43">
                  <c:v>Vitamin Multivite Syrup</c:v>
                </c:pt>
                <c:pt idx="44">
                  <c:v>Anti Malaria Chloroguine</c:v>
                </c:pt>
                <c:pt idx="45">
                  <c:v>Anti Biotic Ampicillin Syrup</c:v>
                </c:pt>
                <c:pt idx="46">
                  <c:v>Cough Mixture</c:v>
                </c:pt>
                <c:pt idx="47">
                  <c:v>Worm Repellant</c:v>
                </c:pt>
                <c:pt idx="48">
                  <c:v>Disinfectant Dettol</c:v>
                </c:pt>
                <c:pt idx="49">
                  <c:v>Disinfectant T.C.P.</c:v>
                </c:pt>
                <c:pt idx="50">
                  <c:v>Blood Test (Malaria/Typhoid)</c:v>
                </c:pt>
                <c:pt idx="51">
                  <c:v>Benson &amp; Hedges</c:v>
                </c:pt>
                <c:pt idx="52">
                  <c:v>Soap (Tetmosol)</c:v>
                </c:pt>
                <c:pt idx="53">
                  <c:v>Detergent (Omo)</c:v>
                </c:pt>
                <c:pt idx="54">
                  <c:v>Vaseline</c:v>
                </c:pt>
                <c:pt idx="55">
                  <c:v>Pears (Baby Hair Oil)</c:v>
                </c:pt>
                <c:pt idx="56">
                  <c:v>Powder</c:v>
                </c:pt>
                <c:pt idx="57">
                  <c:v>ToothPaste</c:v>
                </c:pt>
                <c:pt idx="58">
                  <c:v>Toilet Paper</c:v>
                </c:pt>
                <c:pt idx="59">
                  <c:v>Battery</c:v>
                </c:pt>
              </c:strCache>
            </c:strRef>
          </c:cat>
          <c:val>
            <c:numRef>
              <c:f>Sheet1!$C$2:$C$61</c:f>
              <c:numCache>
                <c:formatCode>General</c:formatCode>
                <c:ptCount val="60"/>
                <c:pt idx="0">
                  <c:v>24.5</c:v>
                </c:pt>
                <c:pt idx="1">
                  <c:v>74.46</c:v>
                </c:pt>
                <c:pt idx="2">
                  <c:v>197.55</c:v>
                </c:pt>
                <c:pt idx="3">
                  <c:v>176.98</c:v>
                </c:pt>
                <c:pt idx="4">
                  <c:v>97.67</c:v>
                </c:pt>
                <c:pt idx="5">
                  <c:v>131.48</c:v>
                </c:pt>
                <c:pt idx="6">
                  <c:v>192.87</c:v>
                </c:pt>
                <c:pt idx="7">
                  <c:v>94.23</c:v>
                </c:pt>
                <c:pt idx="8">
                  <c:v>105.94</c:v>
                </c:pt>
                <c:pt idx="9">
                  <c:v>1105.58</c:v>
                </c:pt>
                <c:pt idx="10">
                  <c:v>412.06</c:v>
                </c:pt>
                <c:pt idx="11">
                  <c:v>416</c:v>
                </c:pt>
                <c:pt idx="12">
                  <c:v>141.64</c:v>
                </c:pt>
                <c:pt idx="13">
                  <c:v>218.32</c:v>
                </c:pt>
                <c:pt idx="14">
                  <c:v>118.51</c:v>
                </c:pt>
                <c:pt idx="15">
                  <c:v>181.46</c:v>
                </c:pt>
                <c:pt idx="16">
                  <c:v>223.8</c:v>
                </c:pt>
                <c:pt idx="17">
                  <c:v>402.7</c:v>
                </c:pt>
                <c:pt idx="18">
                  <c:v>309.12</c:v>
                </c:pt>
                <c:pt idx="19">
                  <c:v>407.73</c:v>
                </c:pt>
                <c:pt idx="20">
                  <c:v>269.33</c:v>
                </c:pt>
                <c:pt idx="21">
                  <c:v>717.41</c:v>
                </c:pt>
                <c:pt idx="22">
                  <c:v>50.54</c:v>
                </c:pt>
                <c:pt idx="23">
                  <c:v>95.29</c:v>
                </c:pt>
                <c:pt idx="24">
                  <c:v>247.55</c:v>
                </c:pt>
                <c:pt idx="25">
                  <c:v>297.07</c:v>
                </c:pt>
                <c:pt idx="26">
                  <c:v>602.01</c:v>
                </c:pt>
                <c:pt idx="27">
                  <c:v>170.5</c:v>
                </c:pt>
                <c:pt idx="28">
                  <c:v>1187.88</c:v>
                </c:pt>
                <c:pt idx="29">
                  <c:v>329.15</c:v>
                </c:pt>
                <c:pt idx="30">
                  <c:v>463.79</c:v>
                </c:pt>
                <c:pt idx="31">
                  <c:v>411.66</c:v>
                </c:pt>
                <c:pt idx="32">
                  <c:v>322.9</c:v>
                </c:pt>
                <c:pt idx="33">
                  <c:v>233.16</c:v>
                </c:pt>
                <c:pt idx="34">
                  <c:v>199.07</c:v>
                </c:pt>
                <c:pt idx="35">
                  <c:v>95.26</c:v>
                </c:pt>
                <c:pt idx="36">
                  <c:v>157.06</c:v>
                </c:pt>
                <c:pt idx="37">
                  <c:v>253.54</c:v>
                </c:pt>
                <c:pt idx="38">
                  <c:v>966.51</c:v>
                </c:pt>
                <c:pt idx="39">
                  <c:v>405.69</c:v>
                </c:pt>
                <c:pt idx="40">
                  <c:v>96.46</c:v>
                </c:pt>
                <c:pt idx="41">
                  <c:v>551.06</c:v>
                </c:pt>
                <c:pt idx="42">
                  <c:v>323.04</c:v>
                </c:pt>
                <c:pt idx="43">
                  <c:v>310.35</c:v>
                </c:pt>
                <c:pt idx="44">
                  <c:v>176.03</c:v>
                </c:pt>
                <c:pt idx="45">
                  <c:v>345.39</c:v>
                </c:pt>
                <c:pt idx="46">
                  <c:v>402.25</c:v>
                </c:pt>
                <c:pt idx="47">
                  <c:v>446.11</c:v>
                </c:pt>
                <c:pt idx="48">
                  <c:v>497.15</c:v>
                </c:pt>
                <c:pt idx="49">
                  <c:v>487.01</c:v>
                </c:pt>
                <c:pt idx="50">
                  <c:v>1092.02</c:v>
                </c:pt>
                <c:pt idx="51">
                  <c:v>276.32</c:v>
                </c:pt>
                <c:pt idx="52">
                  <c:v>160.12</c:v>
                </c:pt>
                <c:pt idx="53">
                  <c:v>225.77</c:v>
                </c:pt>
                <c:pt idx="54">
                  <c:v>260.45</c:v>
                </c:pt>
                <c:pt idx="55">
                  <c:v>456.46</c:v>
                </c:pt>
                <c:pt idx="56">
                  <c:v>472.21</c:v>
                </c:pt>
                <c:pt idx="57">
                  <c:v>275.07</c:v>
                </c:pt>
                <c:pt idx="58">
                  <c:v>52.66</c:v>
                </c:pt>
                <c:pt idx="59">
                  <c:v>106.35</c:v>
                </c:pt>
              </c:numCache>
            </c:numRef>
          </c:val>
        </c:ser>
        <c:ser>
          <c:idx val="2"/>
          <c:order val="2"/>
          <c:tx>
            <c:strRef>
              <c:f>Sheet1!$D$1</c:f>
              <c:strCache>
                <c:ptCount val="1"/>
                <c:pt idx="0">
                  <c:v>North East Senatorial District</c:v>
                </c:pt>
              </c:strCache>
            </c:strRef>
          </c:tx>
          <c:spPr>
            <a:solidFill>
              <a:schemeClr val="accent3"/>
            </a:solidFill>
            <a:ln>
              <a:noFill/>
            </a:ln>
            <a:effectLst/>
          </c:spPr>
          <c:invertIfNegative val="0"/>
          <c:dLbls>
            <c:delete val="1"/>
          </c:dLbls>
          <c:cat>
            <c:strRef>
              <c:f>Sheet1!$A$2:$A$61</c:f>
              <c:strCache>
                <c:ptCount val="60"/>
                <c:pt idx="0">
                  <c:v>Garri</c:v>
                </c:pt>
                <c:pt idx="1">
                  <c:v>Rice (local)</c:v>
                </c:pt>
                <c:pt idx="2">
                  <c:v>Yam</c:v>
                </c:pt>
                <c:pt idx="3">
                  <c:v>Cocoyam (white)</c:v>
                </c:pt>
                <c:pt idx="4">
                  <c:v>Cassava </c:v>
                </c:pt>
                <c:pt idx="5">
                  <c:v>Sweet Potato</c:v>
                </c:pt>
                <c:pt idx="6">
                  <c:v>Plantain</c:v>
                </c:pt>
                <c:pt idx="7">
                  <c:v>Beans (Brown)</c:v>
                </c:pt>
                <c:pt idx="8">
                  <c:v>Groundnut (Shelled)</c:v>
                </c:pt>
                <c:pt idx="9">
                  <c:v>Croaker (Dried)</c:v>
                </c:pt>
                <c:pt idx="10">
                  <c:v>Groundnut Oil</c:v>
                </c:pt>
                <c:pt idx="11">
                  <c:v>Egg (Agric)</c:v>
                </c:pt>
                <c:pt idx="12">
                  <c:v>Orange</c:v>
                </c:pt>
                <c:pt idx="13">
                  <c:v>Avocado Pear</c:v>
                </c:pt>
                <c:pt idx="14">
                  <c:v>Paw Paw</c:v>
                </c:pt>
                <c:pt idx="15">
                  <c:v>Pineapple</c:v>
                </c:pt>
                <c:pt idx="16">
                  <c:v>Banana</c:v>
                </c:pt>
                <c:pt idx="17">
                  <c:v>Tomato</c:v>
                </c:pt>
                <c:pt idx="18">
                  <c:v>Onions</c:v>
                </c:pt>
                <c:pt idx="19">
                  <c:v>Okro</c:v>
                </c:pt>
                <c:pt idx="20">
                  <c:v>Water Leaf</c:v>
                </c:pt>
                <c:pt idx="21">
                  <c:v>Mbukpap Uyo (Ogbono)</c:v>
                </c:pt>
                <c:pt idx="22">
                  <c:v>Pepper</c:v>
                </c:pt>
                <c:pt idx="23">
                  <c:v>Salt</c:v>
                </c:pt>
                <c:pt idx="24">
                  <c:v>Biscuit</c:v>
                </c:pt>
                <c:pt idx="25">
                  <c:v>Bread</c:v>
                </c:pt>
                <c:pt idx="26">
                  <c:v>Oats</c:v>
                </c:pt>
                <c:pt idx="27">
                  <c:v>Curry &amp; Thyme</c:v>
                </c:pt>
                <c:pt idx="28">
                  <c:v>Peak Milk Powdered</c:v>
                </c:pt>
                <c:pt idx="29">
                  <c:v>Sugar (St Louis)</c:v>
                </c:pt>
                <c:pt idx="30">
                  <c:v>Coffee</c:v>
                </c:pt>
                <c:pt idx="31">
                  <c:v>Maggi</c:v>
                </c:pt>
                <c:pt idx="32">
                  <c:v>Margarine</c:v>
                </c:pt>
                <c:pt idx="33">
                  <c:v>Sardine (Titus)</c:v>
                </c:pt>
                <c:pt idx="34">
                  <c:v>Geisha</c:v>
                </c:pt>
                <c:pt idx="35">
                  <c:v>Coca Cola Coke</c:v>
                </c:pt>
                <c:pt idx="36">
                  <c:v>Malta Guiness</c:v>
                </c:pt>
                <c:pt idx="37">
                  <c:v>Beer Star</c:v>
                </c:pt>
                <c:pt idx="38">
                  <c:v>Local Gin (Ufofop)</c:v>
                </c:pt>
                <c:pt idx="39">
                  <c:v>Apple juice</c:v>
                </c:pt>
                <c:pt idx="40">
                  <c:v>Table water</c:v>
                </c:pt>
                <c:pt idx="41">
                  <c:v>Mobil (Insecticide)</c:v>
                </c:pt>
                <c:pt idx="42">
                  <c:v>Olive Oil Goya</c:v>
                </c:pt>
                <c:pt idx="43">
                  <c:v>Vitamin Multivite Syrup</c:v>
                </c:pt>
                <c:pt idx="44">
                  <c:v>Anti Malaria Chloroguine</c:v>
                </c:pt>
                <c:pt idx="45">
                  <c:v>Anti Biotic Ampicillin Syrup</c:v>
                </c:pt>
                <c:pt idx="46">
                  <c:v>Cough Mixture</c:v>
                </c:pt>
                <c:pt idx="47">
                  <c:v>Worm Repellant</c:v>
                </c:pt>
                <c:pt idx="48">
                  <c:v>Disinfectant Dettol</c:v>
                </c:pt>
                <c:pt idx="49">
                  <c:v>Disinfectant T.C.P.</c:v>
                </c:pt>
                <c:pt idx="50">
                  <c:v>Blood Test (Malaria/Typhoid)</c:v>
                </c:pt>
                <c:pt idx="51">
                  <c:v>Benson &amp; Hedges</c:v>
                </c:pt>
                <c:pt idx="52">
                  <c:v>Soap (Tetmosol)</c:v>
                </c:pt>
                <c:pt idx="53">
                  <c:v>Detergent (Omo)</c:v>
                </c:pt>
                <c:pt idx="54">
                  <c:v>Vaseline</c:v>
                </c:pt>
                <c:pt idx="55">
                  <c:v>Pears (Baby Hair Oil)</c:v>
                </c:pt>
                <c:pt idx="56">
                  <c:v>Powder</c:v>
                </c:pt>
                <c:pt idx="57">
                  <c:v>ToothPaste</c:v>
                </c:pt>
                <c:pt idx="58">
                  <c:v>Toilet Paper</c:v>
                </c:pt>
                <c:pt idx="59">
                  <c:v>Battery</c:v>
                </c:pt>
              </c:strCache>
            </c:strRef>
          </c:cat>
          <c:val>
            <c:numRef>
              <c:f>Sheet1!$D$2:$D$61</c:f>
              <c:numCache>
                <c:formatCode>General</c:formatCode>
                <c:ptCount val="60"/>
                <c:pt idx="0">
                  <c:v>25.5</c:v>
                </c:pt>
                <c:pt idx="1">
                  <c:v>73.6</c:v>
                </c:pt>
                <c:pt idx="2">
                  <c:v>215.53</c:v>
                </c:pt>
                <c:pt idx="3">
                  <c:v>190.54</c:v>
                </c:pt>
                <c:pt idx="4">
                  <c:v>125.3</c:v>
                </c:pt>
                <c:pt idx="5">
                  <c:v>193.24</c:v>
                </c:pt>
                <c:pt idx="6">
                  <c:v>247.48</c:v>
                </c:pt>
                <c:pt idx="7">
                  <c:v>89.68</c:v>
                </c:pt>
                <c:pt idx="8">
                  <c:v>111.38</c:v>
                </c:pt>
                <c:pt idx="9">
                  <c:v>1021.95</c:v>
                </c:pt>
                <c:pt idx="10">
                  <c:v>420.82</c:v>
                </c:pt>
                <c:pt idx="11">
                  <c:v>443.99</c:v>
                </c:pt>
                <c:pt idx="12">
                  <c:v>154.21</c:v>
                </c:pt>
                <c:pt idx="13">
                  <c:v>222.51</c:v>
                </c:pt>
                <c:pt idx="14">
                  <c:v>156.39</c:v>
                </c:pt>
                <c:pt idx="15">
                  <c:v>221.51</c:v>
                </c:pt>
                <c:pt idx="16">
                  <c:v>243.07</c:v>
                </c:pt>
                <c:pt idx="17">
                  <c:v>315.23</c:v>
                </c:pt>
                <c:pt idx="18">
                  <c:v>267.88</c:v>
                </c:pt>
                <c:pt idx="19">
                  <c:v>302.6</c:v>
                </c:pt>
                <c:pt idx="20">
                  <c:v>262.72</c:v>
                </c:pt>
                <c:pt idx="21">
                  <c:v>675.18</c:v>
                </c:pt>
                <c:pt idx="22">
                  <c:v>51.7</c:v>
                </c:pt>
                <c:pt idx="23">
                  <c:v>93.9</c:v>
                </c:pt>
                <c:pt idx="24">
                  <c:v>240.46</c:v>
                </c:pt>
                <c:pt idx="25">
                  <c:v>269.28</c:v>
                </c:pt>
                <c:pt idx="26">
                  <c:v>659.38</c:v>
                </c:pt>
                <c:pt idx="27">
                  <c:v>147</c:v>
                </c:pt>
                <c:pt idx="28">
                  <c:v>1179.62</c:v>
                </c:pt>
                <c:pt idx="29">
                  <c:v>291.6</c:v>
                </c:pt>
                <c:pt idx="30">
                  <c:v>470.25</c:v>
                </c:pt>
                <c:pt idx="31">
                  <c:v>399.41</c:v>
                </c:pt>
                <c:pt idx="32">
                  <c:v>303.62</c:v>
                </c:pt>
                <c:pt idx="33">
                  <c:v>242.09</c:v>
                </c:pt>
                <c:pt idx="34">
                  <c:v>193.33</c:v>
                </c:pt>
                <c:pt idx="35">
                  <c:v>89.72</c:v>
                </c:pt>
                <c:pt idx="36">
                  <c:v>150.69</c:v>
                </c:pt>
                <c:pt idx="37">
                  <c:v>248.19</c:v>
                </c:pt>
                <c:pt idx="38">
                  <c:v>878.2</c:v>
                </c:pt>
                <c:pt idx="39">
                  <c:v>353.93</c:v>
                </c:pt>
                <c:pt idx="40">
                  <c:v>98.04</c:v>
                </c:pt>
                <c:pt idx="41">
                  <c:v>629.84</c:v>
                </c:pt>
                <c:pt idx="42">
                  <c:v>313.47</c:v>
                </c:pt>
                <c:pt idx="43">
                  <c:v>307.5</c:v>
                </c:pt>
                <c:pt idx="44">
                  <c:v>140.28</c:v>
                </c:pt>
                <c:pt idx="45">
                  <c:v>326.1</c:v>
                </c:pt>
                <c:pt idx="46">
                  <c:v>390.13</c:v>
                </c:pt>
                <c:pt idx="47">
                  <c:v>399.02</c:v>
                </c:pt>
                <c:pt idx="48">
                  <c:v>492.71</c:v>
                </c:pt>
                <c:pt idx="49">
                  <c:v>467.48</c:v>
                </c:pt>
                <c:pt idx="50">
                  <c:v>1144.44</c:v>
                </c:pt>
                <c:pt idx="51">
                  <c:v>221.81</c:v>
                </c:pt>
                <c:pt idx="52">
                  <c:v>154.1</c:v>
                </c:pt>
                <c:pt idx="53">
                  <c:v>247.72</c:v>
                </c:pt>
                <c:pt idx="54">
                  <c:v>218.33</c:v>
                </c:pt>
                <c:pt idx="55">
                  <c:v>383.89</c:v>
                </c:pt>
                <c:pt idx="56">
                  <c:v>465.34</c:v>
                </c:pt>
                <c:pt idx="57">
                  <c:v>263.43</c:v>
                </c:pt>
                <c:pt idx="58">
                  <c:v>52.22</c:v>
                </c:pt>
                <c:pt idx="59">
                  <c:v>96.5</c:v>
                </c:pt>
              </c:numCache>
            </c:numRef>
          </c:val>
        </c:ser>
        <c:dLbls>
          <c:showLegendKey val="0"/>
          <c:showVal val="0"/>
          <c:showCatName val="0"/>
          <c:showSerName val="0"/>
          <c:showPercent val="0"/>
          <c:showBubbleSize val="0"/>
        </c:dLbls>
        <c:gapWidth val="150"/>
        <c:overlap val="0"/>
        <c:axId val="556012736"/>
        <c:axId val="684618248"/>
      </c:barChart>
      <c:catAx>
        <c:axId val="5560127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84618248"/>
        <c:crosses val="autoZero"/>
        <c:auto val="1"/>
        <c:lblAlgn val="ctr"/>
        <c:lblOffset val="100"/>
        <c:noMultiLvlLbl val="0"/>
      </c:catAx>
      <c:valAx>
        <c:axId val="684618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56012736"/>
        <c:crosses val="autoZero"/>
        <c:crossBetween val="between"/>
      </c:valAx>
      <c:spPr>
        <a:noFill/>
        <a:ln>
          <a:noFill/>
        </a:ln>
        <a:effectLst/>
      </c:spPr>
    </c:plotArea>
    <c:legend>
      <c:legendPos val="b"/>
      <c:layout>
        <c:manualLayout>
          <c:xMode val="edge"/>
          <c:yMode val="edge"/>
          <c:x val="0.617330917874396"/>
          <c:y val="0.921491884425003"/>
          <c:w val="0.363405797101449"/>
          <c:h val="0.075054679406009"/>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4045" y="165735"/>
            <a:ext cx="8423910" cy="6366510"/>
          </a:xfrm>
        </p:spPr>
        <p:txBody>
          <a:bodyPr>
            <a:normAutofit/>
          </a:bodyPr>
          <a:lstStyle/>
          <a:p>
            <a:pPr algn="ctr"/>
            <a:r>
              <a:rPr lang="en-US" sz="1600" b="1" dirty="0">
                <a:effectLst/>
                <a:latin typeface="Times New Roman" panose="02020603050405020304" pitchFamily="18" charset="0"/>
                <a:ea typeface="Calibri" panose="020F0502020204030204" charset="0"/>
                <a:cs typeface="Times New Roman" panose="02020603050405020304" pitchFamily="18" charset="0"/>
                <a:sym typeface="+mn-ea"/>
              </a:rPr>
              <a:t>A </a:t>
            </a:r>
            <a:r>
              <a:rPr lang="hr-HR" sz="1600" b="1" dirty="0">
                <a:effectLst/>
                <a:latin typeface="Times New Roman" panose="02020603050405020304" pitchFamily="18" charset="0"/>
                <a:ea typeface="Calibri" panose="020F0502020204030204" charset="0"/>
                <a:cs typeface="Times New Roman" panose="02020603050405020304" pitchFamily="18" charset="0"/>
                <a:sym typeface="+mn-ea"/>
              </a:rPr>
              <a:t>TECHNICAL REPORT ON STUDENTS</a:t>
            </a:r>
            <a:r>
              <a:rPr lang="en-US" sz="1600" b="1" dirty="0">
                <a:effectLst/>
                <a:latin typeface="Times New Roman" panose="02020603050405020304" pitchFamily="18" charset="0"/>
                <a:ea typeface="Calibri" panose="020F0502020204030204" charset="0"/>
                <a:cs typeface="Times New Roman" panose="02020603050405020304" pitchFamily="18" charset="0"/>
                <a:sym typeface="+mn-ea"/>
              </a:rPr>
              <a:t>’</a:t>
            </a:r>
            <a:r>
              <a:rPr lang="hr-HR" sz="1600" b="1" dirty="0">
                <a:effectLst/>
                <a:latin typeface="Times New Roman" panose="02020603050405020304" pitchFamily="18" charset="0"/>
                <a:ea typeface="Calibri" panose="020F0502020204030204" charset="0"/>
                <a:cs typeface="Times New Roman" panose="02020603050405020304" pitchFamily="18" charset="0"/>
                <a:sym typeface="+mn-ea"/>
              </a:rPr>
              <a:t> INDUSTRIAL WORK</a:t>
            </a:r>
            <a:br>
              <a:rPr lang="en-US" sz="1600" dirty="0">
                <a:effectLst/>
                <a:latin typeface="Times New Roman" panose="02020603050405020304" pitchFamily="18" charset="0"/>
                <a:ea typeface="Calibri" panose="020F0502020204030204" charset="0"/>
                <a:cs typeface="Times New Roman" panose="02020603050405020304" pitchFamily="18" charset="0"/>
                <a:sym typeface="+mn-ea"/>
              </a:rPr>
            </a:br>
            <a:r>
              <a:rPr lang="hr-HR" sz="1600" b="1" dirty="0">
                <a:effectLst/>
                <a:latin typeface="Times New Roman" panose="02020603050405020304" pitchFamily="18" charset="0"/>
                <a:ea typeface="Calibri" panose="020F0502020204030204" charset="0"/>
                <a:cs typeface="Times New Roman" panose="02020603050405020304" pitchFamily="18" charset="0"/>
                <a:sym typeface="+mn-ea"/>
              </a:rPr>
              <a:t>EXPERIENCE SCHEME (S.I.W.E.S)</a:t>
            </a:r>
            <a:br>
              <a:rPr lang="en-US" sz="1600" dirty="0">
                <a:effectLst/>
                <a:latin typeface="Times New Roman" panose="02020603050405020304" pitchFamily="18" charset="0"/>
                <a:ea typeface="Calibri" panose="020F0502020204030204" charset="0"/>
                <a:cs typeface="Times New Roman" panose="02020603050405020304" pitchFamily="18" charset="0"/>
                <a:sym typeface="+mn-ea"/>
              </a:rPr>
            </a:b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 </a:t>
            </a:r>
            <a:r>
              <a:rPr lang="en-US" sz="1600" b="1" dirty="0">
                <a:latin typeface="Times New Roman" panose="02020603050405020304" pitchFamily="18" charset="0"/>
                <a:cs typeface="Times New Roman" panose="02020603050405020304" pitchFamily="18" charset="0"/>
                <a:sym typeface="+mn-ea"/>
              </a:rPr>
              <a:t>DONE AT</a:t>
            </a:r>
            <a:r>
              <a:rPr sz="1600" b="1" dirty="0">
                <a:latin typeface="Times New Roman" panose="02020603050405020304" pitchFamily="18" charset="0"/>
                <a:cs typeface="Times New Roman" panose="02020603050405020304" pitchFamily="18" charset="0"/>
                <a:sym typeface="+mn-ea"/>
              </a:rPr>
              <a:t> </a:t>
            </a:r>
            <a:br>
              <a:rPr sz="1600" b="1" dirty="0">
                <a:latin typeface="Times New Roman" panose="02020603050405020304" pitchFamily="18" charset="0"/>
                <a:cs typeface="Times New Roman" panose="02020603050405020304" pitchFamily="18" charset="0"/>
                <a:sym typeface="+mn-ea"/>
              </a:rPr>
            </a:b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MINISTRY OF ECONOMIC DEVELOPMENT </a:t>
            </a:r>
            <a:br>
              <a:rPr sz="1600" b="1" dirty="0">
                <a:latin typeface="Times New Roman" panose="02020603050405020304" pitchFamily="18" charset="0"/>
                <a:cs typeface="Times New Roman" panose="02020603050405020304" pitchFamily="18" charset="0"/>
                <a:sym typeface="+mn-ea"/>
              </a:rPr>
            </a:br>
            <a:r>
              <a:rPr lang="en-US" sz="1600" b="1" dirty="0">
                <a:latin typeface="Times New Roman" panose="02020603050405020304" pitchFamily="18" charset="0"/>
                <a:cs typeface="Times New Roman" panose="02020603050405020304" pitchFamily="18" charset="0"/>
                <a:sym typeface="+mn-ea"/>
              </a:rPr>
              <a:t>AND IBOM DEEP SEAPORT</a:t>
            </a:r>
            <a:r>
              <a:rPr sz="1600" b="1" dirty="0">
                <a:latin typeface="Times New Roman" panose="02020603050405020304" pitchFamily="18" charset="0"/>
                <a:cs typeface="Times New Roman" panose="02020603050405020304" pitchFamily="18" charset="0"/>
                <a:sym typeface="+mn-ea"/>
              </a:rPr>
              <a:t>, UYO, AKWAIBOM STATE.</a:t>
            </a:r>
            <a:br>
              <a:rPr sz="1600" b="1" dirty="0">
                <a:latin typeface="Times New Roman" panose="02020603050405020304" pitchFamily="18" charset="0"/>
                <a:cs typeface="Times New Roman" panose="02020603050405020304" pitchFamily="18" charset="0"/>
                <a:sym typeface="+mn-ea"/>
              </a:rPr>
            </a:b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PERIOD OF ATTACHMENT </a:t>
            </a: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OCTOBER 202</a:t>
            </a:r>
            <a:r>
              <a:rPr lang="en-US" sz="1600" b="1" dirty="0">
                <a:latin typeface="Times New Roman" panose="02020603050405020304" pitchFamily="18" charset="0"/>
                <a:cs typeface="Times New Roman" panose="02020603050405020304" pitchFamily="18" charset="0"/>
                <a:sym typeface="+mn-ea"/>
              </a:rPr>
              <a:t>1</a:t>
            </a:r>
            <a:r>
              <a:rPr sz="1600" b="1" dirty="0">
                <a:latin typeface="Times New Roman" panose="02020603050405020304" pitchFamily="18" charset="0"/>
                <a:cs typeface="Times New Roman" panose="02020603050405020304" pitchFamily="18" charset="0"/>
                <a:sym typeface="+mn-ea"/>
              </a:rPr>
              <a:t> – JANUARY 202</a:t>
            </a:r>
            <a:r>
              <a:rPr lang="en-US" sz="1600" b="1" dirty="0">
                <a:latin typeface="Times New Roman" panose="02020603050405020304" pitchFamily="18" charset="0"/>
                <a:cs typeface="Times New Roman" panose="02020603050405020304" pitchFamily="18" charset="0"/>
                <a:sym typeface="+mn-ea"/>
              </a:rPr>
              <a:t>2</a:t>
            </a:r>
            <a:br>
              <a:rPr sz="1600" b="1" dirty="0">
                <a:latin typeface="Times New Roman" panose="02020603050405020304" pitchFamily="18" charset="0"/>
                <a:cs typeface="Times New Roman" panose="02020603050405020304" pitchFamily="18" charset="0"/>
                <a:sym typeface="+mn-ea"/>
              </a:rPr>
            </a:b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BY</a:t>
            </a:r>
            <a:br>
              <a:rPr sz="1600" b="1" dirty="0">
                <a:latin typeface="Times New Roman" panose="02020603050405020304" pitchFamily="18" charset="0"/>
                <a:cs typeface="Times New Roman" panose="02020603050405020304" pitchFamily="18" charset="0"/>
                <a:sym typeface="+mn-ea"/>
              </a:rPr>
            </a:b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CHINEDU EBERECHUKWU QUEENSLEY</a:t>
            </a:r>
            <a:br>
              <a:rPr sz="1600" b="1" dirty="0">
                <a:latin typeface="Times New Roman" panose="02020603050405020304" pitchFamily="18" charset="0"/>
                <a:cs typeface="Times New Roman" panose="02020603050405020304" pitchFamily="18" charset="0"/>
                <a:sym typeface="+mn-ea"/>
              </a:rPr>
            </a:b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REG NO: 2018524121</a:t>
            </a:r>
            <a:br>
              <a:rPr sz="1600" b="1" dirty="0">
                <a:latin typeface="Times New Roman" panose="02020603050405020304" pitchFamily="18" charset="0"/>
                <a:cs typeface="Times New Roman" panose="02020603050405020304" pitchFamily="18" charset="0"/>
                <a:sym typeface="+mn-ea"/>
              </a:rPr>
            </a:b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SUBMITTED TO</a:t>
            </a:r>
            <a:br>
              <a:rPr sz="1600" b="1" dirty="0">
                <a:latin typeface="Times New Roman" panose="02020603050405020304" pitchFamily="18" charset="0"/>
                <a:cs typeface="Times New Roman" panose="02020603050405020304" pitchFamily="18" charset="0"/>
                <a:sym typeface="+mn-ea"/>
              </a:rPr>
            </a:b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DEPARTMENT OF INDUSTRIAL MATHEMATICS</a:t>
            </a:r>
            <a:br>
              <a:rPr sz="1600" b="1" dirty="0">
                <a:latin typeface="Times New Roman" panose="02020603050405020304" pitchFamily="18" charset="0"/>
                <a:cs typeface="Times New Roman" panose="02020603050405020304" pitchFamily="18" charset="0"/>
                <a:sym typeface="+mn-ea"/>
              </a:rPr>
            </a:b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FACULTY OF PHYSICAL SCIENCES</a:t>
            </a:r>
            <a:br>
              <a:rPr sz="1600" b="1" dirty="0">
                <a:latin typeface="Times New Roman" panose="02020603050405020304" pitchFamily="18" charset="0"/>
                <a:cs typeface="Times New Roman" panose="02020603050405020304" pitchFamily="18" charset="0"/>
                <a:sym typeface="+mn-ea"/>
              </a:rPr>
            </a:b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NNAMDI AZIKIWE UNIVERSITY, AWKA.</a:t>
            </a:r>
            <a:br>
              <a:rPr sz="1600" b="1" dirty="0">
                <a:latin typeface="Times New Roman" panose="02020603050405020304" pitchFamily="18" charset="0"/>
                <a:cs typeface="Times New Roman" panose="02020603050405020304" pitchFamily="18" charset="0"/>
                <a:sym typeface="+mn-ea"/>
              </a:rPr>
            </a:br>
            <a:br>
              <a:rPr sz="1600" b="1" dirty="0">
                <a:latin typeface="Times New Roman" panose="02020603050405020304" pitchFamily="18" charset="0"/>
                <a:cs typeface="Times New Roman" panose="02020603050405020304" pitchFamily="18" charset="0"/>
                <a:sym typeface="+mn-ea"/>
              </a:rPr>
            </a:br>
            <a:r>
              <a:rPr sz="1600" b="1" dirty="0">
                <a:latin typeface="Times New Roman" panose="02020603050405020304" pitchFamily="18" charset="0"/>
                <a:cs typeface="Times New Roman" panose="02020603050405020304" pitchFamily="18" charset="0"/>
                <a:sym typeface="+mn-ea"/>
              </a:rPr>
              <a:t>BEING A REPORT SUBMITTED IN PARTIAL FULFILMENT OF THE REQUIREMENTS FOR THE STUDENTS INDUSTRIAL WORK EXPERIENCE SCHEME</a:t>
            </a:r>
            <a:r>
              <a:rPr lang="en-US" sz="1600" b="1" dirty="0">
                <a:latin typeface="Times New Roman" panose="02020603050405020304" pitchFamily="18" charset="0"/>
                <a:cs typeface="Times New Roman" panose="02020603050405020304" pitchFamily="18" charset="0"/>
                <a:sym typeface="+mn-ea"/>
              </a:rPr>
              <a:t>.</a:t>
            </a:r>
            <a:br>
              <a:rPr lang="en-US" sz="1600" b="1" dirty="0">
                <a:latin typeface="Times New Roman" panose="02020603050405020304" pitchFamily="18" charset="0"/>
                <a:cs typeface="Times New Roman" panose="02020603050405020304" pitchFamily="18" charset="0"/>
                <a:sym typeface="+mn-ea"/>
              </a:rPr>
            </a:br>
            <a:endParaRPr lang="en-US" sz="1600" b="1"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p:nvPr>
            <p:ph idx="1"/>
          </p:nvPr>
        </p:nvGraphicFramePr>
        <p:xfrm>
          <a:off x="929640" y="744855"/>
          <a:ext cx="10622280" cy="5659755"/>
        </p:xfrm>
        <a:graphic>
          <a:graphicData uri="http://schemas.openxmlformats.org/drawingml/2006/table">
            <a:tbl>
              <a:tblPr firstRow="1" bandRow="1">
                <a:tableStyleId>{5C22544A-7EE6-4342-B048-85BDC9FD1C3A}</a:tableStyleId>
              </a:tblPr>
              <a:tblGrid>
                <a:gridCol w="2655570"/>
                <a:gridCol w="2655570"/>
                <a:gridCol w="2655570"/>
                <a:gridCol w="2655570"/>
              </a:tblGrid>
              <a:tr h="692785">
                <a:tc>
                  <a:txBody>
                    <a:bodyPr/>
                    <a:p>
                      <a:pPr indent="0" algn="ctr">
                        <a:buNone/>
                      </a:pPr>
                      <a:endParaRPr lang="en-US" sz="1400" b="1" i="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ctr">
                        <a:lnSpc>
                          <a:spcPct val="140000"/>
                        </a:lnSpc>
                        <a:buNone/>
                      </a:pPr>
                      <a:r>
                        <a:rPr lang="en-US" sz="1400" b="0" i="1">
                          <a:latin typeface="Calibri" panose="020F0502020204030204" charset="0"/>
                          <a:cs typeface="Calibri" panose="020F0502020204030204" charset="0"/>
                        </a:rPr>
                        <a:t> </a:t>
                      </a:r>
                      <a:r>
                        <a:rPr lang="en-US" sz="1400" i="1">
                          <a:latin typeface="Calibri" panose="020F0502020204030204" charset="0"/>
                          <a:cs typeface="Calibri" panose="020F0502020204030204" charset="0"/>
                          <a:sym typeface="+mn-ea"/>
                        </a:rPr>
                        <a:t>South Senatorial District</a:t>
                      </a:r>
                      <a:endParaRPr lang="en-US" sz="1400" b="0" i="1">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lnSpc>
                          <a:spcPct val="140000"/>
                        </a:lnSpc>
                        <a:buNone/>
                      </a:pPr>
                      <a:r>
                        <a:rPr lang="en-US" sz="1400" i="1">
                          <a:latin typeface="Calibri" panose="020F0502020204030204" charset="0"/>
                          <a:cs typeface="Calibri" panose="020F0502020204030204" charset="0"/>
                          <a:sym typeface="+mn-ea"/>
                        </a:rPr>
                        <a:t>North West Senatorial District</a:t>
                      </a:r>
                      <a:r>
                        <a:rPr lang="en-US" sz="1400" b="0" i="1">
                          <a:latin typeface="Calibri" panose="020F0502020204030204" charset="0"/>
                          <a:cs typeface="Calibri" panose="020F0502020204030204" charset="0"/>
                        </a:rPr>
                        <a:t> </a:t>
                      </a:r>
                      <a:endParaRPr lang="en-US" sz="1400" b="0" i="1">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lnSpc>
                          <a:spcPct val="140000"/>
                        </a:lnSpc>
                        <a:buNone/>
                      </a:pPr>
                      <a:r>
                        <a:rPr lang="en-US" sz="1400" i="1">
                          <a:latin typeface="Calibri" panose="020F0502020204030204" charset="0"/>
                          <a:cs typeface="Calibri" panose="020F0502020204030204" charset="0"/>
                          <a:sym typeface="+mn-ea"/>
                        </a:rPr>
                        <a:t>North East Senatorial District</a:t>
                      </a:r>
                      <a:r>
                        <a:rPr lang="en-US" sz="1400" b="0" i="1">
                          <a:latin typeface="Calibri" panose="020F0502020204030204" charset="0"/>
                          <a:cs typeface="Calibri" panose="020F0502020204030204" charset="0"/>
                        </a:rPr>
                        <a:t> </a:t>
                      </a:r>
                      <a:endParaRPr lang="en-US" sz="1400" b="0" i="1">
                        <a:latin typeface="Calibri" panose="020F0502020204030204" charset="0"/>
                        <a:ea typeface="Calibri" panose="020F0502020204030204" charset="0"/>
                        <a:cs typeface="Calibri" panose="020F0502020204030204" charset="0"/>
                      </a:endParaRPr>
                    </a:p>
                  </a:txBody>
                  <a:tcPr marL="68580" marR="68580" marT="0" marB="0" vert="horz" anchor="ctr" anchorCtr="0"/>
                </a:tc>
              </a:tr>
              <a:tr h="414020">
                <a:tc>
                  <a:txBody>
                    <a:bodyPr/>
                    <a:p>
                      <a:pPr indent="0">
                        <a:buNone/>
                      </a:pPr>
                      <a:r>
                        <a:rPr lang="en-US" sz="1400" b="1" i="1">
                          <a:latin typeface="Calibri" panose="020F0502020204030204" charset="0"/>
                          <a:cs typeface="Calibri" panose="020F0502020204030204" charset="0"/>
                        </a:rPr>
                        <a:t> </a:t>
                      </a:r>
                      <a:endParaRPr lang="en-US" sz="1400" b="1" i="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 </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 </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 </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r h="414020">
                <a:tc>
                  <a:txBody>
                    <a:bodyPr/>
                    <a:p>
                      <a:pPr indent="0">
                        <a:buNone/>
                      </a:pPr>
                      <a:r>
                        <a:rPr lang="en-US" sz="1400" b="1">
                          <a:latin typeface="Calibri" panose="020F0502020204030204" charset="0"/>
                          <a:cs typeface="Calibri" panose="020F0502020204030204" charset="0"/>
                        </a:rPr>
                        <a:t>Mean</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330.2045615</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325.3374712</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317.5837106</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r h="413385">
                <a:tc>
                  <a:txBody>
                    <a:bodyPr/>
                    <a:p>
                      <a:pPr indent="0">
                        <a:buNone/>
                      </a:pPr>
                      <a:r>
                        <a:rPr lang="en-US" sz="1400" b="1">
                          <a:latin typeface="Calibri" panose="020F0502020204030204" charset="0"/>
                          <a:cs typeface="Calibri" panose="020F0502020204030204" charset="0"/>
                        </a:rPr>
                        <a:t>Standard Error</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34.6687327</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32.96185071</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32.11668197</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r h="414020">
                <a:tc>
                  <a:txBody>
                    <a:bodyPr/>
                    <a:p>
                      <a:pPr indent="0">
                        <a:buNone/>
                      </a:pPr>
                      <a:r>
                        <a:rPr lang="en-US" sz="1400" b="1">
                          <a:latin typeface="Calibri" panose="020F0502020204030204" charset="0"/>
                          <a:cs typeface="Calibri" panose="020F0502020204030204" charset="0"/>
                        </a:rPr>
                        <a:t>Median</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257.8431875</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264.8908438</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247.9564583</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r h="414020">
                <a:tc>
                  <a:txBody>
                    <a:bodyPr/>
                    <a:p>
                      <a:pPr indent="0">
                        <a:buNone/>
                      </a:pPr>
                      <a:r>
                        <a:rPr lang="en-US" sz="1400" b="1">
                          <a:latin typeface="Calibri" panose="020F0502020204030204" charset="0"/>
                          <a:cs typeface="Calibri" panose="020F0502020204030204" charset="0"/>
                        </a:rPr>
                        <a:t>Mode</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#N/A</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#N/A</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#N/A</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r h="414020">
                <a:tc>
                  <a:txBody>
                    <a:bodyPr/>
                    <a:p>
                      <a:pPr indent="0">
                        <a:buNone/>
                      </a:pPr>
                      <a:r>
                        <a:rPr lang="en-US" sz="1400" b="1">
                          <a:latin typeface="Calibri" panose="020F0502020204030204" charset="0"/>
                          <a:cs typeface="Calibri" panose="020F0502020204030204" charset="0"/>
                        </a:rPr>
                        <a:t>Standard Deviation</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268.5428487</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255.3213977</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248.7747488</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r h="413385">
                <a:tc>
                  <a:txBody>
                    <a:bodyPr/>
                    <a:p>
                      <a:pPr indent="0">
                        <a:buNone/>
                      </a:pPr>
                      <a:r>
                        <a:rPr lang="en-US" sz="1400" b="1">
                          <a:latin typeface="Calibri" panose="020F0502020204030204" charset="0"/>
                          <a:cs typeface="Calibri" panose="020F0502020204030204" charset="0"/>
                        </a:rPr>
                        <a:t>Sample Variance</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72115.26161</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65189.01612</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61888.87566</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r h="414655">
                <a:tc>
                  <a:txBody>
                    <a:bodyPr/>
                    <a:p>
                      <a:pPr indent="0">
                        <a:buNone/>
                      </a:pPr>
                      <a:r>
                        <a:rPr lang="en-US" sz="1400" b="1">
                          <a:latin typeface="Calibri" panose="020F0502020204030204" charset="0"/>
                          <a:cs typeface="Calibri" panose="020F0502020204030204" charset="0"/>
                        </a:rPr>
                        <a:t>Range</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1304.667083</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1163.376667</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1154.117917</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r h="414020">
                <a:tc>
                  <a:txBody>
                    <a:bodyPr/>
                    <a:p>
                      <a:pPr indent="0">
                        <a:buNone/>
                      </a:pPr>
                      <a:r>
                        <a:rPr lang="en-US" sz="1400" b="1">
                          <a:latin typeface="Calibri" panose="020F0502020204030204" charset="0"/>
                          <a:cs typeface="Calibri" panose="020F0502020204030204" charset="0"/>
                        </a:rPr>
                        <a:t>Minimum</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24.5</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24.5</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25.5</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r h="414020">
                <a:tc>
                  <a:txBody>
                    <a:bodyPr/>
                    <a:p>
                      <a:pPr indent="0">
                        <a:buNone/>
                      </a:pPr>
                      <a:r>
                        <a:rPr lang="en-US" sz="1400" b="1">
                          <a:latin typeface="Calibri" panose="020F0502020204030204" charset="0"/>
                          <a:cs typeface="Calibri" panose="020F0502020204030204" charset="0"/>
                        </a:rPr>
                        <a:t>Maximum</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1329.167083</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1187.876667</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1179.617917</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r h="413385">
                <a:tc>
                  <a:txBody>
                    <a:bodyPr/>
                    <a:p>
                      <a:pPr indent="0">
                        <a:buNone/>
                      </a:pPr>
                      <a:r>
                        <a:rPr lang="en-US" sz="1400" b="1">
                          <a:latin typeface="Calibri" panose="020F0502020204030204" charset="0"/>
                          <a:cs typeface="Calibri" panose="020F0502020204030204" charset="0"/>
                        </a:rPr>
                        <a:t>Sum</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19812.27369</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19520.24827</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19055.02264</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r h="414020">
                <a:tc>
                  <a:txBody>
                    <a:bodyPr/>
                    <a:p>
                      <a:pPr indent="0">
                        <a:buNone/>
                      </a:pPr>
                      <a:r>
                        <a:rPr lang="en-US" sz="1400" b="1">
                          <a:latin typeface="Calibri" panose="020F0502020204030204" charset="0"/>
                          <a:cs typeface="Calibri" panose="020F0502020204030204" charset="0"/>
                        </a:rPr>
                        <a:t>Count</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60</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60</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1">
                          <a:latin typeface="Calibri" panose="020F0502020204030204" charset="0"/>
                          <a:cs typeface="Calibri" panose="020F0502020204030204" charset="0"/>
                        </a:rPr>
                        <a:t>60</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tc>
              </a:tr>
            </a:tbl>
          </a:graphicData>
        </a:graphic>
      </p:graphicFrame>
      <p:sp>
        <p:nvSpPr>
          <p:cNvPr id="7" name="Text Box 6"/>
          <p:cNvSpPr txBox="1"/>
          <p:nvPr/>
        </p:nvSpPr>
        <p:spPr>
          <a:xfrm>
            <a:off x="681355" y="222885"/>
            <a:ext cx="10516235" cy="460375"/>
          </a:xfrm>
          <a:prstGeom prst="rect">
            <a:avLst/>
          </a:prstGeom>
          <a:noFill/>
        </p:spPr>
        <p:txBody>
          <a:bodyPr wrap="square" rtlCol="0">
            <a:spAutoFit/>
          </a:bodyPr>
          <a:p>
            <a:pPr algn="ctr"/>
            <a:r>
              <a:rPr lang="en-US" sz="2400" b="1" dirty="0">
                <a:latin typeface="Times New Roman" panose="02020603050405020304" pitchFamily="18" charset="0"/>
                <a:ea typeface="+mj-ea"/>
                <a:cs typeface="Times New Roman" panose="02020603050405020304" pitchFamily="18" charset="0"/>
              </a:rPr>
              <a:t>Table 2: Descriptive Statistics</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p:nvPr>
            <p:ph idx="1"/>
          </p:nvPr>
        </p:nvGraphicFramePr>
        <p:xfrm>
          <a:off x="838200" y="713105"/>
          <a:ext cx="10515600" cy="3429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indent="0" algn="ctr">
                        <a:buNone/>
                      </a:pPr>
                      <a:r>
                        <a:rPr lang="en-US" sz="1400" b="1">
                          <a:latin typeface="Calibri" panose="020F0502020204030204" charset="0"/>
                          <a:cs typeface="Calibri" panose="020F0502020204030204" charset="0"/>
                        </a:rPr>
                        <a:t>Quarter</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a:latin typeface="Calibri" panose="020F0502020204030204" charset="0"/>
                          <a:ea typeface="Calibri" panose="020F0502020204030204" charset="0"/>
                          <a:cs typeface="Calibri" panose="020F0502020204030204" charset="0"/>
                        </a:rPr>
                        <a:t>n (Number of quarters)</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a:latin typeface="Calibri" panose="020F0502020204030204" charset="0"/>
                          <a:cs typeface="Calibri" panose="020F0502020204030204" charset="0"/>
                        </a:rPr>
                        <a:t>Market Basket</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ctr" anchorCtr="0"/>
                </a:tc>
              </a:tr>
              <a:tr h="381000">
                <a:tc>
                  <a:txBody>
                    <a:bodyPr/>
                    <a:p>
                      <a:pPr indent="0">
                        <a:buNone/>
                      </a:pPr>
                      <a:r>
                        <a:rPr lang="en-US" sz="1600" b="0">
                          <a:latin typeface="Calibri" panose="020F0502020204030204" charset="0"/>
                          <a:cs typeface="Calibri" panose="020F0502020204030204" charset="0"/>
                        </a:rPr>
                        <a:t>1st quarter 2020 (Base Quarter)</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13000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81000">
                <a:tc>
                  <a:txBody>
                    <a:bodyPr/>
                    <a:p>
                      <a:pPr indent="0">
                        <a:buNone/>
                      </a:pPr>
                      <a:r>
                        <a:rPr lang="en-US" sz="1600" b="0">
                          <a:latin typeface="Calibri" panose="020F0502020204030204" charset="0"/>
                          <a:cs typeface="Calibri" panose="020F0502020204030204" charset="0"/>
                        </a:rPr>
                        <a:t>2nd quarter 2020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2</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13500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81000">
                <a:tc>
                  <a:txBody>
                    <a:bodyPr/>
                    <a:p>
                      <a:pPr indent="0">
                        <a:buNone/>
                      </a:pPr>
                      <a:r>
                        <a:rPr lang="en-US" sz="1600" b="0">
                          <a:latin typeface="Calibri" panose="020F0502020204030204" charset="0"/>
                          <a:cs typeface="Calibri" panose="020F0502020204030204" charset="0"/>
                        </a:rPr>
                        <a:t>3rd quarter 2020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3</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13800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81000">
                <a:tc>
                  <a:txBody>
                    <a:bodyPr/>
                    <a:p>
                      <a:pPr indent="0">
                        <a:buNone/>
                      </a:pPr>
                      <a:r>
                        <a:rPr lang="en-US" sz="1600" b="0">
                          <a:latin typeface="Calibri" panose="020F0502020204030204" charset="0"/>
                          <a:cs typeface="Calibri" panose="020F0502020204030204" charset="0"/>
                        </a:rPr>
                        <a:t>4th quarter 2020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4</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13900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81000">
                <a:tc>
                  <a:txBody>
                    <a:bodyPr/>
                    <a:p>
                      <a:pPr indent="0">
                        <a:buNone/>
                      </a:pPr>
                      <a:r>
                        <a:rPr lang="en-US" sz="1600" b="0">
                          <a:latin typeface="Calibri" panose="020F0502020204030204" charset="0"/>
                          <a:cs typeface="Calibri" panose="020F0502020204030204" charset="0"/>
                        </a:rPr>
                        <a:t>1st quarter 2021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5</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14500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81000">
                <a:tc>
                  <a:txBody>
                    <a:bodyPr/>
                    <a:p>
                      <a:pPr indent="0">
                        <a:buNone/>
                      </a:pPr>
                      <a:r>
                        <a:rPr lang="en-US" sz="1600" b="0">
                          <a:latin typeface="Calibri" panose="020F0502020204030204" charset="0"/>
                          <a:cs typeface="Calibri" panose="020F0502020204030204" charset="0"/>
                        </a:rPr>
                        <a:t>2nd quarter 2021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6</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15000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81000">
                <a:tc>
                  <a:txBody>
                    <a:bodyPr/>
                    <a:p>
                      <a:pPr indent="0">
                        <a:buNone/>
                      </a:pPr>
                      <a:r>
                        <a:rPr lang="en-US" sz="1600" b="0">
                          <a:latin typeface="Calibri" panose="020F0502020204030204" charset="0"/>
                          <a:cs typeface="Calibri" panose="020F0502020204030204" charset="0"/>
                        </a:rPr>
                        <a:t>3rd quarter 2021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7</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15300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81000">
                <a:tc>
                  <a:txBody>
                    <a:bodyPr/>
                    <a:p>
                      <a:pPr indent="0">
                        <a:buNone/>
                      </a:pPr>
                      <a:r>
                        <a:rPr lang="en-US" sz="1600" b="0">
                          <a:latin typeface="Calibri" panose="020F0502020204030204" charset="0"/>
                          <a:cs typeface="Calibri" panose="020F0502020204030204" charset="0"/>
                        </a:rPr>
                        <a:t>4th quarter 2021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8</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16000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bl>
          </a:graphicData>
        </a:graphic>
      </p:graphicFrame>
      <mc:AlternateContent xmlns:mc="http://schemas.openxmlformats.org/markup-compatibility/2006">
        <mc:Choice xmlns:a14="http://schemas.microsoft.com/office/drawing/2010/main" Requires="a14">
          <p:sp>
            <p:nvSpPr>
              <p:cNvPr id="9" name="Text Box 8"/>
              <p:cNvSpPr txBox="1"/>
              <p:nvPr/>
            </p:nvSpPr>
            <p:spPr>
              <a:xfrm>
                <a:off x="837565" y="4247515"/>
                <a:ext cx="10516235" cy="2281555"/>
              </a:xfrm>
              <a:prstGeom prst="rect">
                <a:avLst/>
              </a:prstGeom>
              <a:noFill/>
            </p:spPr>
            <p:txBody>
              <a:bodyPr wrap="square" rtlCol="0">
                <a:spAutoFit/>
              </a:bodyPr>
              <a:p>
                <a:pPr algn="ctr"/>
                <a:r>
                  <a:rPr lang="en-US" sz="2000" b="1"/>
                  <a:t>Calculate Consumer Price Index (CPI)</a:t>
                </a:r>
                <a:endParaRPr lang="en-US" sz="2000" b="1"/>
              </a:p>
              <a:p>
                <a:pPr algn="ctr"/>
                <a:endParaRPr lang="en-US" sz="2000" b="1"/>
              </a:p>
              <a:p>
                <a:pPr algn="l"/>
                <a:r>
                  <a:rPr lang="en-US" sz="2000"/>
                  <a:t>CPI = </a:t>
                </a:r>
                <a14:m>
                  <m:oMath xmlns:m="http://schemas.openxmlformats.org/officeDocument/2006/math">
                    <m:f>
                      <m:fPr>
                        <m:ctrlPr>
                          <a:rPr lang="en-US" sz="2000" i="1">
                            <a:latin typeface="Cambria Math" panose="02040503050406030204" charset="0"/>
                            <a:cs typeface="Cambria Math" panose="02040503050406030204" charset="0"/>
                          </a:rPr>
                        </m:ctrlPr>
                      </m:fPr>
                      <m:num>
                        <m:r>
                          <a:rPr lang="en-US" sz="2000" i="1">
                            <a:latin typeface="Cambria Math" panose="02040503050406030204" charset="0"/>
                            <a:cs typeface="Cambria Math" panose="02040503050406030204" charset="0"/>
                          </a:rPr>
                          <m:t>𝑉𝑎𝑙𝑢𝑒</m:t>
                        </m:r>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𝑜𝑓</m:t>
                        </m:r>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𝑐𝑢𝑟𝑟𝑒𝑛𝑡</m:t>
                        </m:r>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𝑚𝑎𝑟𝑘𝑒𝑡</m:t>
                        </m:r>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𝑏𝑎𝑠𝑘𝑒𝑡</m:t>
                        </m:r>
                      </m:num>
                      <m:den>
                        <m:r>
                          <a:rPr lang="en-US" sz="2000" i="1">
                            <a:latin typeface="Cambria Math" panose="02040503050406030204" charset="0"/>
                            <a:cs typeface="Cambria Math" panose="02040503050406030204" charset="0"/>
                          </a:rPr>
                          <m:t>𝑉𝑎𝑙𝑢𝑒</m:t>
                        </m:r>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𝑜𝑓</m:t>
                        </m:r>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𝑚𝑎𝑟𝑘𝑒𝑡</m:t>
                        </m:r>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𝑏𝑎𝑠𝑘𝑒𝑡</m:t>
                        </m:r>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𝑖𝑛</m:t>
                        </m:r>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𝑡ℎ𝑒</m:t>
                        </m:r>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𝑏𝑎𝑠𝑒</m:t>
                        </m:r>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𝑞𝑢𝑎𝑟𝑡𝑒𝑟</m:t>
                        </m:r>
                      </m:den>
                    </m:f>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100</m:t>
                    </m:r>
                  </m:oMath>
                </a14:m>
                <a:r>
                  <a:rPr lang="en-US" sz="2000" i="1">
                    <a:latin typeface="Cambria Math" panose="02040503050406030204" charset="0"/>
                    <a:cs typeface="Cambria Math" panose="02040503050406030204" charset="0"/>
                  </a:rPr>
                  <a:t> </a:t>
                </a:r>
                <a:r>
                  <a:rPr lang="en-US" sz="2000" b="1">
                    <a:latin typeface="Cambria Math" panose="02040503050406030204" charset="0"/>
                    <a:cs typeface="Cambria Math" panose="02040503050406030204" charset="0"/>
                  </a:rPr>
                  <a:t>.... (4)</a:t>
                </a:r>
                <a:endParaRPr lang="en-US" sz="2000" i="1">
                  <a:latin typeface="Cambria Math" panose="02040503050406030204" charset="0"/>
                  <a:cs typeface="Cambria Math" panose="02040503050406030204" charset="0"/>
                </a:endParaRPr>
              </a:p>
              <a:p>
                <a:pPr algn="l"/>
                <a:endParaRPr lang="en-US" sz="2000" i="1">
                  <a:latin typeface="Cambria Math" panose="02040503050406030204" charset="0"/>
                  <a:cs typeface="Cambria Math" panose="02040503050406030204" charset="0"/>
                </a:endParaRPr>
              </a:p>
              <a:p>
                <a:pPr algn="l"/>
                <a:r>
                  <a:rPr lang="en-US" sz="2000">
                    <a:latin typeface="Cambria Math" panose="02040503050406030204" charset="0"/>
                    <a:cs typeface="Cambria Math" panose="02040503050406030204" charset="0"/>
                  </a:rPr>
                  <a:t>Inflation </a:t>
                </a:r>
                <a:r>
                  <a:rPr lang="en-US" sz="2000" baseline="-25000">
                    <a:latin typeface="Cambria Math" panose="02040503050406030204" charset="0"/>
                    <a:cs typeface="Cambria Math" panose="02040503050406030204" charset="0"/>
                  </a:rPr>
                  <a:t>n </a:t>
                </a:r>
                <a:r>
                  <a:rPr lang="en-US" sz="2000">
                    <a:latin typeface="Cambria Math" panose="02040503050406030204" charset="0"/>
                    <a:cs typeface="Cambria Math" panose="02040503050406030204" charset="0"/>
                  </a:rPr>
                  <a:t> = </a:t>
                </a:r>
                <a14:m>
                  <m:oMath xmlns:m="http://schemas.openxmlformats.org/officeDocument/2006/math">
                    <m:f>
                      <m:fPr>
                        <m:ctrlPr>
                          <a:rPr lang="en-US" sz="2000" i="1">
                            <a:latin typeface="Cambria Math" panose="02040503050406030204" charset="0"/>
                            <a:cs typeface="Cambria Math" panose="02040503050406030204" charset="0"/>
                          </a:rPr>
                        </m:ctrlPr>
                      </m:fPr>
                      <m:num>
                        <m:sSub>
                          <m:sSubPr>
                            <m:ctrlPr>
                              <a:rPr lang="en-US" sz="2000" i="1">
                                <a:latin typeface="Cambria Math" panose="02040503050406030204" charset="0"/>
                                <a:cs typeface="Cambria Math" panose="02040503050406030204" charset="0"/>
                              </a:rPr>
                            </m:ctrlPr>
                          </m:sSubPr>
                          <m:e>
                            <m:r>
                              <a:rPr lang="en-US" sz="2000" i="1">
                                <a:latin typeface="Cambria Math" panose="02040503050406030204" charset="0"/>
                                <a:cs typeface="Cambria Math" panose="02040503050406030204" charset="0"/>
                              </a:rPr>
                              <m:t>𝑞𝑢𝑎𝑟𝑡𝑒𝑟</m:t>
                            </m:r>
                          </m:e>
                          <m:sub>
                            <m:r>
                              <a:rPr lang="en-US" sz="2000" i="1">
                                <a:latin typeface="Cambria Math" panose="02040503050406030204" charset="0"/>
                                <a:cs typeface="Cambria Math" panose="02040503050406030204" charset="0"/>
                              </a:rPr>
                              <m:t>𝑛</m:t>
                            </m:r>
                          </m:sub>
                        </m:sSub>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 </m:t>
                        </m:r>
                        <m:sSub>
                          <m:sSubPr>
                            <m:ctrlPr>
                              <a:rPr lang="en-US" sz="2000" i="1">
                                <a:latin typeface="Cambria Math" panose="02040503050406030204" charset="0"/>
                                <a:cs typeface="Cambria Math" panose="02040503050406030204" charset="0"/>
                              </a:rPr>
                            </m:ctrlPr>
                          </m:sSubPr>
                          <m:e>
                            <m:r>
                              <a:rPr lang="en-US" sz="2000" i="1">
                                <a:latin typeface="Cambria Math" panose="02040503050406030204" charset="0"/>
                                <a:cs typeface="Cambria Math" panose="02040503050406030204" charset="0"/>
                              </a:rPr>
                              <m:t>𝑞𝑢𝑎𝑟𝑡𝑒𝑟</m:t>
                            </m:r>
                          </m:e>
                          <m:sub>
                            <m:r>
                              <a:rPr lang="en-US" sz="2000" i="1">
                                <a:latin typeface="Cambria Math" panose="02040503050406030204" charset="0"/>
                                <a:cs typeface="Cambria Math" panose="02040503050406030204" charset="0"/>
                              </a:rPr>
                              <m:t>𝑛</m:t>
                            </m:r>
                            <m:r>
                              <a:rPr lang="en-US" sz="2000" i="1">
                                <a:latin typeface="Cambria Math" panose="02040503050406030204" charset="0"/>
                                <a:cs typeface="Cambria Math" panose="02040503050406030204" charset="0"/>
                              </a:rPr>
                              <m:t>−</m:t>
                            </m:r>
                            <m:r>
                              <a:rPr lang="en-US" sz="2000" i="1">
                                <a:latin typeface="Cambria Math" panose="02040503050406030204" charset="0"/>
                                <a:cs typeface="Cambria Math" panose="02040503050406030204" charset="0"/>
                              </a:rPr>
                              <m:t>1</m:t>
                            </m:r>
                          </m:sub>
                        </m:sSub>
                      </m:num>
                      <m:den>
                        <m:sSub>
                          <m:sSubPr>
                            <m:ctrlPr>
                              <a:rPr lang="en-US" sz="2000" i="1">
                                <a:latin typeface="Cambria Math" panose="02040503050406030204" charset="0"/>
                                <a:cs typeface="Cambria Math" panose="02040503050406030204" charset="0"/>
                              </a:rPr>
                            </m:ctrlPr>
                          </m:sSubPr>
                          <m:e>
                            <m:r>
                              <a:rPr lang="en-US" sz="2000" i="1">
                                <a:latin typeface="Cambria Math" panose="02040503050406030204" charset="0"/>
                                <a:cs typeface="Cambria Math" panose="02040503050406030204" charset="0"/>
                              </a:rPr>
                              <m:t>𝑞𝑢𝑎𝑟𝑡𝑒𝑟</m:t>
                            </m:r>
                          </m:e>
                          <m:sub>
                            <m:r>
                              <a:rPr lang="en-US" sz="2000" i="1">
                                <a:latin typeface="Cambria Math" panose="02040503050406030204" charset="0"/>
                                <a:cs typeface="Cambria Math" panose="02040503050406030204" charset="0"/>
                              </a:rPr>
                              <m:t>𝑛</m:t>
                            </m:r>
                            <m:r>
                              <a:rPr lang="en-US" sz="2000" i="1">
                                <a:latin typeface="Cambria Math" panose="02040503050406030204" charset="0"/>
                                <a:cs typeface="Cambria Math" panose="02040503050406030204" charset="0"/>
                              </a:rPr>
                              <m:t>−</m:t>
                            </m:r>
                            <m:r>
                              <a:rPr lang="en-US" sz="2000" i="1">
                                <a:latin typeface="Cambria Math" panose="02040503050406030204" charset="0"/>
                                <a:cs typeface="Cambria Math" panose="02040503050406030204" charset="0"/>
                              </a:rPr>
                              <m:t>1</m:t>
                            </m:r>
                          </m:sub>
                        </m:sSub>
                      </m:den>
                    </m:f>
                    <m:r>
                      <a:rPr lang="en-US" sz="2000" i="1">
                        <a:latin typeface="Cambria Math" panose="02040503050406030204" charset="0"/>
                        <a:cs typeface="Cambria Math" panose="02040503050406030204" charset="0"/>
                      </a:rPr>
                      <m:t>∗ </m:t>
                    </m:r>
                    <m:r>
                      <a:rPr lang="en-US" sz="2000" i="1">
                        <a:latin typeface="Cambria Math" panose="02040503050406030204" charset="0"/>
                        <a:cs typeface="Cambria Math" panose="02040503050406030204" charset="0"/>
                      </a:rPr>
                      <m:t>100</m:t>
                    </m:r>
                  </m:oMath>
                </a14:m>
                <a:r>
                  <a:rPr lang="en-US" sz="2000" i="1">
                    <a:latin typeface="Cambria Math" panose="02040503050406030204" charset="0"/>
                    <a:cs typeface="Cambria Math" panose="02040503050406030204" charset="0"/>
                  </a:rPr>
                  <a:t> </a:t>
                </a:r>
                <a:r>
                  <a:rPr lang="en-US" sz="2000" b="1">
                    <a:latin typeface="Cambria Math" panose="02040503050406030204" charset="0"/>
                    <a:cs typeface="Cambria Math" panose="02040503050406030204" charset="0"/>
                  </a:rPr>
                  <a:t>.... (5)</a:t>
                </a:r>
                <a:endParaRPr lang="en-US" sz="2000" i="1">
                  <a:latin typeface="Cambria Math" panose="02040503050406030204" charset="0"/>
                  <a:cs typeface="Cambria Math" panose="02040503050406030204" charset="0"/>
                </a:endParaRPr>
              </a:p>
              <a:p>
                <a:pPr algn="l"/>
                <a:endParaRPr lang="en-US" sz="2000"/>
              </a:p>
            </p:txBody>
          </p:sp>
        </mc:Choice>
        <mc:Fallback>
          <p:sp>
            <p:nvSpPr>
              <p:cNvPr id="9" name="Text Box 8"/>
              <p:cNvSpPr txBox="1">
                <a:spLocks noRot="1" noChangeAspect="1" noMove="1" noResize="1" noEditPoints="1" noAdjustHandles="1" noChangeArrowheads="1" noChangeShapeType="1" noTextEdit="1"/>
              </p:cNvSpPr>
              <p:nvPr/>
            </p:nvSpPr>
            <p:spPr>
              <a:xfrm>
                <a:off x="837565" y="4247515"/>
                <a:ext cx="10516235" cy="2281555"/>
              </a:xfrm>
              <a:prstGeom prst="rect">
                <a:avLst/>
              </a:prstGeom>
              <a:blipFill rotWithShape="1">
                <a:blip r:embed="rId1"/>
                <a:stretch>
                  <a:fillRect/>
                </a:stretch>
              </a:blipFill>
            </p:spPr>
            <p:txBody>
              <a:bodyPr/>
              <a:lstStyle/>
              <a:p>
                <a:r>
                  <a:rPr lang="en-US" altLang="en-US">
                    <a:noFill/>
                  </a:rPr>
                  <a:t> </a:t>
                </a:r>
              </a:p>
            </p:txBody>
          </p:sp>
        </mc:Fallback>
      </mc:AlternateContent>
      <p:sp>
        <p:nvSpPr>
          <p:cNvPr id="2" name="Text Box 1"/>
          <p:cNvSpPr txBox="1"/>
          <p:nvPr/>
        </p:nvSpPr>
        <p:spPr>
          <a:xfrm>
            <a:off x="837565" y="146685"/>
            <a:ext cx="10516235" cy="460375"/>
          </a:xfrm>
          <a:prstGeom prst="rect">
            <a:avLst/>
          </a:prstGeom>
          <a:noFill/>
        </p:spPr>
        <p:txBody>
          <a:bodyPr wrap="square" rtlCol="0">
            <a:spAutoFit/>
          </a:bodyPr>
          <a:p>
            <a:pPr algn="ctr"/>
            <a:r>
              <a:rPr lang="en-US" sz="2400" b="1">
                <a:latin typeface="Times New Roman" panose="02020603050405020304" pitchFamily="18" charset="0"/>
                <a:cs typeface="Times New Roman" panose="02020603050405020304" pitchFamily="18" charset="0"/>
              </a:rPr>
              <a:t>Table 3: Market basket per quarter  </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838200" y="822960"/>
          <a:ext cx="10515600" cy="5432425"/>
        </p:xfrm>
        <a:graphic>
          <a:graphicData uri="http://schemas.openxmlformats.org/drawingml/2006/table">
            <a:tbl>
              <a:tblPr firstRow="1" bandRow="1">
                <a:tableStyleId>{5C22544A-7EE6-4342-B048-85BDC9FD1C3A}</a:tableStyleId>
              </a:tblPr>
              <a:tblGrid>
                <a:gridCol w="2628900"/>
                <a:gridCol w="2628900"/>
                <a:gridCol w="2628900"/>
                <a:gridCol w="2628900"/>
              </a:tblGrid>
              <a:tr h="585470">
                <a:tc>
                  <a:txBody>
                    <a:bodyPr/>
                    <a:p>
                      <a:pPr indent="0" algn="ctr">
                        <a:buNone/>
                      </a:pPr>
                      <a:r>
                        <a:rPr lang="en-US" sz="1400" b="1">
                          <a:latin typeface="Calibri" panose="020F0502020204030204" charset="0"/>
                          <a:cs typeface="Calibri" panose="020F0502020204030204" charset="0"/>
                        </a:rPr>
                        <a:t>Quarter</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a:latin typeface="Calibri" panose="020F0502020204030204" charset="0"/>
                          <a:cs typeface="Calibri" panose="020F0502020204030204" charset="0"/>
                        </a:rPr>
                        <a:t>Market Basket</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a:latin typeface="Calibri" panose="020F0502020204030204" charset="0"/>
                          <a:cs typeface="Calibri" panose="020F0502020204030204" charset="0"/>
                        </a:rPr>
                        <a:t>CPI for Food</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a:latin typeface="Calibri" panose="020F0502020204030204" charset="0"/>
                          <a:cs typeface="Calibri" panose="020F0502020204030204" charset="0"/>
                        </a:rPr>
                        <a:t>Inflation Rate</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ctr" anchorCtr="0"/>
                </a:tc>
              </a:tr>
              <a:tr h="749300">
                <a:tc>
                  <a:txBody>
                    <a:bodyPr/>
                    <a:p>
                      <a:pPr indent="0">
                        <a:buNone/>
                      </a:pPr>
                      <a:r>
                        <a:rPr lang="en-US" sz="1600" b="0">
                          <a:latin typeface="Calibri" panose="020F0502020204030204" charset="0"/>
                          <a:cs typeface="Calibri" panose="020F0502020204030204" charset="0"/>
                        </a:rPr>
                        <a:t>1st quarter 2020(Base Quarter)</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13000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100.00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N/A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85470">
                <a:tc>
                  <a:txBody>
                    <a:bodyPr/>
                    <a:p>
                      <a:pPr indent="0">
                        <a:buNone/>
                      </a:pPr>
                      <a:r>
                        <a:rPr lang="en-US" sz="1600" b="0">
                          <a:latin typeface="Calibri" panose="020F0502020204030204" charset="0"/>
                          <a:cs typeface="Calibri" panose="020F0502020204030204" charset="0"/>
                        </a:rPr>
                        <a:t>2nd quarter 2020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13500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103.85</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3.85%</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85470">
                <a:tc>
                  <a:txBody>
                    <a:bodyPr/>
                    <a:p>
                      <a:pPr indent="0">
                        <a:buNone/>
                      </a:pPr>
                      <a:r>
                        <a:rPr lang="en-US" sz="1600" b="0">
                          <a:latin typeface="Calibri" panose="020F0502020204030204" charset="0"/>
                          <a:cs typeface="Calibri" panose="020F0502020204030204" charset="0"/>
                        </a:rPr>
                        <a:t>3rd quarter 2020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13800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106.15</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2.22%</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85470">
                <a:tc>
                  <a:txBody>
                    <a:bodyPr/>
                    <a:p>
                      <a:pPr indent="0">
                        <a:buNone/>
                      </a:pPr>
                      <a:r>
                        <a:rPr lang="en-US" sz="1600" b="0">
                          <a:latin typeface="Calibri" panose="020F0502020204030204" charset="0"/>
                          <a:cs typeface="Calibri" panose="020F0502020204030204" charset="0"/>
                        </a:rPr>
                        <a:t>4th quarter 2020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13900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106.92</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0.72%</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84835">
                <a:tc>
                  <a:txBody>
                    <a:bodyPr/>
                    <a:p>
                      <a:pPr indent="0">
                        <a:buNone/>
                      </a:pPr>
                      <a:r>
                        <a:rPr lang="en-US" sz="1600" b="0">
                          <a:latin typeface="Calibri" panose="020F0502020204030204" charset="0"/>
                          <a:cs typeface="Calibri" panose="020F0502020204030204" charset="0"/>
                        </a:rPr>
                        <a:t>1st quarter 2021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14500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111.54</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4.32%</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85470">
                <a:tc>
                  <a:txBody>
                    <a:bodyPr/>
                    <a:p>
                      <a:pPr indent="0">
                        <a:buNone/>
                      </a:pPr>
                      <a:r>
                        <a:rPr lang="en-US" sz="1600" b="0">
                          <a:latin typeface="Calibri" panose="020F0502020204030204" charset="0"/>
                          <a:cs typeface="Calibri" panose="020F0502020204030204" charset="0"/>
                        </a:rPr>
                        <a:t>2nd quarter 2021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15000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115.38</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3.45%</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85470">
                <a:tc>
                  <a:txBody>
                    <a:bodyPr/>
                    <a:p>
                      <a:pPr indent="0">
                        <a:buNone/>
                      </a:pPr>
                      <a:r>
                        <a:rPr lang="en-US" sz="1600" b="0">
                          <a:latin typeface="Calibri" panose="020F0502020204030204" charset="0"/>
                          <a:cs typeface="Calibri" panose="020F0502020204030204" charset="0"/>
                        </a:rPr>
                        <a:t>3rd quarter 2021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15300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117.69</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2.00%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85470">
                <a:tc>
                  <a:txBody>
                    <a:bodyPr/>
                    <a:p>
                      <a:pPr indent="0">
                        <a:buNone/>
                      </a:pPr>
                      <a:r>
                        <a:rPr lang="en-US" sz="1600" b="0">
                          <a:latin typeface="Calibri" panose="020F0502020204030204" charset="0"/>
                          <a:cs typeface="Calibri" panose="020F0502020204030204" charset="0"/>
                        </a:rPr>
                        <a:t>4th quarter 2021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16000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123.08</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4.58%</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tc>
              </a:tr>
            </a:tbl>
          </a:graphicData>
        </a:graphic>
      </p:graphicFrame>
      <p:sp>
        <p:nvSpPr>
          <p:cNvPr id="2" name="Text Box 1"/>
          <p:cNvSpPr txBox="1"/>
          <p:nvPr/>
        </p:nvSpPr>
        <p:spPr>
          <a:xfrm>
            <a:off x="838200" y="183515"/>
            <a:ext cx="10515600" cy="460375"/>
          </a:xfrm>
          <a:prstGeom prst="rect">
            <a:avLst/>
          </a:prstGeom>
          <a:noFill/>
        </p:spPr>
        <p:txBody>
          <a:bodyPr wrap="square" rtlCol="0">
            <a:spAutoFit/>
          </a:bodyPr>
          <a:p>
            <a:pPr algn="ctr"/>
            <a:r>
              <a:rPr lang="en-US" sz="2400" b="1">
                <a:latin typeface="Times New Roman" panose="02020603050405020304" pitchFamily="18" charset="0"/>
                <a:cs typeface="Times New Roman" panose="02020603050405020304" pitchFamily="18" charset="0"/>
              </a:rPr>
              <a:t>Table 4: Calculated consumer price index and inflation rate</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Content Placeholder 8"/>
          <p:cNvGraphicFramePr/>
          <p:nvPr>
            <p:ph idx="1"/>
          </p:nvPr>
        </p:nvGraphicFramePr>
        <p:xfrm>
          <a:off x="838200" y="1604010"/>
          <a:ext cx="10515600" cy="4869180"/>
        </p:xfrm>
        <a:graphic>
          <a:graphicData uri="http://schemas.openxmlformats.org/drawingml/2006/table">
            <a:tbl>
              <a:tblPr firstRow="1" bandRow="1">
                <a:tableStyleId>{5C22544A-7EE6-4342-B048-85BDC9FD1C3A}</a:tableStyleId>
              </a:tblPr>
              <a:tblGrid>
                <a:gridCol w="3505200"/>
                <a:gridCol w="3505200"/>
                <a:gridCol w="3505200"/>
              </a:tblGrid>
              <a:tr h="541020">
                <a:tc>
                  <a:txBody>
                    <a:bodyPr/>
                    <a:p>
                      <a:pPr indent="0" algn="ctr">
                        <a:buNone/>
                      </a:pPr>
                      <a:endParaRPr lang="en-US" sz="1600" b="1">
                        <a:solidFill>
                          <a:schemeClr val="tx1"/>
                        </a:solidFill>
                        <a:latin typeface="Calibri" panose="020F0502020204030204" charset="0"/>
                        <a:cs typeface="Calibri" panose="020F0502020204030204" charset="0"/>
                      </a:endParaRPr>
                    </a:p>
                    <a:p>
                      <a:pPr indent="0" algn="ctr">
                        <a:buNone/>
                      </a:pPr>
                      <a:r>
                        <a:rPr lang="en-US" sz="1600" b="1">
                          <a:solidFill>
                            <a:schemeClr val="tx1"/>
                          </a:solidFill>
                          <a:latin typeface="Calibri" panose="020F0502020204030204" charset="0"/>
                          <a:cs typeface="Calibri" panose="020F0502020204030204" charset="0"/>
                        </a:rPr>
                        <a:t>Quarter</a:t>
                      </a:r>
                      <a:endParaRPr lang="en-US" sz="1600" b="1">
                        <a:solidFill>
                          <a:schemeClr val="tx1"/>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ctr">
                        <a:buNone/>
                      </a:pPr>
                      <a:endParaRPr lang="en-US" sz="1600" b="1">
                        <a:solidFill>
                          <a:schemeClr val="tx1"/>
                        </a:solidFill>
                        <a:latin typeface="Calibri" panose="020F0502020204030204" charset="0"/>
                        <a:cs typeface="Calibri" panose="020F0502020204030204" charset="0"/>
                      </a:endParaRPr>
                    </a:p>
                    <a:p>
                      <a:pPr indent="0" algn="ctr">
                        <a:buNone/>
                      </a:pPr>
                      <a:r>
                        <a:rPr lang="en-US" sz="1600" b="1">
                          <a:solidFill>
                            <a:schemeClr val="tx1"/>
                          </a:solidFill>
                          <a:latin typeface="Calibri" panose="020F0502020204030204" charset="0"/>
                          <a:cs typeface="Calibri" panose="020F0502020204030204" charset="0"/>
                        </a:rPr>
                        <a:t>CPI for food(Y</a:t>
                      </a:r>
                      <a:r>
                        <a:rPr lang="en-US" sz="1600" b="1" baseline="-25000">
                          <a:solidFill>
                            <a:schemeClr val="tx1"/>
                          </a:solidFill>
                          <a:latin typeface="Calibri" panose="020F0502020204030204" charset="0"/>
                          <a:cs typeface="Calibri" panose="020F0502020204030204" charset="0"/>
                        </a:rPr>
                        <a:t>t</a:t>
                      </a:r>
                      <a:r>
                        <a:rPr lang="en-US" sz="1600" b="1">
                          <a:solidFill>
                            <a:schemeClr val="tx1"/>
                          </a:solidFill>
                          <a:latin typeface="Calibri" panose="020F0502020204030204" charset="0"/>
                          <a:cs typeface="Calibri" panose="020F0502020204030204" charset="0"/>
                        </a:rPr>
                        <a:t>)</a:t>
                      </a:r>
                      <a:endParaRPr lang="en-US" sz="1600" b="1">
                        <a:solidFill>
                          <a:schemeClr val="tx1"/>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ctr">
                        <a:buNone/>
                      </a:pPr>
                      <a:endParaRPr lang="en-US" sz="1600" b="1">
                        <a:solidFill>
                          <a:schemeClr val="tx1"/>
                        </a:solidFill>
                        <a:latin typeface="Calibri" panose="020F0502020204030204" charset="0"/>
                        <a:cs typeface="Calibri" panose="020F0502020204030204" charset="0"/>
                      </a:endParaRPr>
                    </a:p>
                    <a:p>
                      <a:pPr indent="0" algn="ctr">
                        <a:buNone/>
                      </a:pPr>
                      <a:r>
                        <a:rPr lang="en-US" sz="1600" b="1">
                          <a:solidFill>
                            <a:schemeClr val="tx1"/>
                          </a:solidFill>
                          <a:latin typeface="Calibri" panose="020F0502020204030204" charset="0"/>
                          <a:cs typeface="Calibri" panose="020F0502020204030204" charset="0"/>
                        </a:rPr>
                        <a:t>t</a:t>
                      </a:r>
                      <a:endParaRPr lang="en-US" sz="1600" b="1">
                        <a:solidFill>
                          <a:schemeClr val="tx1"/>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541020">
                <a:tc>
                  <a:txBody>
                    <a:bodyPr/>
                    <a:p>
                      <a:pPr indent="0">
                        <a:buNone/>
                      </a:pPr>
                      <a:r>
                        <a:rPr lang="en-US" sz="1800" b="0">
                          <a:latin typeface="Calibri" panose="020F0502020204030204" charset="0"/>
                          <a:cs typeface="Calibri" panose="020F0502020204030204" charset="0"/>
                        </a:rPr>
                        <a:t>1st quarter 2020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100.00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-7</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41020">
                <a:tc>
                  <a:txBody>
                    <a:bodyPr/>
                    <a:p>
                      <a:pPr indent="0">
                        <a:buNone/>
                      </a:pPr>
                      <a:r>
                        <a:rPr lang="en-US" sz="1800" b="0">
                          <a:latin typeface="Calibri" panose="020F0502020204030204" charset="0"/>
                          <a:cs typeface="Calibri" panose="020F0502020204030204" charset="0"/>
                        </a:rPr>
                        <a:t>2nd quarter 2020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103.85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41020">
                <a:tc>
                  <a:txBody>
                    <a:bodyPr/>
                    <a:p>
                      <a:pPr indent="0">
                        <a:buNone/>
                      </a:pPr>
                      <a:r>
                        <a:rPr lang="en-US" sz="1800" b="0">
                          <a:latin typeface="Calibri" panose="020F0502020204030204" charset="0"/>
                          <a:cs typeface="Calibri" panose="020F0502020204030204" charset="0"/>
                        </a:rPr>
                        <a:t>3rd quarter 2020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106.15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41020">
                <a:tc>
                  <a:txBody>
                    <a:bodyPr/>
                    <a:p>
                      <a:pPr indent="0">
                        <a:buNone/>
                      </a:pPr>
                      <a:r>
                        <a:rPr lang="en-US" sz="1800" b="0">
                          <a:latin typeface="Calibri" panose="020F0502020204030204" charset="0"/>
                          <a:cs typeface="Calibri" panose="020F0502020204030204" charset="0"/>
                        </a:rPr>
                        <a:t>4th quarter 2020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106.92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41020">
                <a:tc>
                  <a:txBody>
                    <a:bodyPr/>
                    <a:p>
                      <a:pPr indent="0">
                        <a:buNone/>
                      </a:pPr>
                      <a:r>
                        <a:rPr lang="en-US" sz="1800" b="0">
                          <a:latin typeface="Calibri" panose="020F0502020204030204" charset="0"/>
                          <a:cs typeface="Calibri" panose="020F0502020204030204" charset="0"/>
                        </a:rPr>
                        <a:t>1st quarter 2021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111.54</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41020">
                <a:tc>
                  <a:txBody>
                    <a:bodyPr/>
                    <a:p>
                      <a:pPr indent="0">
                        <a:buNone/>
                      </a:pPr>
                      <a:r>
                        <a:rPr lang="en-US" sz="1800" b="0">
                          <a:latin typeface="Calibri" panose="020F0502020204030204" charset="0"/>
                          <a:cs typeface="Calibri" panose="020F0502020204030204" charset="0"/>
                        </a:rPr>
                        <a:t>2nd quarter 2021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115.38</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41020">
                <a:tc>
                  <a:txBody>
                    <a:bodyPr/>
                    <a:p>
                      <a:pPr indent="0">
                        <a:buNone/>
                      </a:pPr>
                      <a:r>
                        <a:rPr lang="en-US" sz="1800" b="0">
                          <a:latin typeface="Calibri" panose="020F0502020204030204" charset="0"/>
                          <a:cs typeface="Calibri" panose="020F0502020204030204" charset="0"/>
                        </a:rPr>
                        <a:t>3rd quarter 2021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117.69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r>
              <a:tr h="541020">
                <a:tc>
                  <a:txBody>
                    <a:bodyPr/>
                    <a:p>
                      <a:pPr indent="0">
                        <a:buNone/>
                      </a:pPr>
                      <a:r>
                        <a:rPr lang="en-US" sz="1800" b="0">
                          <a:latin typeface="Calibri" panose="020F0502020204030204" charset="0"/>
                          <a:cs typeface="Calibri" panose="020F0502020204030204" charset="0"/>
                        </a:rPr>
                        <a:t>4th quarter 2021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123.08</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800" b="0">
                          <a:latin typeface="Calibri" panose="020F0502020204030204" charset="0"/>
                          <a:cs typeface="Calibri" panose="020F0502020204030204" charset="0"/>
                        </a:rPr>
                        <a:t>7</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tc>
              </a:tr>
            </a:tbl>
          </a:graphicData>
        </a:graphic>
      </p:graphicFrame>
      <mc:AlternateContent xmlns:mc="http://schemas.openxmlformats.org/markup-compatibility/2006">
        <mc:Choice xmlns:a14="http://schemas.microsoft.com/office/drawing/2010/main" Requires="a14">
          <p:sp>
            <p:nvSpPr>
              <p:cNvPr id="14" name="Text Box 13"/>
              <p:cNvSpPr txBox="1"/>
              <p:nvPr/>
            </p:nvSpPr>
            <p:spPr>
              <a:xfrm>
                <a:off x="838200" y="454025"/>
                <a:ext cx="10515600" cy="645160"/>
              </a:xfrm>
              <a:prstGeom prst="rect">
                <a:avLst/>
              </a:prstGeom>
              <a:noFill/>
            </p:spPr>
            <p:txBody>
              <a:bodyPr wrap="square" rtlCol="0">
                <a:spAutoFit/>
              </a:bodyPr>
              <a:p>
                <a:pPr algn="l"/>
                <a:r>
                  <a:rPr lang="en-US">
                    <a:latin typeface="Times New Roman" panose="02020603050405020304" pitchFamily="18" charset="0"/>
                    <a:cs typeface="Times New Roman" panose="02020603050405020304" pitchFamily="18" charset="0"/>
                    <a:sym typeface="+mn-ea"/>
                  </a:rPr>
                  <a:t>To forecast the Consumer Price Index (CPI) for goods/commodities for the first and second quarter of the year 2022, I will run a regression analysis on the data above coding t such that</a:t>
                </a:r>
                <a:r>
                  <a:rPr lang="en-US">
                    <a:sym typeface="+mn-ea"/>
                  </a:rPr>
                  <a:t> </a:t>
                </a:r>
                <a14:m>
                  <m:oMath xmlns:m="http://schemas.openxmlformats.org/officeDocument/2006/math">
                    <m:nary>
                      <m:naryPr>
                        <m:chr m:val="∑"/>
                        <m:limLoc m:val="undOvr"/>
                        <m:subHide m:val="on"/>
                        <m:supHide m:val="on"/>
                        <m:ctrlPr>
                          <a:rPr lang="en-US" i="1">
                            <a:latin typeface="Cambria Math" panose="02040503050406030204" charset="0"/>
                            <a:cs typeface="Cambria Math" panose="02040503050406030204" charset="0"/>
                            <a:sym typeface="+mn-ea"/>
                          </a:rPr>
                        </m:ctrlPr>
                      </m:naryPr>
                      <m:sub/>
                      <m:sup/>
                      <m:e>
                        <m:r>
                          <a:rPr lang="en-US" i="1">
                            <a:latin typeface="Cambria Math" panose="02040503050406030204" charset="0"/>
                            <a:cs typeface="Cambria Math" panose="02040503050406030204" charset="0"/>
                            <a:sym typeface="+mn-ea"/>
                          </a:rPr>
                          <m:t>𝑡</m:t>
                        </m:r>
                      </m:e>
                    </m:nary>
                    <m:r>
                      <a:rPr lang="en-US" i="1">
                        <a:latin typeface="Cambria Math" panose="02040503050406030204" charset="0"/>
                        <a:cs typeface="Cambria Math" panose="02040503050406030204" charset="0"/>
                        <a:sym typeface="+mn-ea"/>
                      </a:rPr>
                      <m:t> = </m:t>
                    </m:r>
                    <m:r>
                      <a:rPr lang="en-US" i="1">
                        <a:latin typeface="Cambria Math" panose="02040503050406030204" charset="0"/>
                        <a:cs typeface="Cambria Math" panose="02040503050406030204" charset="0"/>
                        <a:sym typeface="+mn-ea"/>
                      </a:rPr>
                      <m:t>0</m:t>
                    </m:r>
                  </m:oMath>
                </a14:m>
                <a:endParaRPr lang="en-US"/>
              </a:p>
            </p:txBody>
          </p:sp>
        </mc:Choice>
        <mc:Fallback>
          <p:sp>
            <p:nvSpPr>
              <p:cNvPr id="14" name="Text Box 13"/>
              <p:cNvSpPr txBox="1">
                <a:spLocks noRot="1" noChangeAspect="1" noMove="1" noResize="1" noEditPoints="1" noAdjustHandles="1" noChangeArrowheads="1" noChangeShapeType="1" noTextEdit="1"/>
              </p:cNvSpPr>
              <p:nvPr/>
            </p:nvSpPr>
            <p:spPr>
              <a:xfrm>
                <a:off x="838200" y="454025"/>
                <a:ext cx="10515600" cy="645160"/>
              </a:xfrm>
              <a:prstGeom prst="rect">
                <a:avLst/>
              </a:prstGeom>
              <a:blipFill rotWithShape="1">
                <a:blip r:embed="rId1"/>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 name="Text Box 1"/>
              <p:cNvSpPr txBox="1"/>
              <p:nvPr/>
            </p:nvSpPr>
            <p:spPr>
              <a:xfrm>
                <a:off x="838200" y="1121410"/>
                <a:ext cx="10515600" cy="460375"/>
              </a:xfrm>
              <a:prstGeom prst="rect">
                <a:avLst/>
              </a:prstGeom>
              <a:noFill/>
            </p:spPr>
            <p:txBody>
              <a:bodyPr wrap="square" rtlCol="0">
                <a:spAutoFit/>
              </a:bodyPr>
              <a:p>
                <a:pPr algn="ctr"/>
                <a:r>
                  <a:rPr lang="en-US" sz="2400" b="1"/>
                  <a:t>Table 5: Coding </a:t>
                </a:r>
                <a14:m>
                  <m:oMath xmlns:m="http://schemas.openxmlformats.org/officeDocument/2006/math">
                    <m:nary>
                      <m:naryPr>
                        <m:chr m:val="∑"/>
                        <m:limLoc m:val="undOvr"/>
                        <m:subHide m:val="on"/>
                        <m:supHide m:val="on"/>
                        <m:ctrlPr>
                          <a:rPr lang="en-US" sz="2400" b="1" i="1">
                            <a:latin typeface="Cambria Math" panose="02040503050406030204" charset="0"/>
                            <a:cs typeface="Cambria Math" panose="02040503050406030204" charset="0"/>
                            <a:sym typeface="+mn-ea"/>
                          </a:rPr>
                        </m:ctrlPr>
                      </m:naryPr>
                      <m:sub/>
                      <m:sup/>
                      <m:e>
                        <m:r>
                          <a:rPr lang="en-US" sz="2400" b="1" i="1">
                            <a:latin typeface="Cambria Math" panose="02040503050406030204" charset="0"/>
                            <a:cs typeface="Cambria Math" panose="02040503050406030204" charset="0"/>
                            <a:sym typeface="+mn-ea"/>
                          </a:rPr>
                          <m:t>𝒕</m:t>
                        </m:r>
                      </m:e>
                    </m:nary>
                    <m:r>
                      <a:rPr lang="en-US" sz="2400" b="1" i="1">
                        <a:latin typeface="Cambria Math" panose="02040503050406030204" charset="0"/>
                        <a:cs typeface="Cambria Math" panose="02040503050406030204" charset="0"/>
                        <a:sym typeface="+mn-ea"/>
                      </a:rPr>
                      <m:t> = </m:t>
                    </m:r>
                    <m:r>
                      <a:rPr lang="en-US" sz="2400" b="1" i="1">
                        <a:latin typeface="Cambria Math" panose="02040503050406030204" charset="0"/>
                        <a:cs typeface="Cambria Math" panose="02040503050406030204" charset="0"/>
                        <a:sym typeface="+mn-ea"/>
                      </a:rPr>
                      <m:t>𝟎</m:t>
                    </m:r>
                  </m:oMath>
                </a14:m>
                <a:endParaRPr lang="en-US" sz="2400" b="1"/>
              </a:p>
            </p:txBody>
          </p:sp>
        </mc:Choice>
        <mc:Fallback>
          <p:sp>
            <p:nvSpPr>
              <p:cNvPr id="2" name="Text Box 1"/>
              <p:cNvSpPr txBox="1">
                <a:spLocks noRot="1" noChangeAspect="1" noMove="1" noResize="1" noEditPoints="1" noAdjustHandles="1" noChangeArrowheads="1" noChangeShapeType="1" noTextEdit="1"/>
              </p:cNvSpPr>
              <p:nvPr/>
            </p:nvSpPr>
            <p:spPr>
              <a:xfrm>
                <a:off x="838200" y="1121410"/>
                <a:ext cx="10515600" cy="460375"/>
              </a:xfrm>
              <a:prstGeom prst="rect">
                <a:avLst/>
              </a:prstGeom>
              <a:blipFill rotWithShape="1">
                <a:blip r:embed="rId2"/>
                <a:stretch>
                  <a:fillRect/>
                </a:stretch>
              </a:blipFill>
            </p:spPr>
            <p:txBody>
              <a:bodyPr/>
              <a:lstStyle/>
              <a:p>
                <a:r>
                  <a:rPr lang="en-US"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p:nvPr>
            <p:ph idx="1"/>
          </p:nvPr>
        </p:nvGraphicFramePr>
        <p:xfrm>
          <a:off x="838200" y="777240"/>
          <a:ext cx="10515600" cy="2766060"/>
        </p:xfrm>
        <a:graphic>
          <a:graphicData uri="http://schemas.openxmlformats.org/drawingml/2006/table">
            <a:tbl>
              <a:tblPr firstRow="1" bandRow="1">
                <a:tableStyleId>{5C22544A-7EE6-4342-B048-85BDC9FD1C3A}</a:tableStyleId>
              </a:tblPr>
              <a:tblGrid>
                <a:gridCol w="2867660"/>
                <a:gridCol w="7647940"/>
              </a:tblGrid>
              <a:tr h="461010">
                <a:tc gridSpan="2">
                  <a:txBody>
                    <a:bodyPr/>
                    <a:p>
                      <a:pPr>
                        <a:buNone/>
                      </a:pPr>
                      <a:r>
                        <a:rPr lang="en-US"/>
                        <a:t>Regression Statistics</a:t>
                      </a:r>
                      <a:endParaRPr lang="en-US"/>
                    </a:p>
                  </a:txBody>
                  <a:tcPr/>
                </a:tc>
                <a:tc hMerge="1">
                  <a:tcPr/>
                </a:tc>
              </a:tr>
              <a:tr h="461010">
                <a:tc>
                  <a:txBody>
                    <a:bodyPr/>
                    <a:p>
                      <a:pPr indent="0">
                        <a:buNone/>
                      </a:pPr>
                      <a:r>
                        <a:rPr lang="en-US" sz="1400" b="0">
                          <a:latin typeface="Calibri" panose="020F0502020204030204" charset="0"/>
                          <a:cs typeface="Calibri" panose="020F0502020204030204" charset="0"/>
                        </a:rPr>
                        <a:t>Multiple R</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0.989165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461010">
                <a:tc>
                  <a:txBody>
                    <a:bodyPr/>
                    <a:p>
                      <a:pPr indent="0">
                        <a:buNone/>
                      </a:pPr>
                      <a:r>
                        <a:rPr lang="en-US" sz="1400" b="0">
                          <a:latin typeface="Calibri" panose="020F0502020204030204" charset="0"/>
                          <a:cs typeface="Calibri" panose="020F0502020204030204" charset="0"/>
                        </a:rPr>
                        <a:t>R Square</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0.978447</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461010">
                <a:tc>
                  <a:txBody>
                    <a:bodyPr/>
                    <a:p>
                      <a:pPr indent="0">
                        <a:buNone/>
                      </a:pPr>
                      <a:r>
                        <a:rPr lang="en-US" sz="1400" b="0">
                          <a:latin typeface="Calibri" panose="020F0502020204030204" charset="0"/>
                          <a:cs typeface="Calibri" panose="020F0502020204030204" charset="0"/>
                        </a:rPr>
                        <a:t>Adjusted R Square</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0.974855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461010">
                <a:tc>
                  <a:txBody>
                    <a:bodyPr/>
                    <a:p>
                      <a:pPr indent="0">
                        <a:buNone/>
                      </a:pPr>
                      <a:r>
                        <a:rPr lang="en-US" sz="1400" b="0">
                          <a:latin typeface="Calibri" panose="020F0502020204030204" charset="0"/>
                          <a:cs typeface="Calibri" panose="020F0502020204030204" charset="0"/>
                        </a:rPr>
                        <a:t>Standard Error</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1.229766</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461010">
                <a:tc>
                  <a:txBody>
                    <a:bodyPr/>
                    <a:p>
                      <a:pPr indent="0">
                        <a:buNone/>
                      </a:pPr>
                      <a:r>
                        <a:rPr lang="en-US" sz="1400" b="0">
                          <a:latin typeface="Calibri" panose="020F0502020204030204" charset="0"/>
                          <a:cs typeface="Calibri" panose="020F0502020204030204" charset="0"/>
                        </a:rPr>
                        <a:t>Observations</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bl>
          </a:graphicData>
        </a:graphic>
      </p:graphicFrame>
      <p:graphicFrame>
        <p:nvGraphicFramePr>
          <p:cNvPr id="8" name="Table 7"/>
          <p:cNvGraphicFramePr/>
          <p:nvPr/>
        </p:nvGraphicFramePr>
        <p:xfrm>
          <a:off x="838200" y="4126865"/>
          <a:ext cx="10515600" cy="234950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469900">
                <a:tc gridSpan="6">
                  <a:txBody>
                    <a:bodyPr/>
                    <a:p>
                      <a:pPr>
                        <a:buNone/>
                      </a:pPr>
                      <a:r>
                        <a:rPr lang="en-US"/>
                        <a:t>ANOVA</a:t>
                      </a:r>
                      <a:endParaRPr lang="en-US"/>
                    </a:p>
                  </a:txBody>
                  <a:tcPr/>
                </a:tc>
                <a:tc hMerge="1">
                  <a:tcPr/>
                </a:tc>
                <a:tc hMerge="1">
                  <a:tcPr/>
                </a:tc>
                <a:tc hMerge="1">
                  <a:tcPr/>
                </a:tc>
                <a:tc hMerge="1">
                  <a:tcPr/>
                </a:tc>
                <a:tc hMerge="1">
                  <a:tcPr/>
                </a:tc>
              </a:tr>
              <a:tr h="469900">
                <a:tc>
                  <a:txBody>
                    <a:bodyPr/>
                    <a:p>
                      <a:pPr indent="0">
                        <a:buNone/>
                      </a:pPr>
                      <a:r>
                        <a:rPr lang="en-US" sz="1400" b="0" i="1">
                          <a:latin typeface="Calibri" panose="020F0502020204030204" charset="0"/>
                          <a:cs typeface="Calibri" panose="020F0502020204030204" charset="0"/>
                        </a:rPr>
                        <a:t> </a:t>
                      </a:r>
                      <a:endParaRPr lang="en-US" sz="1400" b="0" i="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i="1">
                          <a:latin typeface="Calibri" panose="020F0502020204030204" charset="0"/>
                          <a:cs typeface="Calibri" panose="020F0502020204030204" charset="0"/>
                        </a:rPr>
                        <a:t>df</a:t>
                      </a:r>
                      <a:endParaRPr lang="en-US" sz="1400" b="0" i="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i="1">
                          <a:latin typeface="Calibri" panose="020F0502020204030204" charset="0"/>
                          <a:cs typeface="Calibri" panose="020F0502020204030204" charset="0"/>
                        </a:rPr>
                        <a:t>SS</a:t>
                      </a:r>
                      <a:endParaRPr lang="en-US" sz="1400" b="0" i="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i="1">
                          <a:latin typeface="Calibri" panose="020F0502020204030204" charset="0"/>
                          <a:cs typeface="Calibri" panose="020F0502020204030204" charset="0"/>
                        </a:rPr>
                        <a:t>MS</a:t>
                      </a:r>
                      <a:endParaRPr lang="en-US" sz="1400" b="0" i="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i="1">
                          <a:latin typeface="Calibri" panose="020F0502020204030204" charset="0"/>
                          <a:cs typeface="Calibri" panose="020F0502020204030204" charset="0"/>
                        </a:rPr>
                        <a:t>F</a:t>
                      </a:r>
                      <a:endParaRPr lang="en-US" sz="1400" b="0" i="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i="1">
                          <a:latin typeface="Calibri" panose="020F0502020204030204" charset="0"/>
                          <a:cs typeface="Calibri" panose="020F0502020204030204" charset="0"/>
                        </a:rPr>
                        <a:t>Significance F</a:t>
                      </a:r>
                      <a:endParaRPr lang="en-US" sz="1400" b="0" i="1">
                        <a:latin typeface="Calibri" panose="020F0502020204030204" charset="0"/>
                        <a:ea typeface="Calibri" panose="020F0502020204030204" charset="0"/>
                        <a:cs typeface="Calibri" panose="020F0502020204030204" charset="0"/>
                      </a:endParaRPr>
                    </a:p>
                  </a:txBody>
                  <a:tcPr marL="68580" marR="68580" marT="0" marB="0" vert="horz" anchor="t" anchorCtr="0"/>
                </a:tc>
              </a:tr>
              <a:tr h="469900">
                <a:tc>
                  <a:txBody>
                    <a:bodyPr/>
                    <a:p>
                      <a:pPr indent="0">
                        <a:buNone/>
                      </a:pPr>
                      <a:r>
                        <a:rPr lang="en-US" sz="1400" b="0">
                          <a:latin typeface="Calibri" panose="020F0502020204030204" charset="0"/>
                          <a:cs typeface="Calibri" panose="020F0502020204030204" charset="0"/>
                        </a:rPr>
                        <a:t>Regression</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411.9394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411.9394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272.3881</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3.15E-06</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469900">
                <a:tc>
                  <a:txBody>
                    <a:bodyPr/>
                    <a:p>
                      <a:pPr indent="0">
                        <a:buNone/>
                      </a:pPr>
                      <a:r>
                        <a:rPr lang="en-US" sz="1400" b="0">
                          <a:latin typeface="Calibri" panose="020F0502020204030204" charset="0"/>
                          <a:cs typeface="Calibri" panose="020F0502020204030204" charset="0"/>
                        </a:rPr>
                        <a:t>Residual</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6</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9.073954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1.512326</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 </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 </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469900">
                <a:tc>
                  <a:txBody>
                    <a:bodyPr/>
                    <a:p>
                      <a:pPr indent="0">
                        <a:buNone/>
                      </a:pPr>
                      <a:r>
                        <a:rPr lang="en-US" sz="1400" b="0">
                          <a:latin typeface="Calibri" panose="020F0502020204030204" charset="0"/>
                          <a:cs typeface="Calibri" panose="020F0502020204030204" charset="0"/>
                        </a:rPr>
                        <a:t>Total</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7</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421.0134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 </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 </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 </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bl>
          </a:graphicData>
        </a:graphic>
      </p:graphicFrame>
      <p:sp>
        <p:nvSpPr>
          <p:cNvPr id="2" name="Text Box 1"/>
          <p:cNvSpPr txBox="1"/>
          <p:nvPr/>
        </p:nvSpPr>
        <p:spPr>
          <a:xfrm>
            <a:off x="838200" y="3666490"/>
            <a:ext cx="10515600" cy="460375"/>
          </a:xfrm>
          <a:prstGeom prst="rect">
            <a:avLst/>
          </a:prstGeom>
          <a:noFill/>
        </p:spPr>
        <p:txBody>
          <a:bodyPr wrap="square" rtlCol="0">
            <a:spAutoFit/>
          </a:bodyPr>
          <a:p>
            <a:pPr algn="ctr"/>
            <a:r>
              <a:rPr lang="en-US" sz="2400" b="1">
                <a:latin typeface="Times New Roman" panose="02020603050405020304" pitchFamily="18" charset="0"/>
                <a:cs typeface="Times New Roman" panose="02020603050405020304" pitchFamily="18" charset="0"/>
              </a:rPr>
              <a:t>Table 7: ANOVA</a:t>
            </a:r>
            <a:endParaRPr lang="en-US" sz="2400" b="1">
              <a:latin typeface="Times New Roman" panose="02020603050405020304" pitchFamily="18" charset="0"/>
              <a:cs typeface="Times New Roman" panose="02020603050405020304" pitchFamily="18" charset="0"/>
            </a:endParaRPr>
          </a:p>
        </p:txBody>
      </p:sp>
      <p:sp>
        <p:nvSpPr>
          <p:cNvPr id="4" name="Text Box 3"/>
          <p:cNvSpPr txBox="1"/>
          <p:nvPr/>
        </p:nvSpPr>
        <p:spPr>
          <a:xfrm>
            <a:off x="838200" y="248285"/>
            <a:ext cx="10515600" cy="460375"/>
          </a:xfrm>
          <a:prstGeom prst="rect">
            <a:avLst/>
          </a:prstGeom>
          <a:noFill/>
        </p:spPr>
        <p:txBody>
          <a:bodyPr wrap="square" rtlCol="0">
            <a:spAutoFit/>
          </a:bodyPr>
          <a:p>
            <a:pPr algn="ctr"/>
            <a:r>
              <a:rPr lang="en-US" sz="2400" b="1">
                <a:latin typeface="Times New Roman" panose="02020603050405020304" pitchFamily="18" charset="0"/>
                <a:cs typeface="Times New Roman" panose="02020603050405020304" pitchFamily="18" charset="0"/>
              </a:rPr>
              <a:t>Table 6: Regression Statistics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838200" y="756920"/>
          <a:ext cx="10515600" cy="2328545"/>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gridCol w="1168400"/>
                <a:gridCol w="1168400"/>
              </a:tblGrid>
              <a:tr h="835660">
                <a:tc>
                  <a:txBody>
                    <a:bodyPr/>
                    <a:p>
                      <a:pPr indent="0" algn="ctr">
                        <a:buNone/>
                      </a:pPr>
                      <a:endParaRPr lang="en-US" sz="1400" b="1" i="1">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i="1">
                          <a:solidFill>
                            <a:srgbClr val="000000"/>
                          </a:solidFill>
                          <a:latin typeface="Calibri" panose="020F0502020204030204" charset="0"/>
                          <a:cs typeface="Calibri" panose="020F0502020204030204" charset="0"/>
                        </a:rPr>
                        <a:t>Coefficients</a:t>
                      </a:r>
                      <a:endParaRPr lang="en-US" sz="1400" b="1" i="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i="1">
                          <a:solidFill>
                            <a:srgbClr val="000000"/>
                          </a:solidFill>
                          <a:latin typeface="Calibri" panose="020F0502020204030204" charset="0"/>
                          <a:cs typeface="Calibri" panose="020F0502020204030204" charset="0"/>
                        </a:rPr>
                        <a:t>Standard Error</a:t>
                      </a:r>
                      <a:endParaRPr lang="en-US" sz="1400" b="1" i="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i="1">
                          <a:solidFill>
                            <a:srgbClr val="000000"/>
                          </a:solidFill>
                          <a:latin typeface="Calibri" panose="020F0502020204030204" charset="0"/>
                          <a:cs typeface="Calibri" panose="020F0502020204030204" charset="0"/>
                        </a:rPr>
                        <a:t>t Stat</a:t>
                      </a:r>
                      <a:endParaRPr lang="en-US" sz="1400" b="1" i="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i="1">
                          <a:solidFill>
                            <a:srgbClr val="000000"/>
                          </a:solidFill>
                          <a:latin typeface="Calibri" panose="020F0502020204030204" charset="0"/>
                          <a:cs typeface="Calibri" panose="020F0502020204030204" charset="0"/>
                        </a:rPr>
                        <a:t>P-value</a:t>
                      </a:r>
                      <a:endParaRPr lang="en-US" sz="1400" b="1" i="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i="1">
                          <a:solidFill>
                            <a:srgbClr val="000000"/>
                          </a:solidFill>
                          <a:latin typeface="Calibri" panose="020F0502020204030204" charset="0"/>
                          <a:cs typeface="Calibri" panose="020F0502020204030204" charset="0"/>
                        </a:rPr>
                        <a:t>Lower 95%</a:t>
                      </a:r>
                      <a:endParaRPr lang="en-US" sz="1400" b="1" i="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i="1">
                          <a:solidFill>
                            <a:srgbClr val="000000"/>
                          </a:solidFill>
                          <a:latin typeface="Calibri" panose="020F0502020204030204" charset="0"/>
                          <a:cs typeface="Calibri" panose="020F0502020204030204" charset="0"/>
                        </a:rPr>
                        <a:t>Upper 95%</a:t>
                      </a:r>
                      <a:endParaRPr lang="en-US" sz="1400" b="1" i="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i="1">
                          <a:solidFill>
                            <a:srgbClr val="000000"/>
                          </a:solidFill>
                          <a:latin typeface="Calibri" panose="020F0502020204030204" charset="0"/>
                          <a:cs typeface="Calibri" panose="020F0502020204030204" charset="0"/>
                        </a:rPr>
                        <a:t>Lower 95.0%</a:t>
                      </a:r>
                      <a:endParaRPr lang="en-US" sz="1400" b="1" i="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i="1">
                          <a:solidFill>
                            <a:srgbClr val="000000"/>
                          </a:solidFill>
                          <a:latin typeface="Calibri" panose="020F0502020204030204" charset="0"/>
                          <a:cs typeface="Calibri" panose="020F0502020204030204" charset="0"/>
                        </a:rPr>
                        <a:t>Upper 95.0%</a:t>
                      </a:r>
                      <a:endParaRPr lang="en-US" sz="1400" b="1" i="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r>
              <a:tr h="746760">
                <a:tc>
                  <a:txBody>
                    <a:bodyPr/>
                    <a:p>
                      <a:pPr indent="0">
                        <a:buNone/>
                      </a:pPr>
                      <a:r>
                        <a:rPr lang="en-US" sz="1400" b="0">
                          <a:solidFill>
                            <a:srgbClr val="000000"/>
                          </a:solidFill>
                          <a:latin typeface="Calibri" panose="020F0502020204030204" charset="0"/>
                          <a:cs typeface="Calibri" panose="020F0502020204030204" charset="0"/>
                        </a:rPr>
                        <a:t>Intercept</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110.57625</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0.434788109</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254.3221579</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2.49398E-13</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109.5123618</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111.6401382</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109.5123618</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111.6401382</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r>
              <a:tr h="746125">
                <a:tc>
                  <a:txBody>
                    <a:bodyPr/>
                    <a:p>
                      <a:pPr indent="0">
                        <a:buNone/>
                      </a:pPr>
                      <a:r>
                        <a:rPr lang="en-US" sz="1400" b="0">
                          <a:solidFill>
                            <a:srgbClr val="000000"/>
                          </a:solidFill>
                          <a:latin typeface="Calibri" panose="020F0502020204030204" charset="0"/>
                          <a:cs typeface="Calibri" panose="020F0502020204030204" charset="0"/>
                        </a:rPr>
                        <a:t>X Variable 1</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1.565892857</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0.094878544</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16.50418309</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3.15423E-06</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1.333733424</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1.79805229</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1.333733424</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r">
                        <a:buNone/>
                      </a:pPr>
                      <a:r>
                        <a:rPr lang="en-US" sz="1400" b="0">
                          <a:solidFill>
                            <a:srgbClr val="000000"/>
                          </a:solidFill>
                          <a:latin typeface="Calibri" panose="020F0502020204030204" charset="0"/>
                          <a:cs typeface="Calibri" panose="020F0502020204030204" charset="0"/>
                        </a:rPr>
                        <a:t>1.79805229</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r>
            </a:tbl>
          </a:graphicData>
        </a:graphic>
      </p:graphicFrame>
      <p:sp>
        <p:nvSpPr>
          <p:cNvPr id="6" name="Text Box 5"/>
          <p:cNvSpPr txBox="1"/>
          <p:nvPr/>
        </p:nvSpPr>
        <p:spPr>
          <a:xfrm>
            <a:off x="837565" y="3354705"/>
            <a:ext cx="10516235" cy="3415030"/>
          </a:xfrm>
          <a:prstGeom prst="rect">
            <a:avLst/>
          </a:prstGeom>
          <a:noFill/>
        </p:spPr>
        <p:txBody>
          <a:bodyPr wrap="square" rtlCol="0">
            <a:spAutoFit/>
          </a:bodyPr>
          <a:p>
            <a:r>
              <a:rPr lang="en-US" u="sng"/>
              <a:t>Below is the regression mode</a:t>
            </a:r>
            <a:r>
              <a:rPr lang="en-US"/>
              <a:t>l:</a:t>
            </a:r>
            <a:endParaRPr lang="en-US"/>
          </a:p>
          <a:p>
            <a:endParaRPr lang="en-US"/>
          </a:p>
          <a:p>
            <a:r>
              <a:rPr lang="en-US"/>
              <a:t>Y </a:t>
            </a:r>
            <a:r>
              <a:rPr lang="en-US" baseline="-25000"/>
              <a:t>t  </a:t>
            </a:r>
            <a:r>
              <a:rPr lang="en-US"/>
              <a:t>= 110.58 + 1.566</a:t>
            </a:r>
            <a:r>
              <a:rPr lang="en-US" baseline="-25000"/>
              <a:t>i</a:t>
            </a:r>
            <a:endParaRPr lang="en-US"/>
          </a:p>
          <a:p>
            <a:r>
              <a:rPr lang="en-US"/>
              <a:t>Y = Consumer Price Index (CPI) for food in Naira</a:t>
            </a:r>
            <a:endParaRPr lang="en-US"/>
          </a:p>
          <a:p>
            <a:r>
              <a:rPr lang="en-US"/>
              <a:t>t = The ith quarter of the year</a:t>
            </a:r>
            <a:endParaRPr lang="en-US"/>
          </a:p>
          <a:p>
            <a:endParaRPr lang="en-US"/>
          </a:p>
          <a:p>
            <a:pPr marL="285750" indent="-285750">
              <a:buFont typeface="Arial" panose="020B0604020202020204" pitchFamily="34" charset="0"/>
              <a:buChar char="•"/>
            </a:pPr>
            <a:r>
              <a:rPr lang="en-US"/>
              <a:t>From the analysis above, we have our R</a:t>
            </a:r>
            <a:r>
              <a:rPr lang="en-US" baseline="30000"/>
              <a:t>2</a:t>
            </a:r>
            <a:r>
              <a:rPr lang="en-US"/>
              <a:t> as 0.978 which is 97.8%. That is 97.8% of the fluctuation in the   dependent variable CPI can be explained by the independent variable time.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As we move from one quarter of the year to the next, the CPI increase by 1.566 units.</a:t>
            </a:r>
            <a:endParaRPr lang="en-US"/>
          </a:p>
          <a:p>
            <a:pPr marL="285750" indent="-285750">
              <a:buFont typeface="Arial" panose="020B0604020202020204" pitchFamily="34" charset="0"/>
              <a:buChar char="•"/>
            </a:pPr>
            <a:endParaRPr lang="en-US"/>
          </a:p>
          <a:p>
            <a:r>
              <a:rPr lang="en-US"/>
              <a:t></a:t>
            </a:r>
            <a:endParaRPr lang="en-US"/>
          </a:p>
        </p:txBody>
      </p:sp>
      <p:sp>
        <p:nvSpPr>
          <p:cNvPr id="3" name="Text Box 2"/>
          <p:cNvSpPr txBox="1"/>
          <p:nvPr/>
        </p:nvSpPr>
        <p:spPr>
          <a:xfrm>
            <a:off x="837565" y="226695"/>
            <a:ext cx="10515600" cy="460375"/>
          </a:xfrm>
          <a:prstGeom prst="rect">
            <a:avLst/>
          </a:prstGeom>
          <a:noFill/>
        </p:spPr>
        <p:txBody>
          <a:bodyPr wrap="square" rtlCol="0">
            <a:spAutoFit/>
          </a:bodyPr>
          <a:p>
            <a:pPr algn="ctr"/>
            <a:r>
              <a:rPr lang="en-US" sz="2400" b="1">
                <a:latin typeface="Times New Roman" panose="02020603050405020304" pitchFamily="18" charset="0"/>
                <a:cs typeface="Times New Roman" panose="02020603050405020304" pitchFamily="18" charset="0"/>
              </a:rPr>
              <a:t>Table 8: Coefficients of Regression Statistics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09575"/>
            <a:ext cx="10515600" cy="5767705"/>
          </a:xfrm>
        </p:spPr>
        <p:txBody>
          <a:bodyPr>
            <a:normAutofit fontScale="90000" lnSpcReduction="10000"/>
          </a:bodyPr>
          <a:p>
            <a:pPr marL="0" indent="0" algn="ctr">
              <a:buNone/>
            </a:pPr>
            <a:r>
              <a:rPr lang="en-US" sz="2400" b="1" dirty="0">
                <a:latin typeface="Times New Roman" panose="02020603050405020304" pitchFamily="18" charset="0"/>
                <a:ea typeface="+mj-ea"/>
                <a:cs typeface="Times New Roman" panose="02020603050405020304" pitchFamily="18" charset="0"/>
              </a:rPr>
              <a:t>TEST OF ADEQUACY OF THE MODEL</a:t>
            </a:r>
            <a:endParaRPr lang="en-US" sz="2400" b="1" dirty="0">
              <a:latin typeface="Times New Roman" panose="02020603050405020304" pitchFamily="18" charset="0"/>
              <a:ea typeface="+mj-ea"/>
              <a:cs typeface="Times New Roman" panose="02020603050405020304" pitchFamily="18" charset="0"/>
            </a:endParaRPr>
          </a:p>
          <a:p>
            <a:pPr marL="0" indent="0" algn="ctr">
              <a:buNone/>
            </a:pPr>
            <a:endParaRPr lang="en-US" sz="2400" b="1" dirty="0">
              <a:latin typeface="Times New Roman" panose="02020603050405020304" pitchFamily="18" charset="0"/>
              <a:ea typeface="+mj-ea"/>
              <a:cs typeface="Times New Roman" panose="02020603050405020304" pitchFamily="18" charset="0"/>
            </a:endParaRPr>
          </a:p>
          <a:p>
            <a:pPr marL="0" indent="0">
              <a:buNone/>
            </a:pPr>
            <a:r>
              <a:rPr lang="en-US"/>
              <a:t>H</a:t>
            </a:r>
            <a:r>
              <a:rPr lang="en-US" baseline="-25000"/>
              <a:t>0</a:t>
            </a:r>
            <a:r>
              <a:rPr lang="en-US"/>
              <a:t>: Model is not adequate</a:t>
            </a:r>
            <a:endParaRPr lang="en-US"/>
          </a:p>
          <a:p>
            <a:pPr marL="0" indent="0">
              <a:buNone/>
            </a:pPr>
            <a:r>
              <a:rPr lang="en-US"/>
              <a:t>H</a:t>
            </a:r>
            <a:r>
              <a:rPr lang="en-US" baseline="-25000"/>
              <a:t>1</a:t>
            </a:r>
            <a:r>
              <a:rPr lang="en-US"/>
              <a:t>: Model is adequate</a:t>
            </a:r>
            <a:endParaRPr lang="en-US"/>
          </a:p>
          <a:p>
            <a:pPr marL="0" indent="0">
              <a:buNone/>
            </a:pPr>
            <a:endParaRPr lang="en-US"/>
          </a:p>
          <a:p>
            <a:pPr marL="0" indent="0">
              <a:buNone/>
            </a:pPr>
            <a:r>
              <a:rPr lang="en-US" u="sng"/>
              <a:t>Rule</a:t>
            </a:r>
            <a:r>
              <a:rPr lang="en-US"/>
              <a:t>: If P-value is less than 0.05 (alpha level), reject H</a:t>
            </a:r>
            <a:r>
              <a:rPr lang="en-US" baseline="-25000"/>
              <a:t>0</a:t>
            </a:r>
            <a:r>
              <a:rPr lang="en-US"/>
              <a:t> and conclude </a:t>
            </a:r>
            <a:endParaRPr lang="en-US"/>
          </a:p>
          <a:p>
            <a:pPr marL="0" indent="0">
              <a:buNone/>
            </a:pPr>
            <a:r>
              <a:rPr lang="en-US"/>
              <a:t>that the model is adequate and can be used to make predictions.</a:t>
            </a:r>
            <a:endParaRPr lang="en-US"/>
          </a:p>
          <a:p>
            <a:pPr marL="0" indent="0">
              <a:buNone/>
            </a:pPr>
            <a:endParaRPr lang="en-US"/>
          </a:p>
          <a:p>
            <a:pPr marL="0" indent="0">
              <a:buNone/>
            </a:pPr>
            <a:r>
              <a:rPr lang="en-US"/>
              <a:t>From the analysis above I have the p-value as 0.00000315. Hence, I have enough evidence to reject H</a:t>
            </a:r>
            <a:r>
              <a:rPr lang="en-US" baseline="-25000"/>
              <a:t>0</a:t>
            </a:r>
            <a:r>
              <a:rPr lang="en-US"/>
              <a:t> (at an alpha level of 0.05) and conclude that the model is adequate and it can be used to make predictions.</a:t>
            </a:r>
            <a:endParaRPr lang="en-US"/>
          </a:p>
          <a:p>
            <a:pPr marL="0" indent="0">
              <a:buNone/>
            </a:pPr>
            <a:endParaRPr lang="en-US"/>
          </a:p>
          <a:p>
            <a:pPr marL="0" indent="0">
              <a:buNone/>
            </a:pPr>
            <a:r>
              <a:rPr lang="en-US"/>
              <a:t>Since I have only one parameter, there’s no need to test for the adequacy of parameters.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838200" y="1058545"/>
          <a:ext cx="10515600" cy="5118735"/>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 Box 4"/>
          <p:cNvSpPr txBox="1"/>
          <p:nvPr/>
        </p:nvSpPr>
        <p:spPr>
          <a:xfrm>
            <a:off x="6025515" y="215900"/>
            <a:ext cx="309880" cy="368300"/>
          </a:xfrm>
          <a:prstGeom prst="rect">
            <a:avLst/>
          </a:prstGeom>
          <a:noFill/>
        </p:spPr>
        <p:txBody>
          <a:bodyPr wrap="none" rtlCol="0">
            <a:spAutoFit/>
          </a:bodyPr>
          <a:p>
            <a:endParaRPr lang="en-US"/>
          </a:p>
        </p:txBody>
      </p:sp>
      <p:sp>
        <p:nvSpPr>
          <p:cNvPr id="8" name="Text Box 7"/>
          <p:cNvSpPr txBox="1"/>
          <p:nvPr/>
        </p:nvSpPr>
        <p:spPr>
          <a:xfrm>
            <a:off x="838200" y="485775"/>
            <a:ext cx="10516235" cy="423545"/>
          </a:xfrm>
          <a:prstGeom prst="rect">
            <a:avLst/>
          </a:prstGeom>
          <a:noFill/>
        </p:spPr>
        <p:txBody>
          <a:bodyPr wrap="square" rtlCol="0">
            <a:spAutoFit/>
          </a:bodyPr>
          <a:p>
            <a:pPr algn="ctr">
              <a:lnSpc>
                <a:spcPct val="90000"/>
              </a:lnSpc>
              <a:spcBef>
                <a:spcPts val="1000"/>
              </a:spcBef>
              <a:buClrTx/>
              <a:buSzTx/>
              <a:buFont typeface="Arial" panose="020B0604020202020204" pitchFamily="34" charset="0"/>
            </a:pPr>
            <a:r>
              <a:rPr lang="en-US" sz="2400" b="1" dirty="0">
                <a:latin typeface="Times New Roman" panose="02020603050405020304" pitchFamily="18" charset="0"/>
                <a:ea typeface="+mj-ea"/>
                <a:cs typeface="Times New Roman" panose="02020603050405020304" pitchFamily="18" charset="0"/>
              </a:rPr>
              <a:t>CPI for food (Yt)</a:t>
            </a:r>
            <a:endParaRPr lang="en-US" sz="2400" b="1" dirty="0">
              <a:latin typeface="Times New Roman" panose="02020603050405020304" pitchFamily="18" charset="0"/>
              <a:ea typeface="+mj-ea"/>
              <a:cs typeface="Times New Roman" panose="02020603050405020304" pitchFamily="18" charset="0"/>
            </a:endParaRPr>
          </a:p>
        </p:txBody>
      </p:sp>
      <p:sp>
        <p:nvSpPr>
          <p:cNvPr id="2" name="Text Box 1"/>
          <p:cNvSpPr txBox="1"/>
          <p:nvPr/>
        </p:nvSpPr>
        <p:spPr>
          <a:xfrm>
            <a:off x="4904105" y="5756910"/>
            <a:ext cx="2155825" cy="368300"/>
          </a:xfrm>
          <a:prstGeom prst="rect">
            <a:avLst/>
          </a:prstGeom>
          <a:noFill/>
        </p:spPr>
        <p:txBody>
          <a:bodyPr wrap="square" rtlCol="0">
            <a:spAutoFit/>
          </a:bodyPr>
          <a:p>
            <a:pPr algn="ctr"/>
            <a:r>
              <a:rPr lang="en-US" b="1"/>
              <a:t>Months</a:t>
            </a:r>
            <a:endParaRPr lang="en-US" b="1"/>
          </a:p>
        </p:txBody>
      </p:sp>
      <p:sp>
        <p:nvSpPr>
          <p:cNvPr id="3" name="Text Box 2"/>
          <p:cNvSpPr txBox="1"/>
          <p:nvPr/>
        </p:nvSpPr>
        <p:spPr>
          <a:xfrm rot="10800000">
            <a:off x="250825" y="1457325"/>
            <a:ext cx="459740" cy="2693670"/>
          </a:xfrm>
          <a:prstGeom prst="rect">
            <a:avLst/>
          </a:prstGeom>
          <a:noFill/>
        </p:spPr>
        <p:txBody>
          <a:bodyPr vert="eaVert" wrap="square" rtlCol="0">
            <a:spAutoFit/>
          </a:bodyPr>
          <a:p>
            <a:r>
              <a:rPr lang="en-US" b="1"/>
              <a:t>Consumer Price Index (CPI)</a:t>
            </a:r>
            <a:endParaRPr 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7515"/>
            <a:ext cx="10515600" cy="5739765"/>
          </a:xfrm>
        </p:spPr>
        <p:txBody>
          <a:bodyPr>
            <a:normAutofit/>
          </a:bodyPr>
          <a:p>
            <a:pPr marL="0" indent="0" algn="ctr">
              <a:buNone/>
            </a:pPr>
            <a:r>
              <a:rPr lang="en-US" sz="2400" b="1" dirty="0">
                <a:latin typeface="Times New Roman" panose="02020603050405020304" pitchFamily="18" charset="0"/>
                <a:ea typeface="+mj-ea"/>
                <a:cs typeface="Times New Roman" panose="02020603050405020304" pitchFamily="18" charset="0"/>
              </a:rPr>
              <a:t>PREDICTING THE CPI FOR FOOD FOR THE FIRST AND SECOND QUARTER OF THE YEAR 2022</a:t>
            </a:r>
            <a:endParaRPr lang="en-US" sz="2400" b="1" dirty="0">
              <a:latin typeface="Times New Roman" panose="02020603050405020304" pitchFamily="18" charset="0"/>
              <a:ea typeface="+mj-ea"/>
              <a:cs typeface="Times New Roman" panose="02020603050405020304" pitchFamily="18" charset="0"/>
            </a:endParaRPr>
          </a:p>
          <a:p>
            <a:r>
              <a:rPr lang="en-US"/>
              <a:t>For the first quarter, I set t = 9</a:t>
            </a:r>
            <a:endParaRPr lang="en-US"/>
          </a:p>
          <a:p>
            <a:pPr marL="0" indent="0">
              <a:buNone/>
            </a:pPr>
            <a:r>
              <a:rPr lang="en-US"/>
              <a:t>	110.58 + 1.566 (9) = 124.67</a:t>
            </a:r>
            <a:endParaRPr lang="en-US"/>
          </a:p>
          <a:p>
            <a:pPr marL="0" indent="0">
              <a:buNone/>
            </a:pPr>
            <a:r>
              <a:rPr lang="en-US"/>
              <a:t>I have that in the</a:t>
            </a:r>
            <a:r>
              <a:rPr lang="en-US" b="1"/>
              <a:t> first quarter of 2022, the CPI for food relative to the first quarter of 2020 will be 124.67 naira.</a:t>
            </a:r>
            <a:endParaRPr lang="en-US" b="1"/>
          </a:p>
          <a:p>
            <a:pPr marL="0" indent="0">
              <a:buNone/>
            </a:pPr>
            <a:endParaRPr lang="en-US" b="1"/>
          </a:p>
          <a:p>
            <a:r>
              <a:rPr lang="en-US"/>
              <a:t>For the second quarter, I set t = 11</a:t>
            </a:r>
            <a:endParaRPr lang="en-US"/>
          </a:p>
          <a:p>
            <a:pPr marL="0" indent="0">
              <a:buNone/>
            </a:pPr>
            <a:r>
              <a:rPr lang="en-US"/>
              <a:t>	110.58 + 1.566 (11) = 127.81</a:t>
            </a:r>
            <a:endParaRPr lang="en-US"/>
          </a:p>
          <a:p>
            <a:pPr marL="0" indent="0">
              <a:buNone/>
            </a:pPr>
            <a:r>
              <a:rPr lang="en-US"/>
              <a:t>I have that in the </a:t>
            </a:r>
            <a:r>
              <a:rPr lang="en-US" b="1"/>
              <a:t>second quarter of 2022, the CPI for food relative to the first quarter of 2020 will be 127.81 naira.</a:t>
            </a:r>
            <a:endParaRPr 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 name="Content Placeholder 18"/>
          <p:cNvGraphicFramePr/>
          <p:nvPr>
            <p:ph idx="1"/>
          </p:nvPr>
        </p:nvGraphicFramePr>
        <p:xfrm>
          <a:off x="838200" y="1060450"/>
          <a:ext cx="10515600" cy="5116830"/>
        </p:xfrm>
        <a:graphic>
          <a:graphicData uri="http://schemas.openxmlformats.org/drawingml/2006/chart">
            <c:chart xmlns:c="http://schemas.openxmlformats.org/drawingml/2006/chart" xmlns:r="http://schemas.openxmlformats.org/officeDocument/2006/relationships" r:id="rId1"/>
          </a:graphicData>
        </a:graphic>
      </p:graphicFrame>
      <p:sp>
        <p:nvSpPr>
          <p:cNvPr id="20" name="Text Box 19"/>
          <p:cNvSpPr txBox="1"/>
          <p:nvPr/>
        </p:nvSpPr>
        <p:spPr>
          <a:xfrm>
            <a:off x="837565" y="356235"/>
            <a:ext cx="10516235" cy="460375"/>
          </a:xfrm>
          <a:prstGeom prst="rect">
            <a:avLst/>
          </a:prstGeom>
          <a:noFill/>
        </p:spPr>
        <p:txBody>
          <a:bodyPr wrap="square" rtlCol="0">
            <a:spAutoFit/>
          </a:bodyPr>
          <a:p>
            <a:pPr algn="ctr"/>
            <a:r>
              <a:rPr lang="en-US" sz="2400" b="1">
                <a:latin typeface="Times New Roman" panose="02020603050405020304" pitchFamily="18" charset="0"/>
                <a:cs typeface="Times New Roman" panose="02020603050405020304" pitchFamily="18" charset="0"/>
              </a:rPr>
              <a:t>Trend line showing change in CPI over time</a:t>
            </a:r>
            <a:endParaRPr lang="en-US" sz="2400" b="1">
              <a:latin typeface="Times New Roman" panose="02020603050405020304" pitchFamily="18" charset="0"/>
              <a:cs typeface="Times New Roman" panose="02020603050405020304" pitchFamily="18" charset="0"/>
            </a:endParaRPr>
          </a:p>
        </p:txBody>
      </p:sp>
      <p:sp>
        <p:nvSpPr>
          <p:cNvPr id="2" name="Text Box 1"/>
          <p:cNvSpPr txBox="1"/>
          <p:nvPr/>
        </p:nvSpPr>
        <p:spPr>
          <a:xfrm rot="10800000">
            <a:off x="240030" y="1493520"/>
            <a:ext cx="459740" cy="2721610"/>
          </a:xfrm>
          <a:prstGeom prst="rect">
            <a:avLst/>
          </a:prstGeom>
          <a:noFill/>
        </p:spPr>
        <p:txBody>
          <a:bodyPr vert="eaVert" wrap="square" rtlCol="0">
            <a:spAutoFit/>
          </a:bodyPr>
          <a:p>
            <a:pPr algn="ctr"/>
            <a:r>
              <a:rPr lang="en-US" b="1"/>
              <a:t>Consumer Price Index (CPI)</a:t>
            </a:r>
            <a:endParaRPr lang="en-US" b="1"/>
          </a:p>
        </p:txBody>
      </p:sp>
      <p:sp>
        <p:nvSpPr>
          <p:cNvPr id="3" name="Text Box 2"/>
          <p:cNvSpPr txBox="1"/>
          <p:nvPr/>
        </p:nvSpPr>
        <p:spPr>
          <a:xfrm>
            <a:off x="5060950" y="5808980"/>
            <a:ext cx="2070100" cy="368300"/>
          </a:xfrm>
          <a:prstGeom prst="rect">
            <a:avLst/>
          </a:prstGeom>
          <a:noFill/>
        </p:spPr>
        <p:txBody>
          <a:bodyPr wrap="square" rtlCol="0">
            <a:spAutoFit/>
          </a:bodyPr>
          <a:p>
            <a:pPr algn="ctr"/>
            <a:r>
              <a:rPr lang="en-US" b="1"/>
              <a:t>Months</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0270"/>
          </a:xfrm>
        </p:spPr>
        <p:txBody>
          <a:bodyPr>
            <a:normAutofit/>
          </a:bodyPr>
          <a:p>
            <a:pPr algn="ctr"/>
            <a:r>
              <a:rPr lang="en-US" sz="3600" b="1" dirty="0">
                <a:latin typeface="Times New Roman" panose="02020603050405020304" pitchFamily="18" charset="0"/>
                <a:cs typeface="Times New Roman" panose="02020603050405020304" pitchFamily="18" charset="0"/>
                <a:sym typeface="+mn-ea"/>
              </a:rPr>
              <a:t>ABSTRACT</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8105"/>
            <a:ext cx="10515600" cy="4829175"/>
          </a:xfrm>
        </p:spPr>
        <p:txBody>
          <a:bodyPr/>
          <a:p>
            <a:pPr marL="0" indent="0">
              <a:buNone/>
            </a:pPr>
            <a:r>
              <a:rPr lang="en-US">
                <a:latin typeface="Times New Roman" panose="02020603050405020304" pitchFamily="18" charset="0"/>
                <a:cs typeface="Times New Roman" panose="02020603050405020304" pitchFamily="18" charset="0"/>
              </a:rPr>
              <a:t>This technical report depicts and presents the experience acquired at the Ministry of Economic Development and Ibom Deep Seaport, Uyo as a SIWES student. The report discusses the working experience gained during my Industrial Training where I served with the staff of the department of price statistics. The statistical package used in this report is Microsoft Excel. The type of data used is secondary data and statistical tools are regression and correlation. The aim and objective of the analysis is to determine and forecast the Consumer Price Index (CPI) for food in the state of Akwaibom and to deduce the nature of relationship between prices in the different senatorial district.</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837565" y="226695"/>
            <a:ext cx="10515600" cy="1322070"/>
          </a:xfrm>
          <a:prstGeom prst="rect">
            <a:avLst/>
          </a:prstGeom>
          <a:noFill/>
        </p:spPr>
        <p:txBody>
          <a:bodyPr wrap="square" rtlCol="0">
            <a:spAutoFit/>
          </a:bodyPr>
          <a:p>
            <a:pPr algn="ctr"/>
            <a:r>
              <a:rPr lang="en-US" sz="2400" b="1">
                <a:latin typeface="Times New Roman" panose="02020603050405020304" pitchFamily="18" charset="0"/>
                <a:cs typeface="Times New Roman" panose="02020603050405020304" pitchFamily="18" charset="0"/>
              </a:rPr>
              <a:t> CORRELATION ANALYSIS</a:t>
            </a:r>
            <a:endParaRPr lang="en-US" sz="2400" b="1">
              <a:latin typeface="Times New Roman" panose="02020603050405020304" pitchFamily="18" charset="0"/>
              <a:cs typeface="Times New Roman" panose="02020603050405020304" pitchFamily="18" charset="0"/>
            </a:endParaRPr>
          </a:p>
          <a:p>
            <a:r>
              <a:rPr lang="en-US" sz="2800"/>
              <a:t>To check if there’s any correlation in the prices of goods among the three senatorial districts in Akwa ibom state, I ran a correlation analysis </a:t>
            </a:r>
            <a:endParaRPr lang="en-US" sz="2800"/>
          </a:p>
        </p:txBody>
      </p:sp>
      <p:sp>
        <p:nvSpPr>
          <p:cNvPr id="7" name="Text Box 6"/>
          <p:cNvSpPr txBox="1"/>
          <p:nvPr/>
        </p:nvSpPr>
        <p:spPr>
          <a:xfrm>
            <a:off x="837565" y="5713730"/>
            <a:ext cx="10515600" cy="953135"/>
          </a:xfrm>
          <a:prstGeom prst="rect">
            <a:avLst/>
          </a:prstGeom>
          <a:noFill/>
        </p:spPr>
        <p:txBody>
          <a:bodyPr wrap="square" rtlCol="0">
            <a:spAutoFit/>
          </a:bodyPr>
          <a:p>
            <a:r>
              <a:rPr lang="en-US" sz="2800"/>
              <a:t>From the correlation matrix, we see that the prices among the different senatorial districts are highly correlated.</a:t>
            </a:r>
            <a:endParaRPr lang="en-US" sz="2800"/>
          </a:p>
        </p:txBody>
      </p:sp>
      <p:graphicFrame>
        <p:nvGraphicFramePr>
          <p:cNvPr id="3" name="Content Placeholder 2"/>
          <p:cNvGraphicFramePr/>
          <p:nvPr>
            <p:ph idx="1"/>
          </p:nvPr>
        </p:nvGraphicFramePr>
        <p:xfrm>
          <a:off x="838200" y="2116455"/>
          <a:ext cx="10515600" cy="3398520"/>
        </p:xfrm>
        <a:graphic>
          <a:graphicData uri="http://schemas.openxmlformats.org/drawingml/2006/table">
            <a:tbl>
              <a:tblPr firstRow="1" bandRow="1">
                <a:tableStyleId>{5C22544A-7EE6-4342-B048-85BDC9FD1C3A}</a:tableStyleId>
              </a:tblPr>
              <a:tblGrid>
                <a:gridCol w="3505200"/>
                <a:gridCol w="3505200"/>
                <a:gridCol w="3505200"/>
              </a:tblGrid>
              <a:tr h="566420">
                <a:tc>
                  <a:txBody>
                    <a:bodyPr/>
                    <a:p>
                      <a:pPr indent="0" algn="ctr">
                        <a:buNone/>
                      </a:pP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b" anchorCtr="0"/>
                </a:tc>
                <a:tc>
                  <a:txBody>
                    <a:bodyPr/>
                    <a:p>
                      <a:pPr indent="0" algn="ctr">
                        <a:buNone/>
                      </a:pPr>
                      <a:r>
                        <a:rPr lang="en-US" sz="1600" b="1" i="1">
                          <a:solidFill>
                            <a:srgbClr val="000000"/>
                          </a:solidFill>
                          <a:latin typeface="Segoe UI" panose="020B0502040204020203" charset="0"/>
                          <a:cs typeface="Segoe UI" panose="020B0502040204020203" charset="0"/>
                        </a:rPr>
                        <a:t>South Senatorial District</a:t>
                      </a:r>
                      <a:endParaRPr lang="en-US" sz="1600" b="1" i="1">
                        <a:solidFill>
                          <a:srgbClr val="000000"/>
                        </a:solidFill>
                        <a:latin typeface="Segoe UI" panose="020B0502040204020203" charset="0"/>
                        <a:ea typeface="Segoe UI" panose="020B0502040204020203" charset="0"/>
                        <a:cs typeface="Segoe UI" panose="020B0502040204020203" charset="0"/>
                      </a:endParaRPr>
                    </a:p>
                  </a:txBody>
                  <a:tcPr marL="68580" marR="68580" marT="0" marB="0" vert="horz" anchor="ctr" anchorCtr="0"/>
                </a:tc>
                <a:tc>
                  <a:txBody>
                    <a:bodyPr/>
                    <a:p>
                      <a:pPr indent="0" algn="ctr">
                        <a:buNone/>
                      </a:pPr>
                      <a:r>
                        <a:rPr lang="en-US" sz="1600" b="1" i="1">
                          <a:solidFill>
                            <a:srgbClr val="000000"/>
                          </a:solidFill>
                          <a:latin typeface="Segoe UI" panose="020B0502040204020203" charset="0"/>
                          <a:cs typeface="Segoe UI" panose="020B0502040204020203" charset="0"/>
                        </a:rPr>
                        <a:t>North West SenatorialDistrict</a:t>
                      </a:r>
                      <a:endParaRPr lang="en-US" sz="1600" b="1" i="1">
                        <a:solidFill>
                          <a:srgbClr val="000000"/>
                        </a:solidFill>
                        <a:latin typeface="Segoe UI" panose="020B0502040204020203" charset="0"/>
                        <a:ea typeface="Segoe UI" panose="020B0502040204020203" charset="0"/>
                        <a:cs typeface="Segoe UI" panose="020B0502040204020203" charset="0"/>
                      </a:endParaRPr>
                    </a:p>
                  </a:txBody>
                  <a:tcPr marL="68580" marR="68580" marT="0" marB="0" vert="horz" anchor="ctr" anchorCtr="0"/>
                </a:tc>
              </a:tr>
              <a:tr h="566420">
                <a:tc>
                  <a:txBody>
                    <a:bodyPr/>
                    <a:p>
                      <a:pPr indent="0" algn="ctr">
                        <a:buNone/>
                      </a:pPr>
                      <a:r>
                        <a:rPr lang="en-US" sz="1600" b="1" i="1">
                          <a:solidFill>
                            <a:srgbClr val="000000"/>
                          </a:solidFill>
                          <a:latin typeface="Segoe UI" panose="020B0502040204020203" charset="0"/>
                          <a:cs typeface="Segoe UI" panose="020B0502040204020203" charset="0"/>
                        </a:rPr>
                        <a:t>North West Senatorial District</a:t>
                      </a:r>
                      <a:endParaRPr lang="en-US" sz="1600" b="1" i="1">
                        <a:solidFill>
                          <a:srgbClr val="000000"/>
                        </a:solidFill>
                        <a:latin typeface="Segoe UI" panose="020B0502040204020203" charset="0"/>
                        <a:ea typeface="Segoe UI" panose="020B0502040204020203" charset="0"/>
                        <a:cs typeface="Segoe UI" panose="020B0502040204020203" charset="0"/>
                      </a:endParaRPr>
                    </a:p>
                  </a:txBody>
                  <a:tcPr marL="68580" marR="68580" marT="0" marB="0" vert="horz" anchor="ctr" anchorCtr="0"/>
                </a:tc>
                <a:tc>
                  <a:txBody>
                    <a:bodyPr/>
                    <a:p>
                      <a:pPr indent="0" algn="r">
                        <a:buNone/>
                      </a:pPr>
                      <a:r>
                        <a:rPr lang="en-US" sz="1600" b="0">
                          <a:solidFill>
                            <a:srgbClr val="000000"/>
                          </a:solidFill>
                          <a:latin typeface="Segoe UI" panose="020B0502040204020203" charset="0"/>
                          <a:cs typeface="Segoe UI" panose="020B0502040204020203" charset="0"/>
                        </a:rPr>
                        <a:t>0.982</a:t>
                      </a:r>
                      <a:endParaRPr lang="en-US" sz="1600" b="0">
                        <a:solidFill>
                          <a:srgbClr val="000000"/>
                        </a:solidFill>
                        <a:latin typeface="Segoe UI" panose="020B0502040204020203" charset="0"/>
                        <a:ea typeface="Segoe UI" panose="020B0502040204020203" charset="0"/>
                        <a:cs typeface="Segoe UI" panose="020B0502040204020203" charset="0"/>
                      </a:endParaRPr>
                    </a:p>
                  </a:txBody>
                  <a:tcPr marL="68580" marR="68580" marT="0" marB="0" vert="horz" anchor="ctr" anchorCtr="0"/>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ctr" anchorCtr="0"/>
                </a:tc>
              </a:tr>
              <a:tr h="566420">
                <a:tc>
                  <a:txBody>
                    <a:bodyPr/>
                    <a:p>
                      <a:pPr indent="0" algn="ctr">
                        <a:buNone/>
                      </a:pPr>
                      <a:r>
                        <a:rPr lang="en-US" sz="1600" b="1" i="1">
                          <a:latin typeface="Calibri" panose="020F0502020204030204" charset="0"/>
                          <a:cs typeface="Calibri" panose="020F0502020204030204" charset="0"/>
                        </a:rPr>
                        <a:t> </a:t>
                      </a:r>
                      <a:endParaRPr lang="en-US" sz="1600" b="1" i="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r">
                        <a:buNone/>
                      </a:pPr>
                      <a:r>
                        <a:rPr lang="en-US" sz="1600" b="0">
                          <a:solidFill>
                            <a:srgbClr val="000000"/>
                          </a:solidFill>
                          <a:latin typeface="Segoe UI" panose="020B0502040204020203" charset="0"/>
                          <a:cs typeface="Segoe UI" panose="020B0502040204020203" charset="0"/>
                        </a:rPr>
                        <a:t>0.000</a:t>
                      </a:r>
                      <a:endParaRPr lang="en-US" sz="1600" b="0">
                        <a:solidFill>
                          <a:srgbClr val="000000"/>
                        </a:solidFill>
                        <a:latin typeface="Segoe UI" panose="020B0502040204020203" charset="0"/>
                        <a:ea typeface="Segoe UI" panose="020B0502040204020203" charset="0"/>
                        <a:cs typeface="Segoe UI" panose="020B0502040204020203" charset="0"/>
                      </a:endParaRPr>
                    </a:p>
                  </a:txBody>
                  <a:tcPr marL="68580" marR="68580" marT="0" marB="0" vert="horz" anchor="ctr" anchorCtr="0"/>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ctr" anchorCtr="0"/>
                </a:tc>
              </a:tr>
              <a:tr h="566420">
                <a:tc>
                  <a:txBody>
                    <a:bodyPr/>
                    <a:p>
                      <a:pPr indent="0" algn="ctr">
                        <a:buNone/>
                      </a:pPr>
                      <a:r>
                        <a:rPr lang="en-US" sz="1600" b="1" i="1">
                          <a:latin typeface="Calibri" panose="020F0502020204030204" charset="0"/>
                          <a:cs typeface="Calibri" panose="020F0502020204030204" charset="0"/>
                        </a:rPr>
                        <a:t> </a:t>
                      </a:r>
                      <a:endParaRPr lang="en-US" sz="1600" b="1" i="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ctr" anchorCtr="0"/>
                </a:tc>
              </a:tr>
              <a:tr h="566420">
                <a:tc>
                  <a:txBody>
                    <a:bodyPr/>
                    <a:p>
                      <a:pPr indent="0" algn="ctr">
                        <a:buNone/>
                      </a:pPr>
                      <a:r>
                        <a:rPr lang="en-US" sz="1600" b="1" i="1">
                          <a:solidFill>
                            <a:srgbClr val="000000"/>
                          </a:solidFill>
                          <a:latin typeface="Segoe UI" panose="020B0502040204020203" charset="0"/>
                          <a:cs typeface="Segoe UI" panose="020B0502040204020203" charset="0"/>
                        </a:rPr>
                        <a:t>North East Senatorial District</a:t>
                      </a:r>
                      <a:endParaRPr lang="en-US" sz="1600" b="1" i="1">
                        <a:solidFill>
                          <a:srgbClr val="000000"/>
                        </a:solidFill>
                        <a:latin typeface="Segoe UI" panose="020B0502040204020203" charset="0"/>
                        <a:ea typeface="Segoe UI" panose="020B0502040204020203" charset="0"/>
                        <a:cs typeface="Segoe UI" panose="020B0502040204020203" charset="0"/>
                      </a:endParaRPr>
                    </a:p>
                  </a:txBody>
                  <a:tcPr marL="68580" marR="68580" marT="0" marB="0" vert="horz" anchor="ctr" anchorCtr="0"/>
                </a:tc>
                <a:tc>
                  <a:txBody>
                    <a:bodyPr/>
                    <a:p>
                      <a:pPr indent="0" algn="r">
                        <a:buNone/>
                      </a:pPr>
                      <a:r>
                        <a:rPr lang="en-US" sz="1600" b="0">
                          <a:solidFill>
                            <a:srgbClr val="000000"/>
                          </a:solidFill>
                          <a:latin typeface="Segoe UI" panose="020B0502040204020203" charset="0"/>
                          <a:cs typeface="Segoe UI" panose="020B0502040204020203" charset="0"/>
                        </a:rPr>
                        <a:t>0.987</a:t>
                      </a:r>
                      <a:endParaRPr lang="en-US" sz="1600" b="0">
                        <a:solidFill>
                          <a:srgbClr val="000000"/>
                        </a:solidFill>
                        <a:latin typeface="Segoe UI" panose="020B0502040204020203" charset="0"/>
                        <a:ea typeface="Segoe UI" panose="020B0502040204020203" charset="0"/>
                        <a:cs typeface="Segoe UI" panose="020B0502040204020203" charset="0"/>
                      </a:endParaRPr>
                    </a:p>
                  </a:txBody>
                  <a:tcPr marL="68580" marR="68580" marT="0" marB="0" vert="horz" anchor="ctr" anchorCtr="0"/>
                </a:tc>
                <a:tc>
                  <a:txBody>
                    <a:bodyPr/>
                    <a:p>
                      <a:pPr indent="0" algn="r">
                        <a:buNone/>
                      </a:pPr>
                      <a:r>
                        <a:rPr lang="en-US" sz="1600" b="0">
                          <a:solidFill>
                            <a:srgbClr val="000000"/>
                          </a:solidFill>
                          <a:latin typeface="Segoe UI" panose="020B0502040204020203" charset="0"/>
                          <a:cs typeface="Segoe UI" panose="020B0502040204020203" charset="0"/>
                        </a:rPr>
                        <a:t>0.99</a:t>
                      </a:r>
                      <a:endParaRPr lang="en-US" sz="1600" b="0">
                        <a:solidFill>
                          <a:srgbClr val="000000"/>
                        </a:solidFill>
                        <a:latin typeface="Segoe UI" panose="020B0502040204020203" charset="0"/>
                        <a:ea typeface="Segoe UI" panose="020B0502040204020203" charset="0"/>
                        <a:cs typeface="Segoe UI" panose="020B0502040204020203" charset="0"/>
                      </a:endParaRPr>
                    </a:p>
                  </a:txBody>
                  <a:tcPr marL="68580" marR="68580" marT="0" marB="0" vert="horz" anchor="ctr" anchorCtr="0"/>
                </a:tc>
              </a:tr>
              <a:tr h="566420">
                <a:tc>
                  <a:txBody>
                    <a:bodyPr/>
                    <a:p>
                      <a:pPr indent="0">
                        <a:buNone/>
                      </a:pPr>
                      <a:r>
                        <a:rPr lang="en-US" sz="1600" b="1">
                          <a:latin typeface="Calibri" panose="020F0502020204030204" charset="0"/>
                          <a:cs typeface="Calibri" panose="020F0502020204030204" charset="0"/>
                        </a:rPr>
                        <a:t> </a:t>
                      </a:r>
                      <a:endParaRPr lang="en-US" sz="1600" b="1">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r">
                        <a:buNone/>
                      </a:pPr>
                      <a:r>
                        <a:rPr lang="en-US" sz="1600" b="0">
                          <a:solidFill>
                            <a:srgbClr val="000000"/>
                          </a:solidFill>
                          <a:latin typeface="Segoe UI" panose="020B0502040204020203" charset="0"/>
                          <a:cs typeface="Segoe UI" panose="020B0502040204020203" charset="0"/>
                        </a:rPr>
                        <a:t>0.000</a:t>
                      </a:r>
                      <a:endParaRPr lang="en-US" sz="1600" b="0">
                        <a:solidFill>
                          <a:srgbClr val="000000"/>
                        </a:solidFill>
                        <a:latin typeface="Segoe UI" panose="020B0502040204020203" charset="0"/>
                        <a:ea typeface="Segoe UI" panose="020B0502040204020203" charset="0"/>
                        <a:cs typeface="Segoe UI" panose="020B0502040204020203" charset="0"/>
                      </a:endParaRPr>
                    </a:p>
                  </a:txBody>
                  <a:tcPr marL="68580" marR="68580" marT="0" marB="0" vert="horz" anchor="ctr" anchorCtr="0"/>
                </a:tc>
                <a:tc>
                  <a:txBody>
                    <a:bodyPr/>
                    <a:p>
                      <a:pPr indent="0" algn="r">
                        <a:buNone/>
                      </a:pPr>
                      <a:r>
                        <a:rPr lang="en-US" sz="1600" b="0">
                          <a:solidFill>
                            <a:srgbClr val="000000"/>
                          </a:solidFill>
                          <a:latin typeface="Segoe UI" panose="020B0502040204020203" charset="0"/>
                          <a:cs typeface="Segoe UI" panose="020B0502040204020203" charset="0"/>
                        </a:rPr>
                        <a:t>0.000</a:t>
                      </a:r>
                      <a:endParaRPr lang="en-US" sz="1600" b="0">
                        <a:solidFill>
                          <a:srgbClr val="000000"/>
                        </a:solidFill>
                        <a:latin typeface="Segoe UI" panose="020B0502040204020203" charset="0"/>
                        <a:ea typeface="Segoe UI" panose="020B0502040204020203" charset="0"/>
                        <a:cs typeface="Segoe UI" panose="020B0502040204020203" charset="0"/>
                      </a:endParaRPr>
                    </a:p>
                  </a:txBody>
                  <a:tcPr marL="68580" marR="68580" marT="0" marB="0" vert="horz" anchor="ctr" anchorCtr="0"/>
                </a:tc>
              </a:tr>
            </a:tbl>
          </a:graphicData>
        </a:graphic>
      </p:graphicFrame>
      <p:sp>
        <p:nvSpPr>
          <p:cNvPr id="2" name="Text Box 1"/>
          <p:cNvSpPr txBox="1"/>
          <p:nvPr/>
        </p:nvSpPr>
        <p:spPr>
          <a:xfrm>
            <a:off x="838200" y="1602740"/>
            <a:ext cx="10515600" cy="460375"/>
          </a:xfrm>
          <a:prstGeom prst="rect">
            <a:avLst/>
          </a:prstGeom>
          <a:noFill/>
        </p:spPr>
        <p:txBody>
          <a:bodyPr wrap="square" rtlCol="0">
            <a:spAutoFit/>
          </a:bodyPr>
          <a:p>
            <a:pPr algn="ctr"/>
            <a:r>
              <a:rPr lang="en-US" sz="2400" b="1">
                <a:latin typeface="Times New Roman" panose="02020603050405020304" pitchFamily="18" charset="0"/>
                <a:cs typeface="Times New Roman" panose="02020603050405020304" pitchFamily="18" charset="0"/>
                <a:sym typeface="+mn-ea"/>
              </a:rPr>
              <a:t>Table 9: Correlation Table</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48995" y="338455"/>
            <a:ext cx="10504805" cy="5838825"/>
          </a:xfrm>
        </p:spPr>
        <p:txBody>
          <a:bodyPr>
            <a:normAutofit fontScale="90000" lnSpcReduction="10000"/>
          </a:bodyPr>
          <a:p>
            <a:pPr marL="0" indent="0">
              <a:buNone/>
            </a:pPr>
            <a:r>
              <a:rPr lang="en-US" b="1"/>
              <a:t>Statement of hypothesis</a:t>
            </a:r>
            <a:r>
              <a:rPr lang="en-US"/>
              <a:t> </a:t>
            </a:r>
            <a:endParaRPr lang="en-US"/>
          </a:p>
          <a:p>
            <a:pPr marL="0" indent="0">
              <a:buNone/>
            </a:pPr>
            <a:r>
              <a:rPr lang="en-US"/>
              <a:t>H</a:t>
            </a:r>
            <a:r>
              <a:rPr lang="en-US" baseline="-25000"/>
              <a:t>0</a:t>
            </a:r>
            <a:r>
              <a:rPr lang="en-US"/>
              <a:t>: there is no statistically significant linear relationship between prices in the different senatorial districts </a:t>
            </a:r>
            <a:endParaRPr lang="en-US"/>
          </a:p>
          <a:p>
            <a:pPr marL="0" indent="0">
              <a:buNone/>
            </a:pPr>
            <a:r>
              <a:rPr lang="en-US"/>
              <a:t>H</a:t>
            </a:r>
            <a:r>
              <a:rPr lang="en-US" baseline="-25000"/>
              <a:t>1</a:t>
            </a:r>
            <a:r>
              <a:rPr lang="en-US"/>
              <a:t>: there is a statistically significant linear relationship between prices in the different senatorial districts</a:t>
            </a:r>
            <a:endParaRPr lang="en-US"/>
          </a:p>
          <a:p>
            <a:pPr marL="0" indent="0">
              <a:buNone/>
            </a:pPr>
            <a:endParaRPr lang="en-US"/>
          </a:p>
          <a:p>
            <a:pPr marL="0" indent="0">
              <a:buNone/>
            </a:pPr>
            <a:r>
              <a:rPr lang="en-US"/>
              <a:t>At significance level of 0.01</a:t>
            </a:r>
            <a:endParaRPr lang="en-US"/>
          </a:p>
          <a:p>
            <a:pPr marL="0" indent="0">
              <a:buNone/>
            </a:pPr>
            <a:r>
              <a:rPr lang="en-US" b="1"/>
              <a:t>Decision </a:t>
            </a:r>
            <a:endParaRPr lang="en-US"/>
          </a:p>
          <a:p>
            <a:pPr marL="0" indent="0">
              <a:buNone/>
            </a:pPr>
            <a:r>
              <a:rPr lang="en-US"/>
              <a:t>At a significance level of 0.01 (two tailed),  I reject the null hypothesis and conclude that the linear relationship is significant for all 3 senatorial districts</a:t>
            </a:r>
            <a:endParaRPr lang="en-US"/>
          </a:p>
          <a:p>
            <a:pPr marL="0" indent="0">
              <a:buNone/>
            </a:pPr>
            <a:r>
              <a:rPr lang="en-US" b="1"/>
              <a:t>Conclusion</a:t>
            </a:r>
            <a:endParaRPr lang="en-US"/>
          </a:p>
          <a:p>
            <a:pPr marL="0" indent="0">
              <a:buNone/>
            </a:pPr>
            <a:r>
              <a:rPr lang="en-US"/>
              <a:t>From the correlation matrix, we see that the prices among the different senatorial districts are highly correlated and the hypothesis test tells us that the correlation is significant.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838200" y="986155"/>
          <a:ext cx="10515600" cy="5516245"/>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 Box 4"/>
          <p:cNvSpPr txBox="1"/>
          <p:nvPr/>
        </p:nvSpPr>
        <p:spPr>
          <a:xfrm>
            <a:off x="764540" y="142240"/>
            <a:ext cx="10515600" cy="829945"/>
          </a:xfrm>
          <a:prstGeom prst="rect">
            <a:avLst/>
          </a:prstGeom>
          <a:noFill/>
        </p:spPr>
        <p:txBody>
          <a:bodyPr wrap="square" rtlCol="0">
            <a:spAutoFit/>
          </a:bodyPr>
          <a:p>
            <a:pPr algn="ctr"/>
            <a:r>
              <a:rPr lang="en-US" sz="2400">
                <a:latin typeface="Times New Roman" panose="02020603050405020304" pitchFamily="18" charset="0"/>
                <a:cs typeface="Times New Roman" panose="02020603050405020304" pitchFamily="18" charset="0"/>
              </a:rPr>
              <a:t>Clustered column chart showing the prices of 60 selected commodities in the different senatorial districts</a:t>
            </a:r>
            <a:endParaRPr lang="en-US" sz="2400">
              <a:latin typeface="Times New Roman" panose="02020603050405020304" pitchFamily="18" charset="0"/>
              <a:cs typeface="Times New Roman" panose="02020603050405020304" pitchFamily="18" charset="0"/>
            </a:endParaRPr>
          </a:p>
        </p:txBody>
      </p:sp>
      <p:sp>
        <p:nvSpPr>
          <p:cNvPr id="2" name="Text Box 1"/>
          <p:cNvSpPr txBox="1"/>
          <p:nvPr/>
        </p:nvSpPr>
        <p:spPr>
          <a:xfrm rot="10800000">
            <a:off x="304800" y="2555875"/>
            <a:ext cx="459740" cy="1498600"/>
          </a:xfrm>
          <a:prstGeom prst="rect">
            <a:avLst/>
          </a:prstGeom>
          <a:noFill/>
        </p:spPr>
        <p:txBody>
          <a:bodyPr vert="eaVert" wrap="square" rtlCol="0">
            <a:spAutoFit/>
          </a:bodyPr>
          <a:p>
            <a:pPr algn="ctr"/>
            <a:r>
              <a:rPr lang="en-US" b="1"/>
              <a:t>Price (NGN)</a:t>
            </a:r>
            <a:endParaRPr lang="en-US" b="1"/>
          </a:p>
        </p:txBody>
      </p:sp>
      <p:sp>
        <p:nvSpPr>
          <p:cNvPr id="3" name="Text Box 2"/>
          <p:cNvSpPr txBox="1"/>
          <p:nvPr/>
        </p:nvSpPr>
        <p:spPr>
          <a:xfrm>
            <a:off x="4514215" y="6134100"/>
            <a:ext cx="3016885" cy="368300"/>
          </a:xfrm>
          <a:prstGeom prst="rect">
            <a:avLst/>
          </a:prstGeom>
          <a:noFill/>
        </p:spPr>
        <p:txBody>
          <a:bodyPr wrap="square" rtlCol="0">
            <a:spAutoFit/>
          </a:bodyPr>
          <a:p>
            <a:pPr algn="ctr"/>
            <a:r>
              <a:rPr lang="en-US" b="1"/>
              <a:t>60 selected commodities</a:t>
            </a:r>
            <a:endParaRPr lang="en-US"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66090"/>
            <a:ext cx="10515600" cy="5711190"/>
          </a:xfrm>
        </p:spPr>
        <p:txBody>
          <a:bodyPr/>
          <a:p>
            <a:pPr marL="0" indent="0">
              <a:buNone/>
            </a:pPr>
            <a:r>
              <a:rPr lang="en-US"/>
              <a:t>From the correlation analysis above, the prices of food stuff in the different senatorial districts are highly positively correlated and from the chart, I can conclude that they are relatively equal.</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pitchFamily="18" charset="0"/>
                <a:cs typeface="Times New Roman" panose="02020603050405020304" pitchFamily="18" charset="0"/>
              </a:rPr>
              <a:t>Conclusion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t>At an alpha level of 0.05, I reject the null hypothesis and conclude that the model is good for making predictions.</a:t>
            </a:r>
            <a:endParaRPr lang="en-US"/>
          </a:p>
          <a:p>
            <a:r>
              <a:rPr lang="en-US"/>
              <a:t>Between the first quarter of 2020 and the fourth quarter of 2021, the inflation rate of CPI for food increased by 21.14%</a:t>
            </a:r>
            <a:endParaRPr lang="en-US"/>
          </a:p>
          <a:p>
            <a:r>
              <a:rPr lang="en-US"/>
              <a:t>From the correlation </a:t>
            </a:r>
            <a:r>
              <a:rPr lang="en-US">
                <a:sym typeface="+mn-ea"/>
              </a:rPr>
              <a:t>analysis above, the prices of food stuff among the senatorial districts are strongly positively correlated and from the graph, I can conclude that they are relatively equal.</a:t>
            </a:r>
            <a:endParaRPr lang="en-US"/>
          </a:p>
          <a:p>
            <a:pPr marL="0" indent="0">
              <a:buNone/>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pitchFamily="18" charset="0"/>
                <a:cs typeface="Times New Roman" panose="02020603050405020304" pitchFamily="18" charset="0"/>
              </a:rPr>
              <a:t>Recommendation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t>The Federal Government should look for ways to curb the steady increase in price of everyday goods and services.</a:t>
            </a:r>
            <a:endParaRPr lang="en-US"/>
          </a:p>
          <a:p>
            <a:r>
              <a:rPr lang="en-US"/>
              <a:t>Citizens should be aware of the debilitating state of the economy so as not to be caught unaware.</a:t>
            </a:r>
            <a:endParaRPr lang="en-US"/>
          </a:p>
          <a:p>
            <a:r>
              <a:rPr lang="en-US"/>
              <a:t>Since the prices of common goods are not significantly affected by the location of the LGA in AkwaIbom state, the standard of living in all senatorial districts in AkwaIbom state are relatively equal. Therefore, changing location within AkwaIbom state will most likely not have a significant effect on your savings.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4790"/>
            <a:ext cx="10515600" cy="960120"/>
          </a:xfrm>
        </p:spPr>
        <p:txBody>
          <a:bodyPr/>
          <a:p>
            <a:pPr algn="ctr"/>
            <a:r>
              <a:rPr lang="en-US" b="1">
                <a:latin typeface="Times New Roman" panose="02020603050405020304" pitchFamily="18" charset="0"/>
                <a:cs typeface="Times New Roman" panose="02020603050405020304" pitchFamily="18" charset="0"/>
                <a:sym typeface="+mn-ea"/>
              </a:rPr>
              <a:t>Reference</a:t>
            </a:r>
            <a:endParaRPr lang="en-US"/>
          </a:p>
        </p:txBody>
      </p:sp>
      <p:sp>
        <p:nvSpPr>
          <p:cNvPr id="3" name="Content Placeholder 2"/>
          <p:cNvSpPr>
            <a:spLocks noGrp="1"/>
          </p:cNvSpPr>
          <p:nvPr>
            <p:ph idx="1"/>
          </p:nvPr>
        </p:nvSpPr>
        <p:spPr>
          <a:xfrm>
            <a:off x="838200" y="1184910"/>
            <a:ext cx="10515600" cy="5520055"/>
          </a:xfrm>
        </p:spPr>
        <p:txBody>
          <a:bodyPr>
            <a:noAutofit/>
          </a:bodyPr>
          <a:p>
            <a:pPr algn="l">
              <a:buClrTx/>
              <a:buSzTx/>
            </a:pPr>
            <a:r>
              <a:rPr lang="en-US" sz="2700"/>
              <a:t>Prof. D.N Aribodor (2020), Detailed Manual on SIWES Guidelines and Operations for Tertiary Institution, Rex Charles &amp; Patrick Limited.</a:t>
            </a:r>
            <a:endParaRPr lang="en-US" sz="2700"/>
          </a:p>
          <a:p>
            <a:pPr algn="l">
              <a:buClrTx/>
              <a:buSzTx/>
            </a:pPr>
            <a:r>
              <a:rPr lang="en-US" sz="2700"/>
              <a:t>Student’s Industrial Work Experience Scheme - Mountain Top University - Empowered to Excel.” Mountain Top University in Ogun Sate, Nigeria, 2016.</a:t>
            </a:r>
            <a:endParaRPr lang="en-US" sz="2700"/>
          </a:p>
          <a:p>
            <a:pPr algn="l">
              <a:buClrTx/>
              <a:buSzTx/>
            </a:pPr>
            <a:r>
              <a:rPr lang="en-US" sz="2700"/>
              <a:t>Ministry’s Projects– Ministry of Economic Development and Ibom Deep Seaport.”www.aksecondev.ak.gov.ng/projects.</a:t>
            </a:r>
            <a:endParaRPr lang="en-US" sz="2700"/>
          </a:p>
          <a:p>
            <a:pPr algn="l">
              <a:buClrTx/>
              <a:buSzTx/>
            </a:pPr>
            <a:r>
              <a:rPr lang="en-US" sz="2700"/>
              <a:t>Vedantu. “Index Numbers.” VEDANTU, Vedantu, 18 Apr. 2020, www.vedantu.com/commerce/index-numbers</a:t>
            </a:r>
            <a:endParaRPr lang="en-US" sz="2700"/>
          </a:p>
          <a:p>
            <a:pPr algn="l">
              <a:buClrTx/>
              <a:buSzTx/>
            </a:pPr>
            <a:r>
              <a:rPr lang="en-US" sz="2700"/>
              <a:t>11. Correlation and Regression | the BMJ.” The BMJ | the BMJ: Leading General Medical Journal. Research. Education. www.bmj.com/about-bmj/resources-readers/publications/statistics-square-one/11-correlation-and-regression</a:t>
            </a:r>
            <a:endParaRPr lang="en-US" sz="27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ppt_use_me"/>
          <p:cNvPicPr>
            <a:picLocks noChangeAspect="1"/>
          </p:cNvPicPr>
          <p:nvPr>
            <p:ph idx="1"/>
          </p:nvPr>
        </p:nvPicPr>
        <p:blipFill>
          <a:blip r:embed="rId1"/>
          <a:stretch>
            <a:fillRect/>
          </a:stretch>
        </p:blipFill>
        <p:spPr>
          <a:xfrm>
            <a:off x="787400" y="650875"/>
            <a:ext cx="10680700" cy="55264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0905"/>
          </a:xfrm>
        </p:spPr>
        <p:txBody>
          <a:bodyPr>
            <a:normAutofit/>
          </a:bodyPr>
          <a:p>
            <a:pPr algn="ctr" defTabSz="685800">
              <a:buClrTx/>
              <a:buSzTx/>
              <a:buFontTx/>
            </a:pPr>
            <a:r>
              <a:rPr lang="en-US" sz="3600" b="1" dirty="0">
                <a:latin typeface="Times New Roman" panose="02020603050405020304" pitchFamily="18" charset="0"/>
                <a:cs typeface="Times New Roman" panose="02020603050405020304" pitchFamily="18" charset="0"/>
              </a:rPr>
              <a:t>Brief history of Ministry of Economic Development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7290"/>
            <a:ext cx="10515600" cy="4999990"/>
          </a:xfrm>
        </p:spPr>
        <p:txBody>
          <a:bodyPr/>
          <a:p>
            <a:pPr marL="0" indent="0">
              <a:buNone/>
            </a:pPr>
            <a:r>
              <a:rPr lang="en-US">
                <a:latin typeface="Times New Roman" panose="02020603050405020304" pitchFamily="18" charset="0"/>
                <a:cs typeface="Times New Roman" panose="02020603050405020304" pitchFamily="18" charset="0"/>
              </a:rPr>
              <a:t>The Ministry was created as Ministry of Economic Development and Project Monitoring on 3rd July, 2002, from the then Ministry of Finance and Economic Development.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In August 2003, it was renamed Ministry of Economic Development and in 2016 was again renamed Ministry of Economic Development, Labour and Manpower Planning. Today, the Ministry is known as Ministry of Economic Development and Ibom Deep Seaport.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One of the functions of this ministry is that it ensures that the relevant role players maintain discipline in the development and management of an emerging economy of Akwa Ibom State in the South-South geopolitical zone of Nigeria, strategically located along the coast lines of the Gulf of Guinea within the West African Sub-region.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55015"/>
          </a:xfrm>
        </p:spPr>
        <p:txBody>
          <a:bodyPr>
            <a:normAutofit/>
          </a:bodyPr>
          <a:p>
            <a:pPr algn="ctr"/>
            <a:r>
              <a:rPr lang="en-US" sz="3110" b="1" dirty="0">
                <a:latin typeface="Times New Roman" panose="02020603050405020304" pitchFamily="18" charset="0"/>
                <a:cs typeface="Times New Roman" panose="02020603050405020304" pitchFamily="18" charset="0"/>
                <a:sym typeface="+mn-ea"/>
              </a:rPr>
              <a:t>WORK EXPERIENCE</a:t>
            </a:r>
            <a:r>
              <a:rPr lang="en-US" sz="3110" dirty="0">
                <a:latin typeface="Times New Roman" panose="02020603050405020304" pitchFamily="18" charset="0"/>
                <a:cs typeface="Times New Roman" panose="02020603050405020304" pitchFamily="18" charset="0"/>
                <a:sym typeface="+mn-ea"/>
              </a:rPr>
              <a:t> </a:t>
            </a:r>
            <a:endParaRPr lang="en-US"/>
          </a:p>
        </p:txBody>
      </p:sp>
      <p:sp>
        <p:nvSpPr>
          <p:cNvPr id="3" name="Content Placeholder 2"/>
          <p:cNvSpPr>
            <a:spLocks noGrp="1"/>
          </p:cNvSpPr>
          <p:nvPr>
            <p:ph idx="1"/>
          </p:nvPr>
        </p:nvSpPr>
        <p:spPr>
          <a:xfrm>
            <a:off x="838200" y="1237615"/>
            <a:ext cx="10515600" cy="4939665"/>
          </a:xfrm>
        </p:spPr>
        <p:txBody>
          <a:bodyPr/>
          <a:p>
            <a:pPr marL="0" indent="0">
              <a:buNone/>
            </a:pPr>
            <a:r>
              <a:rPr lang="en-US"/>
              <a:t>I worked in the department of price statistics under Mr Ese Nkereuwem Solomon. I learnt how to sort, compile and clean data. I was trained in the use of  MS-Excel and its data imputation, analysis, presentation and interpretation.</a:t>
            </a:r>
            <a:endParaRPr lang="en-US"/>
          </a:p>
          <a:p>
            <a:pPr marL="0" indent="0">
              <a:buNone/>
            </a:pPr>
            <a:r>
              <a:rPr lang="en-US"/>
              <a:t> Apart from the usual work experiences, I have also learnt some good work morals such as:</a:t>
            </a:r>
            <a:endParaRPr lang="en-US"/>
          </a:p>
          <a:p>
            <a:pPr marL="0" indent="0">
              <a:buNone/>
            </a:pPr>
            <a:r>
              <a:rPr lang="en-US"/>
              <a:t>1.Essence of punctuality at work</a:t>
            </a:r>
            <a:endParaRPr lang="en-US"/>
          </a:p>
          <a:p>
            <a:pPr marL="0" indent="0">
              <a:buNone/>
            </a:pPr>
            <a:r>
              <a:rPr lang="en-US"/>
              <a:t>2.Office code of conduct</a:t>
            </a:r>
            <a:endParaRPr lang="en-US"/>
          </a:p>
          <a:p>
            <a:pPr marL="0" indent="0">
              <a:buNone/>
            </a:pPr>
            <a:r>
              <a:rPr lang="en-US"/>
              <a:t>3.Proper management of the human and material resources</a:t>
            </a:r>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4220"/>
          </a:xfrm>
        </p:spPr>
        <p:txBody>
          <a:bodyPr>
            <a:normAutofit/>
          </a:bodyPr>
          <a:p>
            <a:pPr algn="ctr"/>
            <a:r>
              <a:rPr lang="en-US" sz="2800" b="1" dirty="0">
                <a:latin typeface="Times New Roman" panose="02020603050405020304" pitchFamily="18" charset="0"/>
                <a:cs typeface="Times New Roman" panose="02020603050405020304" pitchFamily="18" charset="0"/>
                <a:sym typeface="+mn-ea"/>
              </a:rPr>
              <a:t>RESEARCH METHODOLOGY</a:t>
            </a:r>
            <a:endParaRPr lang="en-US" sz="2800"/>
          </a:p>
        </p:txBody>
      </p:sp>
      <p:sp>
        <p:nvSpPr>
          <p:cNvPr id="3" name="Content Placeholder 2"/>
          <p:cNvSpPr>
            <a:spLocks noGrp="1"/>
          </p:cNvSpPr>
          <p:nvPr>
            <p:ph idx="1"/>
          </p:nvPr>
        </p:nvSpPr>
        <p:spPr>
          <a:xfrm>
            <a:off x="838200" y="1264920"/>
            <a:ext cx="10515600" cy="4912360"/>
          </a:xfrm>
        </p:spPr>
        <p:txBody>
          <a:bodyPr>
            <a:normAutofit/>
          </a:bodyPr>
          <a:p>
            <a:pPr marL="0" indent="0" algn="ctr">
              <a:buNone/>
            </a:pPr>
            <a:r>
              <a:rPr lang="en-US" sz="2400" b="1" dirty="0">
                <a:latin typeface="Times New Roman" panose="02020603050405020304" pitchFamily="18" charset="0"/>
                <a:cs typeface="Times New Roman" panose="02020603050405020304" pitchFamily="18" charset="0"/>
                <a:sym typeface="+mn-ea"/>
              </a:rPr>
              <a:t>Data Collection</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sym typeface="+mn-ea"/>
              </a:rPr>
              <a:t>The data used in this report is of secondary sources. Prices of goods in various local governments in Akwa Ibom State gotten from the department of Price Statistics under the Ministry of Economic Development, Uyo.</a:t>
            </a:r>
            <a:endParaRPr lang="en-US" sz="2400" dirty="0">
              <a:latin typeface="Times New Roman" panose="02020603050405020304" pitchFamily="18" charset="0"/>
              <a:cs typeface="Times New Roman" panose="02020603050405020304" pitchFamily="18" charset="0"/>
              <a:sym typeface="+mn-ea"/>
            </a:endParaRPr>
          </a:p>
          <a:p>
            <a:pPr marL="0" indent="0" algn="ctr">
              <a:buNone/>
            </a:pPr>
            <a:r>
              <a:rPr lang="en-US" sz="2400" b="1" dirty="0">
                <a:latin typeface="Times New Roman" panose="02020603050405020304" pitchFamily="18" charset="0"/>
                <a:ea typeface="Cambria" panose="02040503050406030204" pitchFamily="18" charset="0"/>
                <a:cs typeface="Times New Roman" panose="02020603050405020304" pitchFamily="18" charset="0"/>
                <a:sym typeface="+mn-ea"/>
              </a:rPr>
              <a:t>Aim and Objectives Of The Analysis</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57200" indent="-457200">
              <a:buAutoNum type="arabicPeriod"/>
            </a:pPr>
            <a:r>
              <a:rPr lang="en-US" sz="2400" dirty="0">
                <a:latin typeface="Cambria" panose="02040503050406030204" pitchFamily="18" charset="0"/>
                <a:ea typeface="Cambria" panose="02040503050406030204" pitchFamily="18" charset="0"/>
                <a:sym typeface="+mn-ea"/>
              </a:rPr>
              <a:t>To determine how the consumer price index (CPI) for food changes quarterly, using Index numbers</a:t>
            </a:r>
            <a:endParaRPr lang="en-US" sz="2400" dirty="0">
              <a:latin typeface="Cambria" panose="02040503050406030204" pitchFamily="18" charset="0"/>
              <a:ea typeface="Cambria" panose="02040503050406030204" pitchFamily="18" charset="0"/>
              <a:sym typeface="+mn-ea"/>
            </a:endParaRPr>
          </a:p>
          <a:p>
            <a:pPr marL="457200" indent="-457200">
              <a:buAutoNum type="arabicPeriod"/>
            </a:pPr>
            <a:r>
              <a:rPr lang="en-US" sz="2400" dirty="0">
                <a:latin typeface="Cambria" panose="02040503050406030204" pitchFamily="18" charset="0"/>
                <a:ea typeface="Cambria" panose="02040503050406030204" pitchFamily="18" charset="0"/>
                <a:sym typeface="+mn-ea"/>
              </a:rPr>
              <a:t>To forecast the consumer price index (CPI) for food in the first and second quarter of the year 2022, using regression analysis</a:t>
            </a:r>
            <a:endParaRPr lang="en-US" sz="2400" dirty="0">
              <a:latin typeface="Cambria" panose="02040503050406030204" pitchFamily="18" charset="0"/>
              <a:ea typeface="Cambria" panose="02040503050406030204" pitchFamily="18" charset="0"/>
              <a:sym typeface="+mn-ea"/>
            </a:endParaRPr>
          </a:p>
          <a:p>
            <a:pPr marL="457200" indent="-457200">
              <a:buAutoNum type="arabicPeriod"/>
            </a:pPr>
            <a:r>
              <a:rPr lang="en-US" sz="2400" dirty="0">
                <a:latin typeface="Cambria" panose="02040503050406030204" pitchFamily="18" charset="0"/>
                <a:ea typeface="Cambria" panose="02040503050406030204" pitchFamily="18" charset="0"/>
                <a:sym typeface="+mn-ea"/>
              </a:rPr>
              <a:t>To determine the nature of the relationship of prices of food stuff in the different senatorial districts, using correlation</a:t>
            </a:r>
            <a:endParaRPr lang="en-US" sz="2400" dirty="0">
              <a:latin typeface="Cambria" panose="02040503050406030204" pitchFamily="18" charset="0"/>
              <a:ea typeface="Cambria" panose="02040503050406030204" pitchFamily="18" charset="0"/>
              <a:sym typeface="+mn-ea"/>
            </a:endParaRPr>
          </a:p>
          <a:p>
            <a:pPr marL="457200" indent="-457200">
              <a:buAutoNum type="arabicPeriod"/>
            </a:pPr>
            <a:endParaRPr lang="en-US" sz="2400" dirty="0">
              <a:latin typeface="Cambria" panose="02040503050406030204" pitchFamily="18" charset="0"/>
              <a:ea typeface="Cambria" panose="02040503050406030204" pitchFamily="18" charset="0"/>
            </a:endParaRP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endParaRPr 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67995"/>
                <a:ext cx="10526395" cy="5709285"/>
              </a:xfrm>
            </p:spPr>
            <p:txBody>
              <a:bodyPr>
                <a:normAutofit lnSpcReduction="20000"/>
              </a:bodyPr>
              <a:p>
                <a:pPr marL="0" indent="0" algn="ctr">
                  <a:buNone/>
                </a:pPr>
                <a:r>
                  <a:rPr lang="en-US" b="1">
                    <a:latin typeface="Times New Roman" panose="02020603050405020304" pitchFamily="18" charset="0"/>
                    <a:cs typeface="Times New Roman" panose="02020603050405020304" pitchFamily="18" charset="0"/>
                    <a:sym typeface="+mn-ea"/>
                  </a:rPr>
                  <a:t>Index Numbers</a:t>
                </a:r>
                <a:r>
                  <a:rPr lang="en-US">
                    <a:latin typeface="Times New Roman" panose="02020603050405020304" pitchFamily="18" charset="0"/>
                    <a:cs typeface="Times New Roman" panose="02020603050405020304" pitchFamily="18" charset="0"/>
                    <a:sym typeface="+mn-ea"/>
                  </a:rPr>
                  <a:t> </a:t>
                </a:r>
                <a:endParaRPr lang="en-US"/>
              </a:p>
              <a:p>
                <a:pPr marL="0" indent="0">
                  <a:buNone/>
                </a:pPr>
                <a:r>
                  <a:rPr lang="en-US">
                    <a:latin typeface="Times New Roman" panose="02020603050405020304" pitchFamily="18" charset="0"/>
                    <a:cs typeface="Times New Roman" panose="02020603050405020304" pitchFamily="18" charset="0"/>
                    <a:sym typeface="+mn-ea"/>
                  </a:rPr>
                  <a:t>Index numbers are statistical measures that are used in business and economics to quantify changes in various fields and variables over time.</a:t>
                </a:r>
                <a:endParaRPr lang="en-US">
                  <a:latin typeface="Times New Roman" panose="02020603050405020304" pitchFamily="18" charset="0"/>
                  <a:cs typeface="Times New Roman" panose="02020603050405020304" pitchFamily="18" charset="0"/>
                  <a:sym typeface="+mn-ea"/>
                </a:endParaRPr>
              </a:p>
              <a:p>
                <a:pPr marL="0" indent="0">
                  <a:buNone/>
                </a:pPr>
                <a:r>
                  <a:rPr lang="en-US" u="sng">
                    <a:latin typeface="Times New Roman" panose="02020603050405020304" pitchFamily="18" charset="0"/>
                    <a:cs typeface="Times New Roman" panose="02020603050405020304" pitchFamily="18" charset="0"/>
                    <a:sym typeface="+mn-ea"/>
                  </a:rPr>
                  <a:t>Price Index</a:t>
                </a:r>
                <a:r>
                  <a:rPr lang="en-US">
                    <a:latin typeface="Times New Roman" panose="02020603050405020304" pitchFamily="18" charset="0"/>
                    <a:cs typeface="Times New Roman" panose="02020603050405020304" pitchFamily="18" charset="0"/>
                    <a:sym typeface="+mn-ea"/>
                  </a:rPr>
                  <a:t>: Measure changes in price over a specified period of time. It is basically the ratio of the price of a certain number of commodities at the present year as against base year.</a:t>
                </a:r>
                <a:endParaRPr lang="en-US">
                  <a:latin typeface="Times New Roman" panose="02020603050405020304" pitchFamily="18" charset="0"/>
                  <a:cs typeface="Times New Roman" panose="02020603050405020304" pitchFamily="18" charset="0"/>
                  <a:sym typeface="+mn-ea"/>
                </a:endParaRPr>
              </a:p>
              <a:p>
                <a:pPr marL="0" indent="0">
                  <a:buNone/>
                </a:pPr>
                <a:endParaRPr lang="en-US" b="1">
                  <a:latin typeface="Times New Roman" panose="02020603050405020304" pitchFamily="18" charset="0"/>
                  <a:cs typeface="Times New Roman" panose="02020603050405020304" pitchFamily="18" charset="0"/>
                  <a:sym typeface="+mn-ea"/>
                </a:endParaRPr>
              </a:p>
              <a:p>
                <a:pPr marL="0" indent="0">
                  <a:buNone/>
                </a:pPr>
                <a:r>
                  <a:rPr lang="en-US" b="1">
                    <a:latin typeface="Times New Roman" panose="02020603050405020304" pitchFamily="18" charset="0"/>
                    <a:cs typeface="Times New Roman" panose="02020603050405020304" pitchFamily="18" charset="0"/>
                  </a:rPr>
                  <a:t>Simple Index Numbers:</a:t>
                </a:r>
                <a:endParaRPr lang="en-US" b="1">
                  <a:latin typeface="Times New Roman" panose="02020603050405020304" pitchFamily="18" charset="0"/>
                  <a:cs typeface="Times New Roman" panose="02020603050405020304" pitchFamily="18" charset="0"/>
                </a:endParaRPr>
              </a:p>
              <a:p>
                <a:pPr marL="0" indent="0">
                  <a:buNone/>
                </a:pPr>
                <a:endParaRPr lang="en-US" b="1">
                  <a:latin typeface="Times New Roman" panose="02020603050405020304" pitchFamily="18" charset="0"/>
                  <a:cs typeface="Times New Roman" panose="02020603050405020304" pitchFamily="18" charset="0"/>
                </a:endParaRPr>
              </a:p>
              <a:p>
                <a:pPr marL="0" lvl="0" indent="0">
                  <a:buNone/>
                </a:pPr>
                <a:r>
                  <a:rPr lang="en-US">
                    <a:sym typeface="+mn-ea"/>
                  </a:rPr>
                  <a:t>	CPI = </a:t>
                </a:r>
                <a14:m>
                  <m:oMath xmlns:m="http://schemas.openxmlformats.org/officeDocument/2006/math">
                    <m:f>
                      <m:fPr>
                        <m:ctrlPr>
                          <a:rPr lang="en-US" i="1">
                            <a:latin typeface="Cambria Math" panose="02040503050406030204" charset="0"/>
                            <a:cs typeface="Cambria Math" panose="02040503050406030204" charset="0"/>
                          </a:rPr>
                        </m:ctrlPr>
                      </m:fPr>
                      <m:num>
                        <m:r>
                          <a:rPr lang="en-US" i="1">
                            <a:latin typeface="Cambria Math" panose="02040503050406030204" charset="0"/>
                            <a:cs typeface="Cambria Math" panose="02040503050406030204" charset="0"/>
                          </a:rPr>
                          <m:t>𝑉𝑎𝑙𝑢𝑒</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𝑜𝑓</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𝑐𝑢𝑟𝑟𝑒𝑛𝑡</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𝑚𝑎𝑟𝑘𝑒𝑡</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𝑏𝑎𝑠𝑘𝑒𝑡</m:t>
                        </m:r>
                      </m:num>
                      <m:den>
                        <m:r>
                          <a:rPr lang="en-US" i="1">
                            <a:latin typeface="Cambria Math" panose="02040503050406030204" charset="0"/>
                            <a:cs typeface="Cambria Math" panose="02040503050406030204" charset="0"/>
                          </a:rPr>
                          <m:t>𝑉𝑎𝑙𝑢𝑒</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𝑜𝑓</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𝑚𝑎𝑟𝑘𝑒𝑡</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𝑏𝑎𝑠𝑘𝑒𝑡</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𝑖𝑛</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𝑡ℎ𝑒</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𝑏𝑎𝑠𝑒</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𝑞𝑢𝑎𝑟𝑡𝑒𝑟</m:t>
                        </m:r>
                      </m:den>
                    </m:f>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100</m:t>
                    </m:r>
                  </m:oMath>
                </a14:m>
                <a:r>
                  <a:rPr lang="en-US" i="1">
                    <a:latin typeface="Cambria Math" panose="02040503050406030204" charset="0"/>
                    <a:cs typeface="Cambria Math" panose="02040503050406030204" charset="0"/>
                  </a:rPr>
                  <a:t>    </a:t>
                </a:r>
                <a:r>
                  <a:rPr lang="en-US" b="1">
                    <a:latin typeface="Cambria Math" panose="02040503050406030204" charset="0"/>
                    <a:cs typeface="Cambria Math" panose="02040503050406030204" charset="0"/>
                  </a:rPr>
                  <a:t>.... (1)</a:t>
                </a:r>
                <a:endParaRPr lang="en-US" i="1">
                  <a:latin typeface="Cambria Math" panose="02040503050406030204" charset="0"/>
                  <a:cs typeface="Cambria Math" panose="02040503050406030204"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a:t>
                </a:r>
                <a:endParaRPr lang="en-US"/>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467995"/>
                <a:ext cx="10526395" cy="5709285"/>
              </a:xfrm>
              <a:blipFill rotWithShape="1">
                <a:blip r:embed="rId1"/>
                <a:stretch>
                  <a:fillRect t="-779"/>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a:hlinkClick r:id="" action="ppaction://ole?verb="/>
          </p:cNvPr>
          <p:cNvGraphicFramePr>
            <a:graphicFrameLocks noChangeAspect="1"/>
          </p:cNvGraphicFramePr>
          <p:nvPr>
            <p:ph sz="half" idx="2"/>
          </p:nvPr>
        </p:nvGraphicFramePr>
        <p:xfrm>
          <a:off x="4199255" y="3206750"/>
          <a:ext cx="2885440" cy="445135"/>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Picture 1024"/>
                      <p:cNvPicPr/>
                      <p:nvPr/>
                    </p:nvPicPr>
                    <p:blipFill>
                      <a:blip r:embed="rId2"/>
                      <a:stretch>
                        <a:fillRect/>
                      </a:stretch>
                    </p:blipFill>
                    <p:spPr>
                      <a:xfrm>
                        <a:off x="4199255" y="3206750"/>
                        <a:ext cx="2885440" cy="445135"/>
                      </a:xfrm>
                      <a:prstGeom prst="rect">
                        <a:avLst/>
                      </a:prstGeom>
                    </p:spPr>
                  </p:pic>
                </p:oleObj>
              </mc:Fallback>
            </mc:AlternateContent>
          </a:graphicData>
        </a:graphic>
      </p:graphicFrame>
      <p:sp>
        <p:nvSpPr>
          <p:cNvPr id="3" name="Content Placeholder 2"/>
          <p:cNvSpPr>
            <a:spLocks noGrp="1"/>
          </p:cNvSpPr>
          <p:nvPr>
            <p:ph sz="half" idx="1"/>
          </p:nvPr>
        </p:nvSpPr>
        <p:spPr>
          <a:xfrm>
            <a:off x="838200" y="283210"/>
            <a:ext cx="10516235" cy="5894070"/>
          </a:xfrm>
        </p:spPr>
        <p:txBody>
          <a:bodyPr>
            <a:normAutofit lnSpcReduction="10000"/>
          </a:bodyPr>
          <a:p>
            <a:pPr marL="0" indent="0" algn="ctr">
              <a:buNone/>
            </a:pPr>
            <a:r>
              <a:rPr lang="en-US" b="1">
                <a:latin typeface="Times New Roman" panose="02020603050405020304" pitchFamily="18" charset="0"/>
                <a:cs typeface="Times New Roman" panose="02020603050405020304" pitchFamily="18" charset="0"/>
              </a:rPr>
              <a:t>Regression</a:t>
            </a:r>
            <a:r>
              <a:rPr lang="en-US">
                <a:latin typeface="Times New Roman" panose="02020603050405020304" pitchFamily="18" charset="0"/>
                <a:cs typeface="Times New Roman" panose="02020603050405020304" pitchFamily="18" charset="0"/>
              </a:rPr>
              <a:t> </a:t>
            </a:r>
            <a:endParaRPr lang="en-US"/>
          </a:p>
          <a:p>
            <a:pPr marL="0" indent="0">
              <a:buNone/>
            </a:pPr>
            <a:r>
              <a:rPr lang="en-US" sz="2400">
                <a:latin typeface="Times New Roman" panose="02020603050405020304" pitchFamily="18" charset="0"/>
                <a:cs typeface="Times New Roman" panose="02020603050405020304" pitchFamily="18" charset="0"/>
              </a:rPr>
              <a:t>This is a statistical tool used to determine the mathematical relationship that exists between two or more variables.</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a:t>
            </a:r>
            <a:r>
              <a:rPr lang="en-US" sz="2400" b="1">
                <a:latin typeface="Times New Roman" panose="02020603050405020304" pitchFamily="18" charset="0"/>
                <a:cs typeface="Times New Roman" panose="02020603050405020304" pitchFamily="18" charset="0"/>
              </a:rPr>
              <a:t>Simple linear regression</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	This shows the mathematical relationship that exists between two variables, that is the dependent variable (Y) and the independent variable (X). The regression model is        </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 (2)</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Y </a:t>
            </a:r>
            <a:r>
              <a:rPr lang="en-US" sz="2400" baseline="-25000">
                <a:latin typeface="Times New Roman" panose="02020603050405020304" pitchFamily="18" charset="0"/>
                <a:cs typeface="Times New Roman" panose="02020603050405020304" pitchFamily="18" charset="0"/>
              </a:rPr>
              <a:t>i   </a:t>
            </a:r>
            <a:r>
              <a:rPr lang="en-US" sz="2400">
                <a:latin typeface="Times New Roman" panose="02020603050405020304" pitchFamily="18" charset="0"/>
                <a:cs typeface="Times New Roman" panose="02020603050405020304" pitchFamily="18" charset="0"/>
              </a:rPr>
              <a:t>= Dependent variable</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Β </a:t>
            </a:r>
            <a:r>
              <a:rPr lang="en-US" sz="2400" baseline="-25000">
                <a:latin typeface="Times New Roman" panose="02020603050405020304" pitchFamily="18" charset="0"/>
                <a:cs typeface="Times New Roman" panose="02020603050405020304" pitchFamily="18" charset="0"/>
              </a:rPr>
              <a:t>0 </a:t>
            </a:r>
            <a:r>
              <a:rPr lang="en-US" sz="2400">
                <a:latin typeface="Times New Roman" panose="02020603050405020304" pitchFamily="18" charset="0"/>
                <a:cs typeface="Times New Roman" panose="02020603050405020304" pitchFamily="18" charset="0"/>
              </a:rPr>
              <a:t>= Regression constant/intercept</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Β </a:t>
            </a:r>
            <a:r>
              <a:rPr lang="en-US" sz="2400" baseline="-25000">
                <a:latin typeface="Times New Roman" panose="02020603050405020304" pitchFamily="18" charset="0"/>
                <a:cs typeface="Times New Roman" panose="02020603050405020304" pitchFamily="18" charset="0"/>
              </a:rPr>
              <a:t>1 </a:t>
            </a:r>
            <a:r>
              <a:rPr lang="en-US" sz="2400">
                <a:latin typeface="Times New Roman" panose="02020603050405020304" pitchFamily="18" charset="0"/>
                <a:cs typeface="Times New Roman" panose="02020603050405020304" pitchFamily="18" charset="0"/>
              </a:rPr>
              <a:t>= Coefficient of independent variable x1</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X </a:t>
            </a:r>
            <a:r>
              <a:rPr lang="en-US" sz="2400" baseline="-25000">
                <a:latin typeface="Times New Roman" panose="02020603050405020304" pitchFamily="18" charset="0"/>
                <a:cs typeface="Times New Roman" panose="02020603050405020304" pitchFamily="18" charset="0"/>
              </a:rPr>
              <a:t>i </a:t>
            </a:r>
            <a:r>
              <a:rPr lang="en-US" sz="2400">
                <a:latin typeface="Times New Roman" panose="02020603050405020304" pitchFamily="18" charset="0"/>
                <a:cs typeface="Times New Roman" panose="02020603050405020304" pitchFamily="18" charset="0"/>
              </a:rPr>
              <a:t>= Independent variables observed in the data</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e </a:t>
            </a:r>
            <a:r>
              <a:rPr lang="en-US" sz="2400" baseline="-25000">
                <a:latin typeface="Times New Roman" panose="02020603050405020304" pitchFamily="18" charset="0"/>
                <a:cs typeface="Times New Roman" panose="02020603050405020304" pitchFamily="18" charset="0"/>
              </a:rPr>
              <a:t>i </a:t>
            </a:r>
            <a:r>
              <a:rPr lang="en-US" sz="2400">
                <a:latin typeface="Times New Roman" panose="02020603050405020304" pitchFamily="18" charset="0"/>
                <a:cs typeface="Times New Roman" panose="02020603050405020304" pitchFamily="18" charset="0"/>
              </a:rPr>
              <a:t>= Error term/unexplained variation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838200" y="478155"/>
                <a:ext cx="10516235" cy="5699125"/>
              </a:xfrm>
            </p:spPr>
            <p:txBody>
              <a:bodyPr>
                <a:normAutofit lnSpcReduction="20000"/>
              </a:bodyPr>
              <a:p>
                <a:pPr marL="0" indent="0" algn="ctr">
                  <a:buNone/>
                </a:pPr>
                <a:r>
                  <a:rPr lang="en-US" sz="2400" b="1">
                    <a:latin typeface="Times New Roman" panose="02020603050405020304" pitchFamily="18" charset="0"/>
                    <a:cs typeface="Times New Roman" panose="02020603050405020304" pitchFamily="18" charset="0"/>
                  </a:rPr>
                  <a:t>Correlation analysis</a:t>
                </a:r>
                <a:endParaRPr lang="en-US" sz="2400" b="1">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It shows the nature of the relationship that exists between two variables. A positive correlation shows the degree to which one variable increases as the other variable increases. A negative correlation shows the degree to which one variable decreases as the other variable increases.</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A commonly used correlation coefficient is the Pearson correlation coefficient.</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en-US" i="1">
                        <a:latin typeface="Cambria Math" panose="02040503050406030204" charset="0"/>
                        <a:cs typeface="Cambria Math" panose="02040503050406030204" charset="0"/>
                      </a:rPr>
                      <m:t>𝜌</m:t>
                    </m:r>
                    <m:r>
                      <a:rPr lang="en-US" i="1">
                        <a:latin typeface="Cambria Math" panose="02040503050406030204" charset="0"/>
                        <a:cs typeface="Cambria Math" panose="02040503050406030204" charset="0"/>
                      </a:rPr>
                      <m:t> = </m:t>
                    </m:r>
                    <m:f>
                      <m:fPr>
                        <m:ctrlPr>
                          <a:rPr lang="en-US" i="1">
                            <a:latin typeface="Cambria Math" panose="02040503050406030204" charset="0"/>
                            <a:cs typeface="Cambria Math" panose="02040503050406030204" charset="0"/>
                          </a:rPr>
                        </m:ctrlPr>
                      </m:fPr>
                      <m:num>
                        <m:r>
                          <a:rPr lang="en-US" i="1">
                            <a:latin typeface="Cambria Math" panose="02040503050406030204" charset="0"/>
                            <a:cs typeface="Cambria Math" panose="02040503050406030204" charset="0"/>
                          </a:rPr>
                          <m:t>𝑛</m:t>
                        </m:r>
                        <m:nary>
                          <m:naryPr>
                            <m:chr m:val="∑"/>
                            <m:limLoc m:val="undOvr"/>
                            <m:ctrlPr>
                              <a:rPr lang="en-US" i="1">
                                <a:latin typeface="Cambria Math" panose="02040503050406030204" charset="0"/>
                                <a:cs typeface="Cambria Math" panose="02040503050406030204" charset="0"/>
                              </a:rPr>
                            </m:ctrlPr>
                          </m:naryPr>
                          <m:sub>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 = </m:t>
                            </m:r>
                            <m:r>
                              <a:rPr lang="en-US" i="1">
                                <a:latin typeface="Cambria Math" panose="02040503050406030204" charset="0"/>
                                <a:cs typeface="Cambria Math" panose="02040503050406030204" charset="0"/>
                              </a:rPr>
                              <m:t>1</m:t>
                            </m:r>
                          </m:sub>
                          <m:sup>
                            <m:r>
                              <a:rPr lang="en-US" i="1">
                                <a:latin typeface="Cambria Math" panose="02040503050406030204" charset="0"/>
                                <a:cs typeface="Cambria Math" panose="02040503050406030204" charset="0"/>
                              </a:rPr>
                              <m:t>𝑛</m:t>
                            </m:r>
                          </m:sup>
                          <m:e>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𝑥</m:t>
                                </m:r>
                              </m:e>
                              <m:sub>
                                <m:r>
                                  <a:rPr lang="en-US" i="1">
                                    <a:latin typeface="Cambria Math" panose="02040503050406030204" charset="0"/>
                                    <a:cs typeface="Cambria Math" panose="02040503050406030204" charset="0"/>
                                  </a:rPr>
                                  <m:t>𝑖</m:t>
                                </m:r>
                              </m:sub>
                            </m:sSub>
                          </m:e>
                        </m:nary>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𝑦</m:t>
                            </m:r>
                          </m:e>
                          <m:sub>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 − (</m:t>
                        </m:r>
                        <m:nary>
                          <m:naryPr>
                            <m:chr m:val="∑"/>
                            <m:limLoc m:val="undOvr"/>
                            <m:ctrlPr>
                              <a:rPr lang="en-US" i="1">
                                <a:latin typeface="Cambria Math" panose="02040503050406030204" charset="0"/>
                                <a:cs typeface="Cambria Math" panose="02040503050406030204" charset="0"/>
                              </a:rPr>
                            </m:ctrlPr>
                          </m:naryPr>
                          <m:sub>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sub>
                          <m:sup>
                            <m:r>
                              <a:rPr lang="en-US" i="1">
                                <a:latin typeface="Cambria Math" panose="02040503050406030204" charset="0"/>
                                <a:cs typeface="Cambria Math" panose="02040503050406030204" charset="0"/>
                              </a:rPr>
                              <m:t>𝑛</m:t>
                            </m:r>
                          </m:sup>
                          <m:e>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𝑥</m:t>
                                </m:r>
                              </m:e>
                              <m:sub>
                                <m:r>
                                  <a:rPr lang="en-US" i="1">
                                    <a:latin typeface="Cambria Math" panose="02040503050406030204" charset="0"/>
                                    <a:cs typeface="Cambria Math" panose="02040503050406030204" charset="0"/>
                                  </a:rPr>
                                  <m:t>𝑖</m:t>
                                </m:r>
                              </m:sub>
                            </m:sSub>
                          </m:e>
                        </m:nary>
                        <m:r>
                          <a:rPr lang="en-US" i="1">
                            <a:latin typeface="Cambria Math" panose="02040503050406030204" charset="0"/>
                            <a:cs typeface="Cambria Math" panose="02040503050406030204" charset="0"/>
                          </a:rPr>
                          <m:t>)(</m:t>
                        </m:r>
                        <m:nary>
                          <m:naryPr>
                            <m:chr m:val="∑"/>
                            <m:limLoc m:val="undOvr"/>
                            <m:ctrlPr>
                              <a:rPr lang="en-US" i="1">
                                <a:latin typeface="Cambria Math" panose="02040503050406030204" charset="0"/>
                                <a:cs typeface="Cambria Math" panose="02040503050406030204" charset="0"/>
                              </a:rPr>
                            </m:ctrlPr>
                          </m:naryPr>
                          <m:sub>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sub>
                          <m:sup>
                            <m:r>
                              <a:rPr lang="en-US" i="1">
                                <a:latin typeface="Cambria Math" panose="02040503050406030204" charset="0"/>
                                <a:cs typeface="Cambria Math" panose="02040503050406030204" charset="0"/>
                              </a:rPr>
                              <m:t>𝑛</m:t>
                            </m:r>
                          </m:sup>
                          <m:e>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𝑦</m:t>
                                </m:r>
                              </m:e>
                              <m:sub>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e>
                        </m:nary>
                      </m:num>
                      <m:den>
                        <m:rad>
                          <m:radPr>
                            <m:degHide m:val="on"/>
                            <m:ctrlPr>
                              <a:rPr lang="en-US" i="1">
                                <a:latin typeface="Cambria Math" panose="02040503050406030204" charset="0"/>
                                <a:cs typeface="Cambria Math" panose="02040503050406030204" charset="0"/>
                              </a:rPr>
                            </m:ctrlPr>
                          </m:radPr>
                          <m:deg/>
                          <m:e>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𝑛</m:t>
                            </m:r>
                            <m:nary>
                              <m:naryPr>
                                <m:chr m:val="∑"/>
                                <m:limLoc m:val="undOvr"/>
                                <m:ctrlPr>
                                  <a:rPr lang="en-US" i="1">
                                    <a:latin typeface="Cambria Math" panose="02040503050406030204" charset="0"/>
                                    <a:cs typeface="Cambria Math" panose="02040503050406030204" charset="0"/>
                                  </a:rPr>
                                </m:ctrlPr>
                              </m:naryPr>
                              <m:sub>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 = </m:t>
                                </m:r>
                                <m:r>
                                  <a:rPr lang="en-US" i="1">
                                    <a:latin typeface="Cambria Math" panose="02040503050406030204" charset="0"/>
                                    <a:cs typeface="Cambria Math" panose="02040503050406030204" charset="0"/>
                                  </a:rPr>
                                  <m:t>1</m:t>
                                </m:r>
                              </m:sub>
                              <m:sup>
                                <m:r>
                                  <a:rPr lang="en-US" i="1">
                                    <a:latin typeface="Cambria Math" panose="02040503050406030204" charset="0"/>
                                    <a:cs typeface="Cambria Math" panose="02040503050406030204" charset="0"/>
                                  </a:rPr>
                                  <m:t>𝑛</m:t>
                                </m:r>
                              </m:sup>
                              <m:e>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𝑥</m:t>
                                    </m:r>
                                  </m:e>
                                  <m:sub>
                                    <m:r>
                                      <a:rPr lang="en-US" i="1">
                                        <a:latin typeface="Cambria Math" panose="02040503050406030204" charset="0"/>
                                        <a:cs typeface="Cambria Math" panose="02040503050406030204" charset="0"/>
                                      </a:rPr>
                                      <m:t>𝑖</m:t>
                                    </m:r>
                                  </m:sub>
                                  <m:sup>
                                    <m:r>
                                      <a:rPr lang="en-US" i="1">
                                        <a:latin typeface="Cambria Math" panose="02040503050406030204" charset="0"/>
                                        <a:cs typeface="Cambria Math" panose="02040503050406030204" charset="0"/>
                                      </a:rPr>
                                      <m:t>2</m:t>
                                    </m:r>
                                  </m:sup>
                                </m:sSubSup>
                              </m:e>
                            </m:nary>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 (</m:t>
                            </m:r>
                            <m:nary>
                              <m:naryPr>
                                <m:chr m:val="∑"/>
                                <m:limLoc m:val="undOvr"/>
                                <m:ctrlPr>
                                  <a:rPr lang="en-US" i="1">
                                    <a:latin typeface="Cambria Math" panose="02040503050406030204" charset="0"/>
                                    <a:cs typeface="Cambria Math" panose="02040503050406030204" charset="0"/>
                                  </a:rPr>
                                </m:ctrlPr>
                              </m:naryPr>
                              <m:sub>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sub>
                              <m:sup>
                                <m:r>
                                  <a:rPr lang="en-US" i="1">
                                    <a:latin typeface="Cambria Math" panose="02040503050406030204" charset="0"/>
                                    <a:cs typeface="Cambria Math" panose="02040503050406030204" charset="0"/>
                                  </a:rPr>
                                  <m:t>𝑛</m:t>
                                </m:r>
                              </m:sup>
                              <m:e>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𝑥</m:t>
                                    </m:r>
                                  </m:e>
                                  <m:sub>
                                    <m:r>
                                      <a:rPr lang="en-US" i="1">
                                        <a:latin typeface="Cambria Math" panose="02040503050406030204" charset="0"/>
                                        <a:cs typeface="Cambria Math" panose="02040503050406030204" charset="0"/>
                                      </a:rPr>
                                      <m:t>𝑖</m:t>
                                    </m:r>
                                  </m:sub>
                                </m:sSub>
                              </m:e>
                            </m:nary>
                            <m:r>
                              <a:rPr lang="en-US" i="1">
                                <a:latin typeface="Cambria Math" panose="02040503050406030204" charset="0"/>
                                <a:cs typeface="Cambria Math" panose="02040503050406030204" charset="0"/>
                              </a:rPr>
                              <m:t>)</m:t>
                            </m:r>
                            <m:r>
                              <a:rPr lang="en-US" i="1" baseline="30000">
                                <a:latin typeface="Cambria Math" panose="02040503050406030204" charset="0"/>
                                <a:cs typeface="Cambria Math" panose="02040503050406030204" charset="0"/>
                              </a:rPr>
                              <m:t>2</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𝑛</m:t>
                            </m:r>
                            <m:nary>
                              <m:naryPr>
                                <m:chr m:val="∑"/>
                                <m:limLoc m:val="undOvr"/>
                                <m:ctrlPr>
                                  <a:rPr lang="en-US" i="1">
                                    <a:latin typeface="Cambria Math" panose="02040503050406030204" charset="0"/>
                                    <a:cs typeface="Cambria Math" panose="02040503050406030204" charset="0"/>
                                  </a:rPr>
                                </m:ctrlPr>
                              </m:naryPr>
                              <m:sub>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 = </m:t>
                                </m:r>
                                <m:r>
                                  <a:rPr lang="en-US" i="1">
                                    <a:latin typeface="Cambria Math" panose="02040503050406030204" charset="0"/>
                                    <a:cs typeface="Cambria Math" panose="02040503050406030204" charset="0"/>
                                  </a:rPr>
                                  <m:t>1</m:t>
                                </m:r>
                              </m:sub>
                              <m:sup>
                                <m:r>
                                  <a:rPr lang="en-US" i="1">
                                    <a:latin typeface="Cambria Math" panose="02040503050406030204" charset="0"/>
                                    <a:cs typeface="Cambria Math" panose="02040503050406030204" charset="0"/>
                                  </a:rPr>
                                  <m:t>𝑛</m:t>
                                </m:r>
                              </m:sup>
                              <m:e>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𝑥</m:t>
                                    </m:r>
                                  </m:e>
                                  <m:sub>
                                    <m:r>
                                      <a:rPr lang="en-US" i="1">
                                        <a:latin typeface="Cambria Math" panose="02040503050406030204" charset="0"/>
                                        <a:cs typeface="Cambria Math" panose="02040503050406030204" charset="0"/>
                                      </a:rPr>
                                      <m:t>𝑖</m:t>
                                    </m:r>
                                  </m:sub>
                                  <m:sup>
                                    <m:r>
                                      <a:rPr lang="en-US" i="1">
                                        <a:latin typeface="Cambria Math" panose="02040503050406030204" charset="0"/>
                                        <a:cs typeface="Cambria Math" panose="02040503050406030204" charset="0"/>
                                      </a:rPr>
                                      <m:t>2</m:t>
                                    </m:r>
                                  </m:sup>
                                </m:sSubSup>
                              </m:e>
                            </m:nary>
                            <m:r>
                              <a:rPr lang="en-US" i="1">
                                <a:latin typeface="Cambria Math" panose="02040503050406030204" charset="0"/>
                                <a:cs typeface="Cambria Math" panose="02040503050406030204" charset="0"/>
                              </a:rPr>
                              <m:t> − (</m:t>
                            </m:r>
                            <m:nary>
                              <m:naryPr>
                                <m:chr m:val="∑"/>
                                <m:limLoc m:val="undOvr"/>
                                <m:ctrlPr>
                                  <a:rPr lang="en-US" i="1">
                                    <a:latin typeface="Cambria Math" panose="02040503050406030204" charset="0"/>
                                    <a:cs typeface="Cambria Math" panose="02040503050406030204" charset="0"/>
                                  </a:rPr>
                                </m:ctrlPr>
                              </m:naryPr>
                              <m:sub>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sub>
                              <m:sup>
                                <m:r>
                                  <a:rPr lang="en-US" i="1">
                                    <a:latin typeface="Cambria Math" panose="02040503050406030204" charset="0"/>
                                    <a:cs typeface="Cambria Math" panose="02040503050406030204" charset="0"/>
                                  </a:rPr>
                                  <m:t>𝑛</m:t>
                                </m:r>
                              </m:sup>
                              <m:e>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𝑥</m:t>
                                    </m:r>
                                  </m:e>
                                  <m:sub>
                                    <m:r>
                                      <a:rPr lang="en-US" i="1">
                                        <a:latin typeface="Cambria Math" panose="02040503050406030204" charset="0"/>
                                        <a:cs typeface="Cambria Math" panose="02040503050406030204" charset="0"/>
                                      </a:rPr>
                                      <m:t>𝑖</m:t>
                                    </m:r>
                                  </m:sub>
                                </m:sSub>
                              </m:e>
                            </m:nary>
                            <m:r>
                              <a:rPr lang="en-US" i="1">
                                <a:latin typeface="Cambria Math" panose="02040503050406030204" charset="0"/>
                                <a:cs typeface="Cambria Math" panose="02040503050406030204" charset="0"/>
                              </a:rPr>
                              <m:t>)</m:t>
                            </m:r>
                            <m:r>
                              <a:rPr lang="en-US" i="1" baseline="30000">
                                <a:latin typeface="Cambria Math" panose="02040503050406030204" charset="0"/>
                                <a:cs typeface="Cambria Math" panose="02040503050406030204" charset="0"/>
                              </a:rPr>
                              <m:t>2</m:t>
                            </m:r>
                            <m:r>
                              <a:rPr lang="en-US" i="1">
                                <a:latin typeface="Cambria Math" panose="02040503050406030204" charset="0"/>
                                <a:cs typeface="Cambria Math" panose="02040503050406030204" charset="0"/>
                              </a:rPr>
                              <m:t>] </m:t>
                            </m:r>
                          </m:e>
                        </m:rad>
                      </m:den>
                    </m:f>
                  </m:oMath>
                </a14:m>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 (3)</a:t>
                </a:r>
                <a:endParaRPr lang="en-US">
                  <a:latin typeface="Times New Roman" panose="02020603050405020304" pitchFamily="18" charset="0"/>
                  <a:cs typeface="Times New Roman" panose="02020603050405020304" pitchFamily="18" charset="0"/>
                </a:endParaRPr>
              </a:p>
              <a:p>
                <a:pPr marL="0" indent="0" algn="ctr">
                  <a:buNone/>
                </a:pPr>
                <a:endParaRPr lang="en-US">
                  <a:latin typeface="Times New Roman" panose="02020603050405020304" pitchFamily="18" charset="0"/>
                  <a:cs typeface="Times New Roman" panose="02020603050405020304" pitchFamily="18" charset="0"/>
                </a:endParaRPr>
              </a:p>
              <a:p>
                <a:pPr marL="0" indent="0" algn="ctr">
                  <a:buNone/>
                </a:pPr>
                <a:r>
                  <a:rPr lang="en-US">
                    <a:latin typeface="Times New Roman" panose="02020603050405020304" pitchFamily="18" charset="0"/>
                    <a:cs typeface="Times New Roman" panose="02020603050405020304" pitchFamily="18" charset="0"/>
                  </a:rPr>
                  <a:t>-1 ≤ ρ ≤ 1,</a:t>
                </a:r>
                <a:r>
                  <a:rPr lang="en-US" b="1">
                    <a:latin typeface="Times New Roman" panose="02020603050405020304" pitchFamily="18" charset="0"/>
                    <a:cs typeface="Times New Roman" panose="02020603050405020304" pitchFamily="18" charset="0"/>
                  </a:rPr>
                  <a:t> ρ is correlation coefficient</a:t>
                </a:r>
                <a:endParaRPr lang="en-US" b="1">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sz="half" idx="1"/>
              </p:nvPr>
            </p:nvSpPr>
            <p:spPr>
              <a:xfrm>
                <a:off x="838200" y="478155"/>
                <a:ext cx="10516235" cy="5699125"/>
              </a:xfrm>
              <a:blipFill rotWithShape="1">
                <a:blip r:embed="rId1"/>
                <a:stretch>
                  <a:fillRect t="-557"/>
                </a:stretch>
              </a:blipFill>
            </p:spPr>
            <p:txBody>
              <a:bodyPr/>
              <a:lstStyle/>
              <a:p>
                <a:r>
                  <a:rPr lang="en-US"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 name="Content Placeholder 10"/>
          <p:cNvGraphicFramePr/>
          <p:nvPr>
            <p:ph idx="1"/>
          </p:nvPr>
        </p:nvGraphicFramePr>
        <p:xfrm>
          <a:off x="590550" y="859790"/>
          <a:ext cx="11010900" cy="5807710"/>
        </p:xfrm>
        <a:graphic>
          <a:graphicData uri="http://schemas.openxmlformats.org/drawingml/2006/table">
            <a:tbl>
              <a:tblPr firstRow="1" bandRow="1">
                <a:tableStyleId>{5C22544A-7EE6-4342-B048-85BDC9FD1C3A}</a:tableStyleId>
              </a:tblPr>
              <a:tblGrid>
                <a:gridCol w="2752725"/>
                <a:gridCol w="2752725"/>
                <a:gridCol w="2752725"/>
                <a:gridCol w="2752725"/>
              </a:tblGrid>
              <a:tr h="341630">
                <a:tc>
                  <a:txBody>
                    <a:bodyPr/>
                    <a:p>
                      <a:pPr indent="0" algn="ctr">
                        <a:buNone/>
                      </a:pP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a:solidFill>
                            <a:srgbClr val="000000"/>
                          </a:solidFill>
                          <a:latin typeface="Calibri" panose="020F0502020204030204" charset="0"/>
                          <a:cs typeface="Calibri" panose="020F0502020204030204" charset="0"/>
                        </a:rPr>
                        <a:t>South Senatorial District</a:t>
                      </a:r>
                      <a:r>
                        <a:rPr lang="en-US" sz="1400" b="1">
                          <a:latin typeface="Calibri" panose="020F0502020204030204" charset="0"/>
                          <a:cs typeface="Calibri" panose="020F0502020204030204" charset="0"/>
                        </a:rPr>
                        <a:t> </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a:solidFill>
                            <a:schemeClr val="tx1"/>
                          </a:solidFill>
                          <a:latin typeface="Calibri" panose="020F0502020204030204" charset="0"/>
                          <a:cs typeface="Calibri" panose="020F0502020204030204" charset="0"/>
                        </a:rPr>
                        <a:t>North West Senatorial District</a:t>
                      </a:r>
                      <a:endParaRPr lang="en-US" sz="1400" b="1">
                        <a:solidFill>
                          <a:schemeClr val="tx1"/>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c>
                  <a:txBody>
                    <a:bodyPr/>
                    <a:p>
                      <a:pPr indent="0" algn="ctr">
                        <a:buNone/>
                      </a:pPr>
                      <a:r>
                        <a:rPr lang="en-US" sz="1400" b="1">
                          <a:solidFill>
                            <a:schemeClr val="tx1"/>
                          </a:solidFill>
                          <a:latin typeface="Calibri" panose="020F0502020204030204" charset="0"/>
                          <a:cs typeface="Calibri" panose="020F0502020204030204" charset="0"/>
                        </a:rPr>
                        <a:t>North East Senatorial District</a:t>
                      </a:r>
                      <a:endParaRPr lang="en-US" sz="1400" b="1">
                        <a:solidFill>
                          <a:schemeClr val="tx1"/>
                        </a:solidFill>
                        <a:latin typeface="Calibri" panose="020F0502020204030204" charset="0"/>
                        <a:ea typeface="Calibri" panose="020F0502020204030204" charset="0"/>
                        <a:cs typeface="Calibri" panose="020F0502020204030204" charset="0"/>
                      </a:endParaRPr>
                    </a:p>
                  </a:txBody>
                  <a:tcPr marL="68580" marR="68580" marT="0" marB="0" vert="horz" anchor="ctr" anchorCtr="0"/>
                </a:tc>
              </a:tr>
              <a:tr h="341630">
                <a:tc>
                  <a:txBody>
                    <a:bodyPr/>
                    <a:p>
                      <a:pPr indent="0">
                        <a:buNone/>
                      </a:pPr>
                      <a:r>
                        <a:rPr lang="en-US" sz="1400" b="0">
                          <a:latin typeface="Calibri" panose="020F0502020204030204" charset="0"/>
                          <a:cs typeface="Calibri" panose="020F0502020204030204" charset="0"/>
                        </a:rPr>
                        <a:t>Garri</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24.50</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24.50</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25.50</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Rice (local)</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66.78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74.46</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73.60</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Yam</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181.99</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197.55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215.53</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Cocoyam (white)</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152.70</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176.98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190.54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Cassava </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95.00</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97.67</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125.30</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Sweet Potato</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145.35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131.48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193.24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Plantain</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180.08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192.87</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247.48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Beans (Brown)</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82.94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94.23</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89.68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Groundnut (Shelled)</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117.84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105.94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111.38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Croaker (Dried)</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1046.28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1105.58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1021.95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Groundnut Oil</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372.46</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412.06</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420.82</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Egg (Agric)</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399.43</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416.00</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443.99</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Orange</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118.19</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141.64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154.21</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lgn="ctr">
                        <a:buNone/>
                      </a:pPr>
                      <a:r>
                        <a:rPr lang="en-US" sz="1400" b="0">
                          <a:latin typeface="Calibri" panose="020F0502020204030204" charset="0"/>
                          <a:ea typeface="Calibri" panose="020F0502020204030204" charset="0"/>
                          <a:cs typeface="Calibri" panose="020F0502020204030204" charset="0"/>
                        </a:rPr>
                        <a:t>...</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ctr">
                        <a:buNone/>
                      </a:pPr>
                      <a:r>
                        <a:rPr lang="en-US" sz="1400" b="0">
                          <a:latin typeface="Calibri" panose="020F0502020204030204" charset="0"/>
                          <a:ea typeface="Calibri" panose="020F0502020204030204" charset="0"/>
                          <a:cs typeface="Calibri" panose="020F0502020204030204" charset="0"/>
                        </a:rPr>
                        <a:t>...</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ctr">
                        <a:buNone/>
                      </a:pPr>
                      <a:r>
                        <a:rPr lang="en-US" sz="1400" b="0">
                          <a:latin typeface="Calibri" panose="020F0502020204030204" charset="0"/>
                          <a:ea typeface="Calibri" panose="020F0502020204030204" charset="0"/>
                          <a:cs typeface="Calibri" panose="020F0502020204030204" charset="0"/>
                        </a:rPr>
                        <a:t>...</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ctr">
                        <a:buNone/>
                      </a:pPr>
                      <a:r>
                        <a:rPr lang="en-US" sz="1400" b="0">
                          <a:latin typeface="Calibri" panose="020F0502020204030204" charset="0"/>
                          <a:ea typeface="Calibri" panose="020F0502020204030204" charset="0"/>
                          <a:cs typeface="Calibri" panose="020F0502020204030204" charset="0"/>
                        </a:rPr>
                        <a:t>...</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lgn="ctr">
                        <a:buNone/>
                      </a:pPr>
                      <a:r>
                        <a:rPr lang="en-US" sz="1400" b="0">
                          <a:latin typeface="Calibri" panose="020F0502020204030204" charset="0"/>
                          <a:ea typeface="Calibri" panose="020F0502020204030204" charset="0"/>
                          <a:cs typeface="Calibri" panose="020F0502020204030204" charset="0"/>
                        </a:rPr>
                        <a:t>...</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ctr">
                        <a:buNone/>
                      </a:pPr>
                      <a:r>
                        <a:rPr lang="en-US" sz="1400" b="0">
                          <a:latin typeface="Calibri" panose="020F0502020204030204" charset="0"/>
                          <a:ea typeface="Calibri" panose="020F0502020204030204" charset="0"/>
                          <a:cs typeface="Calibri" panose="020F0502020204030204" charset="0"/>
                        </a:rPr>
                        <a:t>...</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ctr">
                        <a:buNone/>
                      </a:pPr>
                      <a:r>
                        <a:rPr lang="en-US" sz="1400" b="0">
                          <a:latin typeface="Calibri" panose="020F0502020204030204" charset="0"/>
                          <a:ea typeface="Calibri" panose="020F0502020204030204" charset="0"/>
                          <a:cs typeface="Calibri" panose="020F0502020204030204" charset="0"/>
                        </a:rPr>
                        <a:t>...</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ctr">
                        <a:buNone/>
                      </a:pPr>
                      <a:r>
                        <a:rPr lang="en-US" sz="1400" b="0">
                          <a:latin typeface="Calibri" panose="020F0502020204030204" charset="0"/>
                          <a:ea typeface="Calibri" panose="020F0502020204030204" charset="0"/>
                          <a:cs typeface="Calibri" panose="020F0502020204030204" charset="0"/>
                        </a:rPr>
                        <a:t>...</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r h="341630">
                <a:tc>
                  <a:txBody>
                    <a:bodyPr/>
                    <a:p>
                      <a:pPr indent="0">
                        <a:buNone/>
                      </a:pPr>
                      <a:r>
                        <a:rPr lang="en-US" sz="1400" b="0">
                          <a:latin typeface="Calibri" panose="020F0502020204030204" charset="0"/>
                          <a:cs typeface="Calibri" panose="020F0502020204030204" charset="0"/>
                        </a:rPr>
                        <a:t>Battery</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108.46</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106.35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400" b="0">
                          <a:latin typeface="Calibri" panose="020F0502020204030204" charset="0"/>
                          <a:cs typeface="Calibri" panose="020F0502020204030204" charset="0"/>
                        </a:rPr>
                        <a:t>96.50</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tc>
              </a:tr>
            </a:tbl>
          </a:graphicData>
        </a:graphic>
      </p:graphicFrame>
      <p:sp>
        <p:nvSpPr>
          <p:cNvPr id="2" name="Text Box 1"/>
          <p:cNvSpPr txBox="1"/>
          <p:nvPr/>
        </p:nvSpPr>
        <p:spPr>
          <a:xfrm>
            <a:off x="590550" y="248285"/>
            <a:ext cx="10612120" cy="460375"/>
          </a:xfrm>
          <a:prstGeom prst="rect">
            <a:avLst/>
          </a:prstGeom>
          <a:noFill/>
        </p:spPr>
        <p:txBody>
          <a:bodyPr wrap="square" rtlCol="0">
            <a:spAutoFit/>
          </a:bodyPr>
          <a:p>
            <a:pPr algn="ctr"/>
            <a:r>
              <a:rPr lang="en-US" sz="2400" b="1">
                <a:latin typeface="Times New Roman" panose="02020603050405020304" pitchFamily="18" charset="0"/>
                <a:cs typeface="Times New Roman" panose="02020603050405020304" pitchFamily="18" charset="0"/>
              </a:rPr>
              <a:t>Table 1: Average retail price of 60 selected commodities within AkwaIbom state</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12507</Words>
  <Application>WPS Presentation</Application>
  <PresentationFormat>Widescreen</PresentationFormat>
  <Paragraphs>767</Paragraphs>
  <Slides>27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0" baseType="lpstr">
      <vt:lpstr>Arial</vt:lpstr>
      <vt:lpstr>SimSun</vt:lpstr>
      <vt:lpstr>Wingdings</vt:lpstr>
      <vt:lpstr>Times New Roman</vt:lpstr>
      <vt:lpstr>Calibri</vt:lpstr>
      <vt:lpstr>Cambria</vt:lpstr>
      <vt:lpstr>Cambria Math</vt:lpstr>
      <vt:lpstr>Microsoft YaHei</vt:lpstr>
      <vt:lpstr>Arial Unicode MS</vt:lpstr>
      <vt:lpstr>Calibri Light</vt:lpstr>
      <vt:lpstr>Segoe UI</vt:lpstr>
      <vt:lpstr>Office Theme</vt:lpstr>
      <vt:lpstr>Equation.KSEE3</vt:lpstr>
      <vt:lpstr>A TECHNICAL REPORT ON STUDENTS’ INDUSTRIAL WORK EXPERIENCE SCHEME (S.I.W.E.S)   DONE AT   MINISTRY OF ECONOMIC DEVELOPMENT  AND IBOM DEEP SEAPORT, UYO, AKWAIBOM STATE.  PERIOD OF ATTACHMENT  OCTOBER 2021 – JANUARY 2022  BY  CHINEDU EBERECHUKWU QUEENSLEY  REG NO: 2018524121  SUBMITTED TO  DEPARTMENT OF INDUSTRIAL MATHEMATICS  FACULTY OF PHYSICAL SCIENCES  NNAMDI AZIKIWE UNIVERSITY, AWKA.  BEING A REPORT SUBMITTED IN PARTIAL FULFILMENT OF THE REQUIREMENTS FOR THE STUDENTS INDUSTRIAL WORK EXPERIENCE SCHEME. </vt:lpstr>
      <vt:lpstr>ABSTRACT</vt:lpstr>
      <vt:lpstr>Brief history of Ministry of Economic Development</vt:lpstr>
      <vt:lpstr>WORK EXPERIENCE </vt:lpstr>
      <vt:lpstr>RESEARCH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Recommendation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REPORT OF THE STUDENT INDUSTRIAL WORK EXPERIENCE SCHEME   DONE AT   MINISTRY OF ECONOMIC DEVELOPMENT  AND IBOM DEEP SEAPORT, UYO, AKWAIBOM STATE.  PERIOD OF ATTACHMENT  OCTOBER 2020 – JANUARY 2021  BY  CHINEDU EBERECHUKWU QUEENSLEY  REG NO: 2018524121  SUBMITTED TO  DEPARTMENT OF INDUSTRIAL MATHEMATICS  FACULTY OF PHYSICAL SCIENCES  NNAMDI AZIKIWE UNIVERSITY, AWKA.  BEING A REPORT SUBMITTED IN PARTIAL FULFILMENT OF THE REQUIREMENTS FOR THE STUDENTS INDUSTRIAL WORK EXPERIENCE SCHEME</dc:title>
  <dc:creator/>
  <cp:lastModifiedBy>ebyqu</cp:lastModifiedBy>
  <cp:revision>82</cp:revision>
  <dcterms:created xsi:type="dcterms:W3CDTF">2022-10-17T14:56:00Z</dcterms:created>
  <dcterms:modified xsi:type="dcterms:W3CDTF">2022-11-14T22:01:42Z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F62B65550FB347A29F4354ED55A13263</vt:lpwstr>
  </property>
  <property fmtid="{D5CDD505-2E9C-101B-9397-08002B2CF9AE}" pid="3" name="KSOProductBuildVer">
    <vt:lpwstr>1033-11.2.0.11388</vt:lpwstr>
  </property>
</Properties>
</file>