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0"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87"/>
    <p:restoredTop sz="94663"/>
  </p:normalViewPr>
  <p:slideViewPr>
    <p:cSldViewPr snapToGrid="0" snapToObjects="1">
      <p:cViewPr varScale="1">
        <p:scale>
          <a:sx n="88" d="100"/>
          <a:sy n="88" d="100"/>
        </p:scale>
        <p:origin x="1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GB"/>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00507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05225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06449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191659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GB"/>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E72D33E-813A-6147-8BDB-1CDA0AB2F90F}" type="datetimeFigureOut">
              <a:rPr lang="en-US" smtClean="0"/>
              <a:t>11/17/21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401991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E72D33E-813A-6147-8BDB-1CDA0AB2F90F}" type="datetimeFigureOut">
              <a:rPr lang="en-US" smtClean="0"/>
              <a:t>11/17/21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418970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E72D33E-813A-6147-8BDB-1CDA0AB2F90F}" type="datetimeFigureOut">
              <a:rPr lang="en-US" smtClean="0"/>
              <a:t>11/17/21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6626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E72D33E-813A-6147-8BDB-1CDA0AB2F90F}" type="datetimeFigureOut">
              <a:rPr lang="en-US" smtClean="0"/>
              <a:t>11/17/21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53624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2D33E-813A-6147-8BDB-1CDA0AB2F90F}" type="datetimeFigureOut">
              <a:rPr lang="en-US" smtClean="0"/>
              <a:t>11/17/21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40574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6E72D33E-813A-6147-8BDB-1CDA0AB2F90F}" type="datetimeFigureOut">
              <a:rPr lang="en-US" smtClean="0"/>
              <a:t>11/17/21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53983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GB"/>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6E72D33E-813A-6147-8BDB-1CDA0AB2F90F}" type="datetimeFigureOut">
              <a:rPr lang="en-US" smtClean="0"/>
              <a:t>11/17/21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65332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6E72D33E-813A-6147-8BDB-1CDA0AB2F90F}" type="datetimeFigureOut">
              <a:rPr lang="en-US" smtClean="0"/>
              <a:t>11/17/21</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02D67B5D-7D86-284B-93BD-DB3C7E47CC9B}" type="slidenum">
              <a:rPr lang="en-US" smtClean="0"/>
              <a:t>‹#›</a:t>
            </a:fld>
            <a:endParaRPr lang="en-US"/>
          </a:p>
        </p:txBody>
      </p:sp>
    </p:spTree>
    <p:extLst>
      <p:ext uri="{BB962C8B-B14F-4D97-AF65-F5344CB8AC3E}">
        <p14:creationId xmlns:p14="http://schemas.microsoft.com/office/powerpoint/2010/main" val="3450625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3.emf"/><Relationship Id="rId12" Type="http://schemas.openxmlformats.org/officeDocument/2006/relationships/hyperlink" Target="https://doi.org/10.1002/gepi.20576" TargetMode="External"/><Relationship Id="rId17" Type="http://schemas.openxmlformats.org/officeDocument/2006/relationships/image" Target="../media/image13.png"/><Relationship Id="rId2" Type="http://schemas.openxmlformats.org/officeDocument/2006/relationships/hyperlink" Target="https://www.well.ox.ac.uk/study/gms" TargetMode="Externa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5.png"/><Relationship Id="rId4" Type="http://schemas.openxmlformats.org/officeDocument/2006/relationships/hyperlink" Target="https://en.wikipedia.org/wiki/Order_statistic#The_joint_distribution_of_the_order_statistics_of_the_uniform_distribution" TargetMode="External"/><Relationship Id="rId9" Type="http://schemas.openxmlformats.org/officeDocument/2006/relationships/image" Target="../media/image6.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E7C2C3-A8CF-634A-8BA7-ACA2DCE7D1CD}"/>
              </a:ext>
            </a:extLst>
          </p:cNvPr>
          <p:cNvSpPr txBox="1"/>
          <p:nvPr/>
        </p:nvSpPr>
        <p:spPr>
          <a:xfrm>
            <a:off x="354792" y="174770"/>
            <a:ext cx="3970959" cy="425373"/>
          </a:xfrm>
          <a:prstGeom prst="rect">
            <a:avLst/>
          </a:prstGeom>
          <a:noFill/>
        </p:spPr>
        <p:txBody>
          <a:bodyPr wrap="none" rtlCol="0">
            <a:spAutoFit/>
          </a:bodyPr>
          <a:lstStyle/>
          <a:p>
            <a:r>
              <a:rPr lang="en-US" sz="2164" b="1" dirty="0">
                <a:latin typeface="FOUNDRYSTERLING-BOOK" pitchFamily="2" charset="0"/>
              </a:rPr>
              <a:t>Interpreting evidence </a:t>
            </a:r>
            <a:r>
              <a:rPr lang="en-US" sz="2164" b="1" dirty="0" err="1">
                <a:latin typeface="FOUNDRYSTERLING-BOOK" pitchFamily="2" charset="0"/>
              </a:rPr>
              <a:t>cheatsheet</a:t>
            </a:r>
            <a:endParaRPr lang="en-US" sz="2164" b="1" dirty="0">
              <a:latin typeface="FOUNDRYSTERLING-BOOK" pitchFamily="2" charset="0"/>
            </a:endParaRPr>
          </a:p>
        </p:txBody>
      </p:sp>
      <p:sp>
        <p:nvSpPr>
          <p:cNvPr id="10" name="TextBox 9">
            <a:extLst>
              <a:ext uri="{FF2B5EF4-FFF2-40B4-BE49-F238E27FC236}">
                <a16:creationId xmlns:a16="http://schemas.microsoft.com/office/drawing/2014/main" id="{959D6CB8-1973-0148-BF2C-86F4FF1BB581}"/>
              </a:ext>
            </a:extLst>
          </p:cNvPr>
          <p:cNvSpPr txBox="1"/>
          <p:nvPr/>
        </p:nvSpPr>
        <p:spPr>
          <a:xfrm>
            <a:off x="368306" y="482284"/>
            <a:ext cx="2573140" cy="258853"/>
          </a:xfrm>
          <a:prstGeom prst="rect">
            <a:avLst/>
          </a:prstGeom>
          <a:noFill/>
        </p:spPr>
        <p:txBody>
          <a:bodyPr wrap="none" rtlCol="0">
            <a:spAutoFit/>
          </a:bodyPr>
          <a:lstStyle/>
          <a:p>
            <a:r>
              <a:rPr lang="en-US" sz="1082" b="1" dirty="0">
                <a:latin typeface="FoundrySterling-Book" pitchFamily="2" charset="0"/>
                <a:ea typeface="Verdana" panose="020B0604030504040204" pitchFamily="34" charset="0"/>
                <a:cs typeface="Verdana" panose="020B0604030504040204" pitchFamily="34" charset="0"/>
              </a:rPr>
              <a:t>Gavin Band, </a:t>
            </a:r>
            <a:r>
              <a:rPr lang="en-US" sz="1082" b="1" dirty="0">
                <a:latin typeface="FoundrySterling-Book" pitchFamily="2" charset="0"/>
                <a:ea typeface="Verdana" panose="020B0604030504040204" pitchFamily="34" charset="0"/>
                <a:cs typeface="Verdana" panose="020B0604030504040204" pitchFamily="34" charset="0"/>
                <a:hlinkClick r:id="rId2"/>
              </a:rPr>
              <a:t>WHG GMS Programme</a:t>
            </a:r>
            <a:r>
              <a:rPr lang="en-US" sz="1082" b="1" dirty="0">
                <a:latin typeface="FoundrySterling-Book" pitchFamily="2" charset="0"/>
                <a:ea typeface="Verdana" panose="020B0604030504040204" pitchFamily="34" charset="0"/>
                <a:cs typeface="Verdana" panose="020B0604030504040204" pitchFamily="34" charset="0"/>
              </a:rPr>
              <a:t> 2021</a:t>
            </a:r>
          </a:p>
        </p:txBody>
      </p:sp>
      <p:sp>
        <p:nvSpPr>
          <p:cNvPr id="17" name="TextBox 16">
            <a:extLst>
              <a:ext uri="{FF2B5EF4-FFF2-40B4-BE49-F238E27FC236}">
                <a16:creationId xmlns:a16="http://schemas.microsoft.com/office/drawing/2014/main" id="{5D61EBA6-0474-244E-8801-CACA6B9F261D}"/>
              </a:ext>
            </a:extLst>
          </p:cNvPr>
          <p:cNvSpPr txBox="1"/>
          <p:nvPr/>
        </p:nvSpPr>
        <p:spPr>
          <a:xfrm>
            <a:off x="333508" y="769334"/>
            <a:ext cx="5842815" cy="646331"/>
          </a:xfrm>
          <a:prstGeom prst="rect">
            <a:avLst/>
          </a:prstGeom>
          <a:noFill/>
        </p:spPr>
        <p:txBody>
          <a:bodyPr wrap="square" rtlCol="0">
            <a:spAutoFit/>
          </a:bodyPr>
          <a:lstStyle/>
          <a:p>
            <a:r>
              <a:rPr lang="en-GB" sz="1200" dirty="0">
                <a:latin typeface="FoundrySterling-Book" pitchFamily="2" charset="0"/>
              </a:rPr>
              <a:t>Let’s suppose you have run your GWAS or other large-scale study, and now you have a bunch of effect size estimates, standard errors, and P-values or Bayes factors.  How do you interpret them?</a:t>
            </a:r>
            <a:endParaRPr lang="en-US" sz="1200" dirty="0">
              <a:latin typeface="FoundrySterling-Book" pitchFamily="2" charset="0"/>
            </a:endParaRPr>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4B4D2B9-C002-0E45-8BF6-EABA91B0F722}"/>
                  </a:ext>
                </a:extLst>
              </p:cNvPr>
              <p:cNvSpPr txBox="1"/>
              <p:nvPr/>
            </p:nvSpPr>
            <p:spPr>
              <a:xfrm>
                <a:off x="333508" y="1411727"/>
                <a:ext cx="5842815" cy="656334"/>
              </a:xfrm>
              <a:prstGeom prst="rect">
                <a:avLst/>
              </a:prstGeom>
              <a:noFill/>
            </p:spPr>
            <p:txBody>
              <a:bodyPr wrap="square" rtlCol="0">
                <a:spAutoFit/>
              </a:bodyPr>
              <a:lstStyle/>
              <a:p>
                <a:r>
                  <a:rPr lang="en-GB" sz="1200" b="1" dirty="0">
                    <a:latin typeface="FoundrySterling-Book" pitchFamily="2" charset="0"/>
                  </a:rPr>
                  <a:t>Notation. </a:t>
                </a:r>
                <a:r>
                  <a:rPr lang="en-GB" sz="1200" dirty="0">
                    <a:latin typeface="FoundrySterling-Book" pitchFamily="2" charset="0"/>
                  </a:rPr>
                  <a:t>I’ll write </a:t>
                </a:r>
                <a14:m>
                  <m:oMath xmlns:m="http://schemas.openxmlformats.org/officeDocument/2006/math">
                    <m:sSub>
                      <m:sSubPr>
                        <m:ctrlPr>
                          <a:rPr lang="en-GB" sz="1200" i="1" dirty="0" smtClean="0">
                            <a:latin typeface="Cambria Math" panose="02040503050406030204" pitchFamily="18" charset="0"/>
                          </a:rPr>
                        </m:ctrlPr>
                      </m:sSubPr>
                      <m:e>
                        <m:acc>
                          <m:accPr>
                            <m:chr m:val="̂"/>
                            <m:ctrlPr>
                              <a:rPr lang="en-GB" sz="1200" i="1" dirty="0" smtClean="0">
                                <a:latin typeface="Cambria Math" panose="02040503050406030204" pitchFamily="18" charset="0"/>
                              </a:rPr>
                            </m:ctrlPr>
                          </m:accPr>
                          <m:e>
                            <m:r>
                              <a:rPr lang="en-GB" sz="1200" b="0" i="1" dirty="0" smtClean="0">
                                <a:latin typeface="Cambria Math" panose="02040503050406030204" pitchFamily="18" charset="0"/>
                              </a:rPr>
                              <m:t>𝛽</m:t>
                            </m:r>
                          </m:e>
                        </m:acc>
                      </m:e>
                      <m:sub>
                        <m:r>
                          <a:rPr lang="en-GB" sz="1200" b="0" i="1" dirty="0" smtClean="0">
                            <a:latin typeface="Cambria Math" panose="02040503050406030204" pitchFamily="18" charset="0"/>
                          </a:rPr>
                          <m:t>𝑖</m:t>
                        </m:r>
                      </m:sub>
                    </m:sSub>
                  </m:oMath>
                </a14:m>
                <a:r>
                  <a:rPr lang="en-US" sz="1200" dirty="0">
                    <a:latin typeface="FoundrySterling-Book" pitchFamily="2" charset="0"/>
                  </a:rPr>
                  <a:t>, </a:t>
                </a:r>
                <a14:m>
                  <m:oMath xmlns:m="http://schemas.openxmlformats.org/officeDocument/2006/math">
                    <m:sSub>
                      <m:sSubPr>
                        <m:ctrlPr>
                          <a:rPr lang="en-GB" sz="1200" i="1">
                            <a:latin typeface="Cambria Math" panose="02040503050406030204" pitchFamily="18" charset="0"/>
                          </a:rPr>
                        </m:ctrlPr>
                      </m:sSubPr>
                      <m:e>
                        <m:r>
                          <m:rPr>
                            <m:nor/>
                          </m:rPr>
                          <a:rPr lang="en-GB" sz="1200" b="0" i="0" smtClean="0">
                            <a:latin typeface="Cambria Math" panose="02040503050406030204" pitchFamily="18" charset="0"/>
                          </a:rPr>
                          <m:t>se</m:t>
                        </m:r>
                      </m:e>
                      <m:sub>
                        <m:r>
                          <a:rPr lang="en-GB" sz="1200" i="1">
                            <a:latin typeface="Cambria Math" panose="02040503050406030204" pitchFamily="18" charset="0"/>
                          </a:rPr>
                          <m:t>𝑖</m:t>
                        </m:r>
                      </m:sub>
                    </m:sSub>
                  </m:oMath>
                </a14:m>
                <a:r>
                  <a:rPr lang="en-US" sz="1200" dirty="0">
                    <a:latin typeface="FoundrySterling-Book" pitchFamily="2" charset="0"/>
                  </a:rPr>
                  <a:t> and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rPr>
                          <m:t>𝑝</m:t>
                        </m:r>
                      </m:e>
                      <m:sub>
                        <m:r>
                          <a:rPr lang="en-GB" sz="1200" i="1">
                            <a:latin typeface="Cambria Math" panose="02040503050406030204" pitchFamily="18" charset="0"/>
                          </a:rPr>
                          <m:t>𝑖</m:t>
                        </m:r>
                      </m:sub>
                    </m:sSub>
                  </m:oMath>
                </a14:m>
                <a:r>
                  <a:rPr lang="en-US" sz="1200" dirty="0">
                    <a:latin typeface="FoundrySterling-Book" pitchFamily="2" charset="0"/>
                  </a:rPr>
                  <a:t>.</a:t>
                </a:r>
                <a:r>
                  <a:rPr lang="en-GB" sz="1200" dirty="0">
                    <a:latin typeface="FoundrySterling-Book" pitchFamily="2" charset="0"/>
                  </a:rPr>
                  <a:t> for the estimated effect size, standard error, and P-value for the </a:t>
                </a:r>
                <a14:m>
                  <m:oMath xmlns:m="http://schemas.openxmlformats.org/officeDocument/2006/math">
                    <m:r>
                      <a:rPr lang="en-GB" sz="1200" i="1" dirty="0" smtClean="0">
                        <a:latin typeface="Cambria Math" panose="02040503050406030204" pitchFamily="18" charset="0"/>
                      </a:rPr>
                      <m:t>𝑖</m:t>
                    </m:r>
                  </m:oMath>
                </a14:m>
                <a:r>
                  <a:rPr lang="en-GB" sz="1200" dirty="0" err="1">
                    <a:latin typeface="FoundrySterling-Book" pitchFamily="2" charset="0"/>
                  </a:rPr>
                  <a:t>th</a:t>
                </a:r>
                <a:r>
                  <a:rPr lang="en-GB" sz="1200" dirty="0">
                    <a:latin typeface="FoundrySterling-Book" pitchFamily="2" charset="0"/>
                  </a:rPr>
                  <a:t> comparison in your study.  Meanwhile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𝛽</m:t>
                        </m:r>
                      </m:e>
                      <m:sub>
                        <m:r>
                          <a:rPr lang="en-GB" sz="1200" b="0" i="1" smtClean="0">
                            <a:latin typeface="Cambria Math" panose="02040503050406030204" pitchFamily="18" charset="0"/>
                          </a:rPr>
                          <m:t>𝑖</m:t>
                        </m:r>
                      </m:sub>
                    </m:sSub>
                  </m:oMath>
                </a14:m>
                <a:r>
                  <a:rPr lang="en-US" sz="1200" dirty="0">
                    <a:latin typeface="FoundrySterling-Book" pitchFamily="2" charset="0"/>
                  </a:rPr>
                  <a:t> (with  no hat) will denote the </a:t>
                </a:r>
                <a:r>
                  <a:rPr lang="en-US" sz="1200" i="1" dirty="0">
                    <a:latin typeface="FoundrySterling-Book" pitchFamily="2" charset="0"/>
                  </a:rPr>
                  <a:t>true effect for comparison </a:t>
                </a:r>
                <a:r>
                  <a:rPr lang="en-US" sz="1200" i="1" dirty="0" err="1">
                    <a:latin typeface="FoundrySterling-Book" pitchFamily="2" charset="0"/>
                  </a:rPr>
                  <a:t>i</a:t>
                </a:r>
                <a:r>
                  <a:rPr lang="en-US" sz="1200" i="1" dirty="0">
                    <a:latin typeface="FoundrySterling-Book" pitchFamily="2" charset="0"/>
                  </a:rPr>
                  <a:t>.  </a:t>
                </a:r>
                <a:r>
                  <a:rPr lang="en-US" sz="1200" dirty="0">
                    <a:latin typeface="FoundrySterling-Book" pitchFamily="2" charset="0"/>
                  </a:rPr>
                  <a:t>And suppose there are </a:t>
                </a:r>
                <a14:m>
                  <m:oMath xmlns:m="http://schemas.openxmlformats.org/officeDocument/2006/math">
                    <m:r>
                      <a:rPr lang="en-US" sz="1200" i="1" dirty="0" smtClean="0">
                        <a:latin typeface="Cambria Math" panose="02040503050406030204" pitchFamily="18" charset="0"/>
                      </a:rPr>
                      <m:t>𝐾</m:t>
                    </m:r>
                  </m:oMath>
                </a14:m>
                <a:r>
                  <a:rPr lang="en-US" sz="1200" dirty="0">
                    <a:latin typeface="FoundrySterling-Book" pitchFamily="2" charset="0"/>
                  </a:rPr>
                  <a:t> comparisons in total.</a:t>
                </a:r>
              </a:p>
            </p:txBody>
          </p:sp>
        </mc:Choice>
        <mc:Fallback xmlns="">
          <p:sp>
            <p:nvSpPr>
              <p:cNvPr id="67" name="TextBox 66">
                <a:extLst>
                  <a:ext uri="{FF2B5EF4-FFF2-40B4-BE49-F238E27FC236}">
                    <a16:creationId xmlns:a16="http://schemas.microsoft.com/office/drawing/2014/main" id="{54B4D2B9-C002-0E45-8BF6-EABA91B0F722}"/>
                  </a:ext>
                </a:extLst>
              </p:cNvPr>
              <p:cNvSpPr txBox="1">
                <a:spLocks noRot="1" noChangeAspect="1" noMove="1" noResize="1" noEditPoints="1" noAdjustHandles="1" noChangeArrowheads="1" noChangeShapeType="1" noTextEdit="1"/>
              </p:cNvSpPr>
              <p:nvPr/>
            </p:nvSpPr>
            <p:spPr>
              <a:xfrm>
                <a:off x="333508" y="1411727"/>
                <a:ext cx="5842815" cy="656334"/>
              </a:xfrm>
              <a:prstGeom prst="rect">
                <a:avLst/>
              </a:prstGeom>
              <a:blipFill>
                <a:blip r:embed="rId3"/>
                <a:stretch>
                  <a:fillRect t="-1923" r="-217"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B76CF4C2-712D-7344-9880-E1013185D9B3}"/>
                  </a:ext>
                </a:extLst>
              </p:cNvPr>
              <p:cNvSpPr txBox="1"/>
              <p:nvPr/>
            </p:nvSpPr>
            <p:spPr>
              <a:xfrm>
                <a:off x="368306" y="6541687"/>
                <a:ext cx="5842815" cy="2041906"/>
              </a:xfrm>
              <a:prstGeom prst="rect">
                <a:avLst/>
              </a:prstGeom>
              <a:noFill/>
            </p:spPr>
            <p:txBody>
              <a:bodyPr wrap="square" rtlCol="0">
                <a:spAutoFit/>
              </a:bodyPr>
              <a:lstStyle/>
              <a:p>
                <a:r>
                  <a:rPr lang="en-GB" sz="1200" b="1" dirty="0">
                    <a:latin typeface="FOUNDRYSTERLING-BOOK" pitchFamily="2" charset="0"/>
                  </a:rPr>
                  <a:t>Approach 1</a:t>
                </a:r>
                <a:r>
                  <a:rPr lang="en-GB" sz="1200" dirty="0">
                    <a:latin typeface="FoundrySterling-Book" pitchFamily="2" charset="0"/>
                  </a:rPr>
                  <a:t> – the ‘</a:t>
                </a:r>
                <a:r>
                  <a:rPr lang="en-GB" sz="1200" b="1" dirty="0">
                    <a:latin typeface="FOUNDRYSTERLING-BOOK" pitchFamily="2" charset="0"/>
                  </a:rPr>
                  <a:t>controlling for false positives</a:t>
                </a:r>
                <a:r>
                  <a:rPr lang="en-GB" sz="1200" dirty="0">
                    <a:latin typeface="FoundrySterling-Book" pitchFamily="2" charset="0"/>
                  </a:rPr>
                  <a:t>’ interpretation.  It typically focusses on the P-values, and works like this: we act as though the worst thing in the world is to make any false positive calls (at all) in our study, and we try to pick a P-value threshold </a:t>
                </a:r>
                <a:r>
                  <a:rPr lang="en-GB" sz="1200" i="1" dirty="0">
                    <a:latin typeface="FOUNDRYSTERLING-BOOK" pitchFamily="2" charset="0"/>
                  </a:rPr>
                  <a:t>T</a:t>
                </a:r>
                <a:r>
                  <a:rPr lang="en-GB" sz="1200" dirty="0">
                    <a:latin typeface="FoundrySterling-Book" pitchFamily="2" charset="0"/>
                  </a:rPr>
                  <a:t> to avoid that.  In other words we try arrange that:</a:t>
                </a:r>
              </a:p>
              <a:p>
                <a:endParaRPr lang="en-GB" sz="600" i="1" dirty="0">
                  <a:latin typeface="FOUNDRYSTERLING-BOOK" pitchFamily="2" charset="0"/>
                </a:endParaRPr>
              </a:p>
              <a:p>
                <a:pPr/>
                <a14:m>
                  <m:oMathPara xmlns:m="http://schemas.openxmlformats.org/officeDocument/2006/math">
                    <m:oMathParaPr>
                      <m:jc m:val="centerGroup"/>
                    </m:oMathParaPr>
                    <m:oMath xmlns:m="http://schemas.openxmlformats.org/officeDocument/2006/math">
                      <m:r>
                        <a:rPr lang="en-GB" sz="1200" i="1" dirty="0">
                          <a:latin typeface="Cambria Math" panose="02040503050406030204" pitchFamily="18" charset="0"/>
                        </a:rPr>
                        <m:t>𝑃</m:t>
                      </m:r>
                      <m:d>
                        <m:dPr>
                          <m:ctrlPr>
                            <a:rPr lang="en-GB" sz="1200" i="1" dirty="0" smtClean="0">
                              <a:latin typeface="Cambria Math" panose="02040503050406030204" pitchFamily="18" charset="0"/>
                            </a:rPr>
                          </m:ctrlPr>
                        </m:dPr>
                        <m:e>
                          <m:func>
                            <m:funcPr>
                              <m:ctrlPr>
                                <a:rPr lang="en-GB" sz="1200" i="1" dirty="0">
                                  <a:latin typeface="Cambria Math" panose="02040503050406030204" pitchFamily="18" charset="0"/>
                                </a:rPr>
                              </m:ctrlPr>
                            </m:funcPr>
                            <m:fName>
                              <m:limLow>
                                <m:limLowPr>
                                  <m:ctrlPr>
                                    <a:rPr lang="en-GB" sz="1200" i="1" dirty="0">
                                      <a:latin typeface="Cambria Math" panose="02040503050406030204" pitchFamily="18" charset="0"/>
                                    </a:rPr>
                                  </m:ctrlPr>
                                </m:limLowPr>
                                <m:e>
                                  <m:r>
                                    <m:rPr>
                                      <m:sty m:val="p"/>
                                    </m:rPr>
                                    <a:rPr lang="en-GB" sz="1200" dirty="0">
                                      <a:latin typeface="Cambria Math" panose="02040503050406030204" pitchFamily="18" charset="0"/>
                                    </a:rPr>
                                    <m:t>min</m:t>
                                  </m:r>
                                </m:e>
                                <m:lim>
                                  <m:r>
                                    <a:rPr lang="en-GB" sz="1200" i="1" dirty="0">
                                      <a:latin typeface="Cambria Math" panose="02040503050406030204" pitchFamily="18" charset="0"/>
                                    </a:rPr>
                                    <m:t>𝑖</m:t>
                                  </m:r>
                                </m:lim>
                              </m:limLow>
                            </m:fName>
                            <m:e>
                              <m:sSub>
                                <m:sSubPr>
                                  <m:ctrlPr>
                                    <a:rPr lang="en-GB" sz="1200" i="1" dirty="0">
                                      <a:latin typeface="Cambria Math" panose="02040503050406030204" pitchFamily="18" charset="0"/>
                                    </a:rPr>
                                  </m:ctrlPr>
                                </m:sSubPr>
                                <m:e>
                                  <m:r>
                                    <a:rPr lang="en-GB" sz="1200" i="1" dirty="0">
                                      <a:latin typeface="Cambria Math" panose="02040503050406030204" pitchFamily="18" charset="0"/>
                                    </a:rPr>
                                    <m:t>𝑝</m:t>
                                  </m:r>
                                </m:e>
                                <m:sub>
                                  <m:r>
                                    <a:rPr lang="en-GB" sz="1200" i="1" dirty="0">
                                      <a:latin typeface="Cambria Math" panose="02040503050406030204" pitchFamily="18" charset="0"/>
                                    </a:rPr>
                                    <m:t>𝑖</m:t>
                                  </m:r>
                                </m:sub>
                              </m:sSub>
                            </m:e>
                          </m:func>
                          <m:r>
                            <a:rPr lang="en-GB" sz="1200" i="1" dirty="0">
                              <a:latin typeface="Cambria Math" panose="02040503050406030204" pitchFamily="18" charset="0"/>
                            </a:rPr>
                            <m:t>&lt;</m:t>
                          </m:r>
                          <m:r>
                            <a:rPr lang="en-GB" sz="1200" i="1" dirty="0">
                              <a:latin typeface="Cambria Math" panose="02040503050406030204" pitchFamily="18" charset="0"/>
                            </a:rPr>
                            <m:t>𝑇</m:t>
                          </m:r>
                          <m:r>
                            <a:rPr lang="en-GB" sz="1200" i="1" dirty="0">
                              <a:latin typeface="Cambria Math" panose="02040503050406030204" pitchFamily="18" charset="0"/>
                            </a:rPr>
                            <m:t>|</m:t>
                          </m:r>
                          <m:r>
                            <m:rPr>
                              <m:nor/>
                            </m:rPr>
                            <a:rPr lang="en-GB" sz="1200" dirty="0">
                              <a:latin typeface="FoundrySterling-Book" pitchFamily="2" charset="0"/>
                            </a:rPr>
                            <m:t> </m:t>
                          </m:r>
                          <m:sSub>
                            <m:sSubPr>
                              <m:ctrlPr>
                                <a:rPr lang="en-GB" sz="1200" i="1" dirty="0">
                                  <a:latin typeface="Cambria Math" panose="02040503050406030204" pitchFamily="18" charset="0"/>
                                </a:rPr>
                              </m:ctrlPr>
                            </m:sSubPr>
                            <m:e>
                              <m:r>
                                <m:rPr>
                                  <m:sty m:val="p"/>
                                </m:rPr>
                                <a:rPr lang="en-GB" sz="1200" i="1" dirty="0">
                                  <a:latin typeface="Cambria Math" panose="02040503050406030204" pitchFamily="18" charset="0"/>
                                </a:rPr>
                                <m:t>β</m:t>
                              </m:r>
                            </m:e>
                            <m:sub>
                              <m:r>
                                <a:rPr lang="en-GB" sz="1200" i="1" dirty="0">
                                  <a:latin typeface="Cambria Math" panose="02040503050406030204" pitchFamily="18" charset="0"/>
                                </a:rPr>
                                <m:t>𝑖</m:t>
                              </m:r>
                            </m:sub>
                          </m:sSub>
                          <m:r>
                            <a:rPr lang="en-GB" sz="1200" i="1" dirty="0">
                              <a:latin typeface="Cambria Math" panose="02040503050406030204" pitchFamily="18" charset="0"/>
                            </a:rPr>
                            <m:t>≡0 </m:t>
                          </m:r>
                          <m:r>
                            <m:rPr>
                              <m:nor/>
                            </m:rPr>
                            <a:rPr lang="en-GB" sz="1200" dirty="0">
                              <a:latin typeface="FoundrySterling-Book" pitchFamily="2" charset="0"/>
                            </a:rPr>
                            <m:t>for</m:t>
                          </m:r>
                          <m:r>
                            <m:rPr>
                              <m:nor/>
                            </m:rPr>
                            <a:rPr lang="en-GB" sz="1200" dirty="0">
                              <a:latin typeface="FoundrySterling-Book" pitchFamily="2" charset="0"/>
                            </a:rPr>
                            <m:t> </m:t>
                          </m:r>
                          <m:r>
                            <m:rPr>
                              <m:nor/>
                            </m:rPr>
                            <a:rPr lang="en-GB" sz="1200" dirty="0">
                              <a:latin typeface="FoundrySterling-Book" pitchFamily="2" charset="0"/>
                            </a:rPr>
                            <m:t>all</m:t>
                          </m:r>
                          <m:r>
                            <m:rPr>
                              <m:nor/>
                            </m:rPr>
                            <a:rPr lang="en-GB" sz="1200" dirty="0">
                              <a:latin typeface="FoundrySterling-Book" pitchFamily="2" charset="0"/>
                            </a:rPr>
                            <m:t> </m:t>
                          </m:r>
                          <m:r>
                            <a:rPr lang="en-GB" sz="1200" i="1" dirty="0">
                              <a:latin typeface="Cambria Math" panose="02040503050406030204" pitchFamily="18" charset="0"/>
                            </a:rPr>
                            <m:t>𝑖</m:t>
                          </m:r>
                        </m:e>
                      </m:d>
                      <m:r>
                        <a:rPr lang="en-GB" sz="1200" b="0" i="1" dirty="0" smtClean="0">
                          <a:latin typeface="Cambria Math" panose="02040503050406030204" pitchFamily="18" charset="0"/>
                        </a:rPr>
                        <m:t>&lt;</m:t>
                      </m:r>
                      <m:r>
                        <a:rPr lang="en-GB" sz="1200" b="0" i="1" dirty="0" smtClean="0">
                          <a:latin typeface="Cambria Math" panose="02040503050406030204" pitchFamily="18" charset="0"/>
                        </a:rPr>
                        <m:t>𝛼</m:t>
                      </m:r>
                    </m:oMath>
                  </m:oMathPara>
                </a14:m>
                <a:endParaRPr lang="en-GB" sz="1200" dirty="0">
                  <a:latin typeface="FoundrySterling-Book" pitchFamily="2" charset="0"/>
                </a:endParaRPr>
              </a:p>
              <a:p>
                <a:endParaRPr lang="en-GB" sz="600" dirty="0">
                  <a:latin typeface="FoundrySterling-Book" pitchFamily="2" charset="0"/>
                </a:endParaRPr>
              </a:p>
              <a:p>
                <a:r>
                  <a:rPr lang="en-GB" sz="1200" dirty="0">
                    <a:latin typeface="FoundrySterling-Book" pitchFamily="2" charset="0"/>
                  </a:rPr>
                  <a:t>For some chosen desired false positive rate </a:t>
                </a:r>
                <a14:m>
                  <m:oMath xmlns:m="http://schemas.openxmlformats.org/officeDocument/2006/math">
                    <m:r>
                      <a:rPr lang="en-GB" sz="1200" i="1" dirty="0">
                        <a:latin typeface="Cambria Math" panose="02040503050406030204" pitchFamily="18" charset="0"/>
                      </a:rPr>
                      <m:t>𝛼</m:t>
                    </m:r>
                  </m:oMath>
                </a14:m>
                <a:r>
                  <a:rPr lang="en-US" sz="1200" i="1" dirty="0">
                    <a:latin typeface="FOUNDRYSTERLING-BOOK" pitchFamily="2" charset="0"/>
                  </a:rPr>
                  <a:t>.  </a:t>
                </a:r>
                <a:r>
                  <a:rPr lang="en-US" sz="1200" dirty="0">
                    <a:latin typeface="FoundrySterling-Book" pitchFamily="2" charset="0"/>
                  </a:rPr>
                  <a:t>As expressed above this is all about the minimum P-value, whose </a:t>
                </a:r>
                <a:r>
                  <a:rPr lang="en-US" sz="1200" dirty="0">
                    <a:latin typeface="FoundrySterling-Book" pitchFamily="2" charset="0"/>
                    <a:hlinkClick r:id="rId4"/>
                  </a:rPr>
                  <a:t>distribution is Beta</a:t>
                </a:r>
                <a:r>
                  <a:rPr lang="en-US" sz="1200" dirty="0">
                    <a:latin typeface="FoundrySterling-Book" pitchFamily="2" charset="0"/>
                  </a:rPr>
                  <a:t> as drawn on the above </a:t>
                </a:r>
                <a:r>
                  <a:rPr lang="en-US" sz="1200" dirty="0" err="1">
                    <a:latin typeface="FoundrySterling-Book" pitchFamily="2" charset="0"/>
                  </a:rPr>
                  <a:t>qqplot</a:t>
                </a:r>
                <a:r>
                  <a:rPr lang="en-US" sz="1200" dirty="0">
                    <a:latin typeface="FoundrySterling-Book" pitchFamily="2" charset="0"/>
                  </a:rPr>
                  <a:t>.  The simplest approach is to require </a:t>
                </a:r>
                <a14:m>
                  <m:oMath xmlns:m="http://schemas.openxmlformats.org/officeDocument/2006/math">
                    <m:r>
                      <a:rPr lang="en-GB" sz="1200" b="0" i="1" dirty="0" smtClean="0">
                        <a:latin typeface="Cambria Math" panose="02040503050406030204" pitchFamily="18" charset="0"/>
                      </a:rPr>
                      <m:t>𝑇</m:t>
                    </m:r>
                    <m:r>
                      <a:rPr lang="en-US" sz="1200" i="1" dirty="0" smtClean="0">
                        <a:latin typeface="Cambria Math" panose="02040503050406030204" pitchFamily="18" charset="0"/>
                      </a:rPr>
                      <m:t>=</m:t>
                    </m:r>
                    <m:r>
                      <a:rPr lang="en-GB" sz="1200" b="0" i="1" dirty="0" smtClean="0">
                        <a:latin typeface="Cambria Math" panose="02040503050406030204" pitchFamily="18" charset="0"/>
                      </a:rPr>
                      <m:t>𝛼</m:t>
                    </m:r>
                    <m:r>
                      <a:rPr lang="en-GB" sz="1200" b="0" i="1" dirty="0" smtClean="0">
                        <a:latin typeface="Cambria Math" panose="02040503050406030204" pitchFamily="18" charset="0"/>
                      </a:rPr>
                      <m:t>/</m:t>
                    </m:r>
                    <m:r>
                      <a:rPr lang="en-GB" sz="1200" b="0" i="1" dirty="0" smtClean="0">
                        <a:latin typeface="Cambria Math" panose="02040503050406030204" pitchFamily="18" charset="0"/>
                      </a:rPr>
                      <m:t>𝐾</m:t>
                    </m:r>
                    <m:r>
                      <a:rPr lang="en-US" sz="1200" i="1" dirty="0" smtClean="0">
                        <a:latin typeface="Cambria Math" panose="02040503050406030204" pitchFamily="18" charset="0"/>
                      </a:rPr>
                      <m:t> </m:t>
                    </m:r>
                  </m:oMath>
                </a14:m>
                <a:r>
                  <a:rPr lang="en-US" sz="1200" dirty="0">
                    <a:latin typeface="FoundrySterling-Book" pitchFamily="2" charset="0"/>
                  </a:rPr>
                  <a:t>(</a:t>
                </a:r>
                <a:r>
                  <a:rPr lang="en-US" sz="1200" dirty="0" err="1">
                    <a:latin typeface="FoundrySterling-Book" pitchFamily="2" charset="0"/>
                  </a:rPr>
                  <a:t>Bonferonni</a:t>
                </a:r>
                <a:r>
                  <a:rPr lang="en-US" sz="1200" dirty="0">
                    <a:latin typeface="FoundrySterling-Book" pitchFamily="2" charset="0"/>
                  </a:rPr>
                  <a:t>), which is equivalent to drawing a line at the 97.5% quantile of that Beta distribution and declaring everything above it ‘significant’.</a:t>
                </a:r>
              </a:p>
            </p:txBody>
          </p:sp>
        </mc:Choice>
        <mc:Fallback>
          <p:sp>
            <p:nvSpPr>
              <p:cNvPr id="73" name="TextBox 72">
                <a:extLst>
                  <a:ext uri="{FF2B5EF4-FFF2-40B4-BE49-F238E27FC236}">
                    <a16:creationId xmlns:a16="http://schemas.microsoft.com/office/drawing/2014/main" id="{B76CF4C2-712D-7344-9880-E1013185D9B3}"/>
                  </a:ext>
                </a:extLst>
              </p:cNvPr>
              <p:cNvSpPr txBox="1">
                <a:spLocks noRot="1" noChangeAspect="1" noMove="1" noResize="1" noEditPoints="1" noAdjustHandles="1" noChangeArrowheads="1" noChangeShapeType="1" noTextEdit="1"/>
              </p:cNvSpPr>
              <p:nvPr/>
            </p:nvSpPr>
            <p:spPr>
              <a:xfrm>
                <a:off x="368306" y="6541687"/>
                <a:ext cx="5842815" cy="2041906"/>
              </a:xfrm>
              <a:prstGeom prst="rect">
                <a:avLst/>
              </a:prstGeom>
              <a:blipFill>
                <a:blip r:embed="rId5"/>
                <a:stretch>
                  <a:fillRect b="-1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63CE1A2-2AD4-574D-AC1A-EFAE5AABE1F7}"/>
                  </a:ext>
                </a:extLst>
              </p:cNvPr>
              <p:cNvSpPr txBox="1"/>
              <p:nvPr/>
            </p:nvSpPr>
            <p:spPr>
              <a:xfrm>
                <a:off x="333508" y="2053829"/>
                <a:ext cx="5842815" cy="2308324"/>
              </a:xfrm>
              <a:prstGeom prst="rect">
                <a:avLst/>
              </a:prstGeom>
              <a:noFill/>
            </p:spPr>
            <p:txBody>
              <a:bodyPr wrap="square" rtlCol="0">
                <a:spAutoFit/>
              </a:bodyPr>
              <a:lstStyle/>
              <a:p>
                <a:r>
                  <a:rPr lang="en-GB" sz="1200" b="1" dirty="0">
                    <a:latin typeface="FoundrySterling-Book" pitchFamily="2" charset="0"/>
                  </a:rPr>
                  <a:t>Model.</a:t>
                </a:r>
                <a:r>
                  <a:rPr lang="en-GB" sz="1200" dirty="0">
                    <a:latin typeface="FoundrySterling-Book" pitchFamily="2" charset="0"/>
                  </a:rPr>
                  <a:t>  To make sense of this, we have to have some sort of model of what’s going on.  We will use the following model in which we imagine that </a:t>
                </a:r>
                <a:r>
                  <a:rPr lang="en-GB" sz="1200" b="1" dirty="0">
                    <a:latin typeface="FoundrySterling-Book" pitchFamily="2" charset="0"/>
                  </a:rPr>
                  <a:t>true nonzero effects are rare</a:t>
                </a:r>
                <a:r>
                  <a:rPr lang="en-GB" sz="1200" dirty="0">
                    <a:latin typeface="FoundrySterling-Book" pitchFamily="2" charset="0"/>
                  </a:rPr>
                  <a:t>, and that they occur with a fixed probability </a:t>
                </a:r>
                <a14:m>
                  <m:oMath xmlns:m="http://schemas.openxmlformats.org/officeDocument/2006/math">
                    <m:r>
                      <m:rPr>
                        <m:sty m:val="p"/>
                      </m:rPr>
                      <a:rPr lang="en-GB" sz="1200" b="0" i="0" smtClean="0">
                        <a:latin typeface="Cambria Math" panose="02040503050406030204" pitchFamily="18" charset="0"/>
                      </a:rPr>
                      <m:t>Π</m:t>
                    </m:r>
                  </m:oMath>
                </a14:m>
                <a:r>
                  <a:rPr lang="en-US" sz="1200" b="1" dirty="0">
                    <a:latin typeface="FoundrySterling-Book" pitchFamily="2" charset="0"/>
                  </a:rPr>
                  <a:t>.</a:t>
                </a:r>
                <a:r>
                  <a:rPr lang="en-US" sz="1200" dirty="0">
                    <a:latin typeface="FoundrySterling-Book" pitchFamily="2" charset="0"/>
                  </a:rPr>
                  <a:t>  That is,</a:t>
                </a:r>
              </a:p>
              <a:p>
                <a:endParaRPr lang="en-US" sz="600" dirty="0">
                  <a:latin typeface="FoundrySterling-Book" pitchFamily="2" charset="0"/>
                </a:endParaRPr>
              </a:p>
              <a:p>
                <a:pPr algn="ctr"/>
                <a14:m>
                  <m:oMath xmlns:m="http://schemas.openxmlformats.org/officeDocument/2006/math">
                    <m:r>
                      <a:rPr lang="en-GB" sz="1200" b="0" i="1" smtClean="0">
                        <a:latin typeface="Cambria Math" panose="02040503050406030204" pitchFamily="18" charset="0"/>
                      </a:rPr>
                      <m:t>𝑃</m:t>
                    </m:r>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𝛽</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≠0</m:t>
                        </m:r>
                      </m:e>
                      <m:e>
                        <m:r>
                          <m:rPr>
                            <m:nor/>
                          </m:rPr>
                          <a:rPr lang="en-GB" sz="1200" b="0" i="0" smtClean="0">
                            <a:latin typeface="FoundrySterling-Book" pitchFamily="2" charset="0"/>
                          </a:rPr>
                          <m:t>our</m:t>
                        </m:r>
                        <m:r>
                          <m:rPr>
                            <m:nor/>
                          </m:rPr>
                          <a:rPr lang="en-GB" sz="1200" b="0" i="0" smtClean="0">
                            <a:latin typeface="FoundrySterling-Book" pitchFamily="2" charset="0"/>
                          </a:rPr>
                          <m:t> </m:t>
                        </m:r>
                        <m:r>
                          <m:rPr>
                            <m:nor/>
                          </m:rPr>
                          <a:rPr lang="en-GB" sz="1200" b="0" i="0" smtClean="0">
                            <a:latin typeface="FoundrySterling-Book" pitchFamily="2" charset="0"/>
                          </a:rPr>
                          <m:t>study</m:t>
                        </m:r>
                        <m:r>
                          <m:rPr>
                            <m:nor/>
                          </m:rPr>
                          <a:rPr lang="en-GB" sz="1200" b="0" i="0" smtClean="0">
                            <a:latin typeface="FoundrySterling-Book" pitchFamily="2" charset="0"/>
                          </a:rPr>
                          <m:t> </m:t>
                        </m:r>
                        <m:r>
                          <m:rPr>
                            <m:nor/>
                          </m:rPr>
                          <a:rPr lang="en-GB" sz="1200" b="0" i="0" smtClean="0">
                            <a:latin typeface="FoundrySterling-Book" pitchFamily="2" charset="0"/>
                          </a:rPr>
                          <m:t>design</m:t>
                        </m:r>
                      </m:e>
                    </m:d>
                    <m:r>
                      <a:rPr lang="en-GB" sz="1200" b="0" i="1" smtClean="0">
                        <a:latin typeface="Cambria Math" panose="02040503050406030204" pitchFamily="18" charset="0"/>
                      </a:rPr>
                      <m:t>=</m:t>
                    </m:r>
                    <m:r>
                      <m:rPr>
                        <m:sty m:val="p"/>
                      </m:rPr>
                      <a:rPr lang="en-GB" sz="1200" b="0" i="0" smtClean="0">
                        <a:latin typeface="Cambria Math" panose="02040503050406030204" pitchFamily="18" charset="0"/>
                      </a:rPr>
                      <m:t>Π</m:t>
                    </m:r>
                  </m:oMath>
                </a14:m>
                <a:r>
                  <a:rPr lang="en-US" sz="1200" dirty="0">
                    <a:latin typeface="FoundrySterling-Book" pitchFamily="2" charset="0"/>
                  </a:rPr>
                  <a:t>       (before we see any data).</a:t>
                </a:r>
              </a:p>
              <a:p>
                <a:endParaRPr lang="en-US" sz="600" dirty="0">
                  <a:latin typeface="FoundrySterling-Book" pitchFamily="2" charset="0"/>
                </a:endParaRPr>
              </a:p>
              <a:p>
                <a:r>
                  <a:rPr lang="en-US" sz="1200" dirty="0">
                    <a:latin typeface="FoundrySterling-Book" pitchFamily="2" charset="0"/>
                  </a:rPr>
                  <a:t>First please note that</a:t>
                </a:r>
                <a:r>
                  <a:rPr lang="en-US" sz="1200" b="1" dirty="0">
                    <a:latin typeface="FoundrySterling-Book" pitchFamily="2" charset="0"/>
                  </a:rPr>
                  <a:t> this model is daft.</a:t>
                </a:r>
                <a:r>
                  <a:rPr lang="en-US" sz="1200" dirty="0">
                    <a:latin typeface="FoundrySterling-Book" pitchFamily="2" charset="0"/>
                  </a:rPr>
                  <a:t> </a:t>
                </a:r>
                <a:r>
                  <a:rPr lang="en-US" sz="1200" i="1" dirty="0">
                    <a:latin typeface="FoundrySterling-Book" pitchFamily="2" charset="0"/>
                  </a:rPr>
                  <a:t>Can</a:t>
                </a:r>
                <a:r>
                  <a:rPr lang="en-US" sz="1200" dirty="0">
                    <a:latin typeface="FoundrySterling-Book" pitchFamily="2" charset="0"/>
                  </a:rPr>
                  <a:t> we divide nonzero from zero effects like this?  For example, for a GWAS of polygenic traits it seems quite likely that much of the genome is associated, it’s just that the effects are very small.  This is worth thinking about in interpreting results!  Thinking this way leads to the idea of trying to estimate the distribution of true effects, which is clearly what we want.  Nevertheless this dichotomous model of ‘most things are zero but some aren’t’ does often hold approximately in many studies (like the one depicted below) and we’ll go with it here.</a:t>
                </a:r>
              </a:p>
            </p:txBody>
          </p:sp>
        </mc:Choice>
        <mc:Fallback xmlns="">
          <p:sp>
            <p:nvSpPr>
              <p:cNvPr id="74" name="TextBox 73">
                <a:extLst>
                  <a:ext uri="{FF2B5EF4-FFF2-40B4-BE49-F238E27FC236}">
                    <a16:creationId xmlns:a16="http://schemas.microsoft.com/office/drawing/2014/main" id="{C63CE1A2-2AD4-574D-AC1A-EFAE5AABE1F7}"/>
                  </a:ext>
                </a:extLst>
              </p:cNvPr>
              <p:cNvSpPr txBox="1">
                <a:spLocks noRot="1" noChangeAspect="1" noMove="1" noResize="1" noEditPoints="1" noAdjustHandles="1" noChangeArrowheads="1" noChangeShapeType="1" noTextEdit="1"/>
              </p:cNvSpPr>
              <p:nvPr/>
            </p:nvSpPr>
            <p:spPr>
              <a:xfrm>
                <a:off x="333508" y="2053829"/>
                <a:ext cx="5842815" cy="2308324"/>
              </a:xfrm>
              <a:prstGeom prst="rect">
                <a:avLst/>
              </a:prstGeom>
              <a:blipFill>
                <a:blip r:embed="rId6"/>
                <a:stretch>
                  <a:fillRect r="-1085" b="-546"/>
                </a:stretch>
              </a:blipFill>
            </p:spPr>
            <p:txBody>
              <a:bodyPr/>
              <a:lstStyle/>
              <a:p>
                <a:r>
                  <a:rPr lang="en-US">
                    <a:noFill/>
                  </a:rPr>
                  <a:t> </a:t>
                </a:r>
              </a:p>
            </p:txBody>
          </p:sp>
        </mc:Fallback>
      </mc:AlternateContent>
      <p:cxnSp>
        <p:nvCxnSpPr>
          <p:cNvPr id="80" name="Straight Arrow Connector 79">
            <a:extLst>
              <a:ext uri="{FF2B5EF4-FFF2-40B4-BE49-F238E27FC236}">
                <a16:creationId xmlns:a16="http://schemas.microsoft.com/office/drawing/2014/main" id="{FFC81B76-AEC5-914F-A7A6-B865F99F9E6D}"/>
              </a:ext>
            </a:extLst>
          </p:cNvPr>
          <p:cNvCxnSpPr>
            <a:cxnSpLocks/>
          </p:cNvCxnSpPr>
          <p:nvPr/>
        </p:nvCxnSpPr>
        <p:spPr>
          <a:xfrm>
            <a:off x="1850619" y="7557979"/>
            <a:ext cx="220456" cy="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41D7E81B-E4AF-9140-B7B6-C1E8B85BD2AF}"/>
              </a:ext>
            </a:extLst>
          </p:cNvPr>
          <p:cNvSpPr txBox="1"/>
          <p:nvPr/>
        </p:nvSpPr>
        <p:spPr>
          <a:xfrm>
            <a:off x="490232" y="7378094"/>
            <a:ext cx="1422973" cy="338554"/>
          </a:xfrm>
          <a:prstGeom prst="rect">
            <a:avLst/>
          </a:prstGeom>
          <a:noFill/>
        </p:spPr>
        <p:txBody>
          <a:bodyPr wrap="square" rtlCol="0">
            <a:spAutoFit/>
          </a:bodyPr>
          <a:lstStyle/>
          <a:p>
            <a:pPr algn="r"/>
            <a:r>
              <a:rPr lang="en-US" sz="800" dirty="0">
                <a:solidFill>
                  <a:srgbClr val="C00000"/>
                </a:solidFill>
                <a:latin typeface="FoundrySterling-Book" pitchFamily="2" charset="0"/>
              </a:rPr>
              <a:t>A probability, or </a:t>
            </a:r>
            <a:r>
              <a:rPr lang="en-US" sz="800" b="1" dirty="0">
                <a:solidFill>
                  <a:srgbClr val="C00000"/>
                </a:solidFill>
                <a:latin typeface="FoundrySterling-Book" pitchFamily="2" charset="0"/>
              </a:rPr>
              <a:t>expectation over repeated studies</a:t>
            </a:r>
          </a:p>
        </p:txBody>
      </p:sp>
      <p:grpSp>
        <p:nvGrpSpPr>
          <p:cNvPr id="82" name="Group 81">
            <a:extLst>
              <a:ext uri="{FF2B5EF4-FFF2-40B4-BE49-F238E27FC236}">
                <a16:creationId xmlns:a16="http://schemas.microsoft.com/office/drawing/2014/main" id="{6886495C-879B-7242-9825-6C201C1F9840}"/>
              </a:ext>
            </a:extLst>
          </p:cNvPr>
          <p:cNvGrpSpPr/>
          <p:nvPr/>
        </p:nvGrpSpPr>
        <p:grpSpPr>
          <a:xfrm>
            <a:off x="1207157" y="4365225"/>
            <a:ext cx="4319902" cy="1991990"/>
            <a:chOff x="685800" y="7106248"/>
            <a:chExt cx="4319902" cy="1991990"/>
          </a:xfrm>
        </p:grpSpPr>
        <p:grpSp>
          <p:nvGrpSpPr>
            <p:cNvPr id="83" name="Group 82">
              <a:extLst>
                <a:ext uri="{FF2B5EF4-FFF2-40B4-BE49-F238E27FC236}">
                  <a16:creationId xmlns:a16="http://schemas.microsoft.com/office/drawing/2014/main" id="{594389F1-CC72-3B43-B779-C79E002BAAB3}"/>
                </a:ext>
              </a:extLst>
            </p:cNvPr>
            <p:cNvGrpSpPr/>
            <p:nvPr/>
          </p:nvGrpSpPr>
          <p:grpSpPr>
            <a:xfrm>
              <a:off x="685801" y="7106248"/>
              <a:ext cx="2844446" cy="1991990"/>
              <a:chOff x="1185334" y="6218880"/>
              <a:chExt cx="2844446" cy="1991990"/>
            </a:xfrm>
          </p:grpSpPr>
          <p:pic>
            <p:nvPicPr>
              <p:cNvPr id="89" name="Picture 88">
                <a:extLst>
                  <a:ext uri="{FF2B5EF4-FFF2-40B4-BE49-F238E27FC236}">
                    <a16:creationId xmlns:a16="http://schemas.microsoft.com/office/drawing/2014/main" id="{78D46893-6B31-6F4B-B406-B698B889525E}"/>
                  </a:ext>
                </a:extLst>
              </p:cNvPr>
              <p:cNvPicPr>
                <a:picLocks noChangeAspect="1"/>
              </p:cNvPicPr>
              <p:nvPr/>
            </p:nvPicPr>
            <p:blipFill rotWithShape="1">
              <a:blip r:embed="rId7"/>
              <a:srcRect l="8694" t="5023" r="50000" b="70812"/>
              <a:stretch/>
            </p:blipFill>
            <p:spPr>
              <a:xfrm>
                <a:off x="1185334" y="6218880"/>
                <a:ext cx="2406054" cy="1991990"/>
              </a:xfrm>
              <a:prstGeom prst="rect">
                <a:avLst/>
              </a:prstGeom>
            </p:spPr>
          </p:pic>
          <p:sp>
            <p:nvSpPr>
              <p:cNvPr id="90" name="Rectangle 89">
                <a:extLst>
                  <a:ext uri="{FF2B5EF4-FFF2-40B4-BE49-F238E27FC236}">
                    <a16:creationId xmlns:a16="http://schemas.microsoft.com/office/drawing/2014/main" id="{812361F6-581E-C645-87D6-1C5E9AF8E66F}"/>
                  </a:ext>
                </a:extLst>
              </p:cNvPr>
              <p:cNvSpPr/>
              <p:nvPr/>
            </p:nvSpPr>
            <p:spPr>
              <a:xfrm>
                <a:off x="2002580" y="7579058"/>
                <a:ext cx="1811867" cy="396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FB064F4F-4375-984B-B52C-84953C44CF38}"/>
                  </a:ext>
                </a:extLst>
              </p:cNvPr>
              <p:cNvSpPr txBox="1"/>
              <p:nvPr/>
            </p:nvSpPr>
            <p:spPr>
              <a:xfrm>
                <a:off x="1904646" y="7579058"/>
                <a:ext cx="2125134" cy="246221"/>
              </a:xfrm>
              <a:prstGeom prst="rect">
                <a:avLst/>
              </a:prstGeom>
              <a:noFill/>
            </p:spPr>
            <p:txBody>
              <a:bodyPr wrap="square" rtlCol="0">
                <a:spAutoFit/>
              </a:bodyPr>
              <a:lstStyle/>
              <a:p>
                <a:r>
                  <a:rPr lang="en-US" sz="1000" dirty="0">
                    <a:latin typeface="FoundrySterling-Book" pitchFamily="2" charset="0"/>
                  </a:rPr>
                  <a:t>Whole study</a:t>
                </a:r>
              </a:p>
            </p:txBody>
          </p:sp>
          <p:sp>
            <p:nvSpPr>
              <p:cNvPr id="92" name="TextBox 91">
                <a:extLst>
                  <a:ext uri="{FF2B5EF4-FFF2-40B4-BE49-F238E27FC236}">
                    <a16:creationId xmlns:a16="http://schemas.microsoft.com/office/drawing/2014/main" id="{A1830AC4-3F36-DD48-A8BB-9533D4302510}"/>
                  </a:ext>
                </a:extLst>
              </p:cNvPr>
              <p:cNvSpPr txBox="1"/>
              <p:nvPr/>
            </p:nvSpPr>
            <p:spPr>
              <a:xfrm>
                <a:off x="1891381" y="7719288"/>
                <a:ext cx="2125133" cy="246221"/>
              </a:xfrm>
              <a:prstGeom prst="rect">
                <a:avLst/>
              </a:prstGeom>
              <a:noFill/>
            </p:spPr>
            <p:txBody>
              <a:bodyPr wrap="square" rtlCol="0">
                <a:spAutoFit/>
              </a:bodyPr>
              <a:lstStyle/>
              <a:p>
                <a:r>
                  <a:rPr lang="en-US" sz="1000" dirty="0">
                    <a:latin typeface="FoundrySterling-Book" pitchFamily="2" charset="0"/>
                  </a:rPr>
                  <a:t>After removing a signal</a:t>
                </a:r>
              </a:p>
            </p:txBody>
          </p:sp>
        </p:grpSp>
        <p:cxnSp>
          <p:nvCxnSpPr>
            <p:cNvPr id="84" name="Straight Connector 83">
              <a:extLst>
                <a:ext uri="{FF2B5EF4-FFF2-40B4-BE49-F238E27FC236}">
                  <a16:creationId xmlns:a16="http://schemas.microsoft.com/office/drawing/2014/main" id="{1205A865-FD1F-B241-9C11-C79646E50A2A}"/>
                </a:ext>
              </a:extLst>
            </p:cNvPr>
            <p:cNvCxnSpPr>
              <a:cxnSpLocks/>
            </p:cNvCxnSpPr>
            <p:nvPr/>
          </p:nvCxnSpPr>
          <p:spPr>
            <a:xfrm>
              <a:off x="685800" y="7615179"/>
              <a:ext cx="27113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CB25AAD-6243-1041-8F0D-2FFB53E559CE}"/>
                </a:ext>
              </a:extLst>
            </p:cNvPr>
            <p:cNvCxnSpPr>
              <a:cxnSpLocks/>
            </p:cNvCxnSpPr>
            <p:nvPr/>
          </p:nvCxnSpPr>
          <p:spPr>
            <a:xfrm flipH="1">
              <a:off x="3433399" y="7426978"/>
              <a:ext cx="149773" cy="14131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0A36334-C73F-664D-999D-85173814B900}"/>
                </a:ext>
              </a:extLst>
            </p:cNvPr>
            <p:cNvSpPr txBox="1"/>
            <p:nvPr/>
          </p:nvSpPr>
          <p:spPr>
            <a:xfrm>
              <a:off x="3535509" y="7128385"/>
              <a:ext cx="1379477" cy="338554"/>
            </a:xfrm>
            <a:prstGeom prst="rect">
              <a:avLst/>
            </a:prstGeom>
            <a:noFill/>
          </p:spPr>
          <p:txBody>
            <a:bodyPr wrap="square" rtlCol="0">
              <a:spAutoFit/>
            </a:bodyPr>
            <a:lstStyle/>
            <a:p>
              <a:r>
                <a:rPr lang="en-US" sz="800" dirty="0">
                  <a:solidFill>
                    <a:srgbClr val="C00000"/>
                  </a:solidFill>
                  <a:latin typeface="FoundrySterling-Book" pitchFamily="2" charset="0"/>
                </a:rPr>
                <a:t>P-value passes Bonferroni correction if above this line.</a:t>
              </a:r>
            </a:p>
          </p:txBody>
        </p:sp>
        <p:cxnSp>
          <p:nvCxnSpPr>
            <p:cNvPr id="87" name="Straight Arrow Connector 86">
              <a:extLst>
                <a:ext uri="{FF2B5EF4-FFF2-40B4-BE49-F238E27FC236}">
                  <a16:creationId xmlns:a16="http://schemas.microsoft.com/office/drawing/2014/main" id="{73C56F3D-4653-A34B-A6CC-C9552C4F98F0}"/>
                </a:ext>
              </a:extLst>
            </p:cNvPr>
            <p:cNvCxnSpPr>
              <a:cxnSpLocks/>
            </p:cNvCxnSpPr>
            <p:nvPr/>
          </p:nvCxnSpPr>
          <p:spPr>
            <a:xfrm flipH="1" flipV="1">
              <a:off x="2174365" y="8045642"/>
              <a:ext cx="149772" cy="11617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B76EA8C-7369-0D41-9AE0-5BC31FAEC83F}"/>
                    </a:ext>
                  </a:extLst>
                </p:cNvPr>
                <p:cNvSpPr txBox="1"/>
                <p:nvPr/>
              </p:nvSpPr>
              <p:spPr>
                <a:xfrm>
                  <a:off x="2324136" y="8034617"/>
                  <a:ext cx="2681566" cy="338554"/>
                </a:xfrm>
                <a:prstGeom prst="rect">
                  <a:avLst/>
                </a:prstGeom>
                <a:noFill/>
              </p:spPr>
              <p:txBody>
                <a:bodyPr wrap="square" rtlCol="0">
                  <a:spAutoFit/>
                </a:bodyPr>
                <a:lstStyle/>
                <a:p>
                  <a:r>
                    <a:rPr lang="en-US" sz="800" dirty="0">
                      <a:solidFill>
                        <a:srgbClr val="C00000"/>
                      </a:solidFill>
                      <a:latin typeface="FoundrySterling-Book" pitchFamily="2" charset="0"/>
                    </a:rPr>
                    <a:t>2.5%-97.5% quantiles of a </a:t>
                  </a:r>
                  <a14:m>
                    <m:oMath xmlns:m="http://schemas.openxmlformats.org/officeDocument/2006/math">
                      <m:r>
                        <m:rPr>
                          <m:nor/>
                        </m:rPr>
                        <a:rPr lang="en-US" sz="800" i="0" dirty="0" smtClean="0">
                          <a:solidFill>
                            <a:srgbClr val="C00000"/>
                          </a:solidFill>
                          <a:latin typeface="Cambria Math" panose="02040503050406030204" pitchFamily="18" charset="0"/>
                        </a:rPr>
                        <m:t>Beta</m:t>
                      </m:r>
                      <m:r>
                        <a:rPr lang="en-US" sz="800" i="1" dirty="0" smtClean="0">
                          <a:solidFill>
                            <a:srgbClr val="C00000"/>
                          </a:solidFill>
                          <a:latin typeface="Cambria Math" panose="02040503050406030204" pitchFamily="18" charset="0"/>
                        </a:rPr>
                        <m:t>(</m:t>
                      </m:r>
                      <m:r>
                        <a:rPr lang="en-US" sz="800" i="1" dirty="0">
                          <a:solidFill>
                            <a:srgbClr val="C00000"/>
                          </a:solidFill>
                          <a:latin typeface="Cambria Math" panose="02040503050406030204" pitchFamily="18" charset="0"/>
                        </a:rPr>
                        <m:t>𝑖</m:t>
                      </m:r>
                      <m:r>
                        <a:rPr lang="en-US" sz="800" i="1" dirty="0" smtClean="0">
                          <a:solidFill>
                            <a:srgbClr val="C00000"/>
                          </a:solidFill>
                          <a:latin typeface="Cambria Math" panose="02040503050406030204" pitchFamily="18" charset="0"/>
                        </a:rPr>
                        <m:t>,</m:t>
                      </m:r>
                      <m:r>
                        <a:rPr lang="en-US" sz="800" i="1" dirty="0" smtClean="0">
                          <a:solidFill>
                            <a:srgbClr val="C00000"/>
                          </a:solidFill>
                          <a:latin typeface="Cambria Math" panose="02040503050406030204" pitchFamily="18" charset="0"/>
                        </a:rPr>
                        <m:t>𝐾</m:t>
                      </m:r>
                      <m:r>
                        <a:rPr lang="en-US" sz="800" i="1" dirty="0" smtClean="0">
                          <a:solidFill>
                            <a:srgbClr val="C00000"/>
                          </a:solidFill>
                          <a:latin typeface="Cambria Math" panose="02040503050406030204" pitchFamily="18" charset="0"/>
                        </a:rPr>
                        <m:t>+1−</m:t>
                      </m:r>
                      <m:r>
                        <a:rPr lang="en-US" sz="800" i="1" dirty="0" smtClean="0">
                          <a:solidFill>
                            <a:srgbClr val="C00000"/>
                          </a:solidFill>
                          <a:latin typeface="Cambria Math" panose="02040503050406030204" pitchFamily="18" charset="0"/>
                        </a:rPr>
                        <m:t>𝑖</m:t>
                      </m:r>
                      <m:r>
                        <a:rPr lang="en-US" sz="800" i="1" dirty="0" smtClean="0">
                          <a:solidFill>
                            <a:srgbClr val="C00000"/>
                          </a:solidFill>
                          <a:latin typeface="Cambria Math" panose="02040503050406030204" pitchFamily="18" charset="0"/>
                        </a:rPr>
                        <m:t>)</m:t>
                      </m:r>
                    </m:oMath>
                  </a14:m>
                  <a:r>
                    <a:rPr lang="en-US" sz="800" dirty="0">
                      <a:solidFill>
                        <a:srgbClr val="C00000"/>
                      </a:solidFill>
                      <a:latin typeface="FoundrySterling-Book" pitchFamily="2" charset="0"/>
                    </a:rPr>
                    <a:t> distribution</a:t>
                  </a:r>
                </a:p>
                <a:p>
                  <a:r>
                    <a:rPr lang="en-US" sz="800" dirty="0">
                      <a:solidFill>
                        <a:srgbClr val="C00000"/>
                      </a:solidFill>
                      <a:latin typeface="FoundrySterling-Book" pitchFamily="2" charset="0"/>
                    </a:rPr>
                    <a:t>(E.g. </a:t>
                  </a:r>
                  <a:r>
                    <a:rPr lang="en-US" sz="800" dirty="0" err="1">
                      <a:solidFill>
                        <a:srgbClr val="C00000"/>
                      </a:solidFill>
                      <a:latin typeface="Courier" pitchFamily="2" charset="0"/>
                    </a:rPr>
                    <a:t>qbeta</a:t>
                  </a:r>
                  <a:r>
                    <a:rPr lang="en-US" sz="800" dirty="0">
                      <a:solidFill>
                        <a:srgbClr val="C00000"/>
                      </a:solidFill>
                      <a:latin typeface="Courier" pitchFamily="2" charset="0"/>
                    </a:rPr>
                    <a:t>()</a:t>
                  </a:r>
                  <a:r>
                    <a:rPr lang="en-US" sz="800" dirty="0">
                      <a:solidFill>
                        <a:srgbClr val="C00000"/>
                      </a:solidFill>
                      <a:latin typeface="FoundrySterling-Book" pitchFamily="2" charset="0"/>
                    </a:rPr>
                    <a:t> in R)</a:t>
                  </a:r>
                </a:p>
              </p:txBody>
            </p:sp>
          </mc:Choice>
          <mc:Fallback>
            <p:sp>
              <p:nvSpPr>
                <p:cNvPr id="88" name="TextBox 87">
                  <a:extLst>
                    <a:ext uri="{FF2B5EF4-FFF2-40B4-BE49-F238E27FC236}">
                      <a16:creationId xmlns:a16="http://schemas.microsoft.com/office/drawing/2014/main" id="{0B76EA8C-7369-0D41-9AE0-5BC31FAEC83F}"/>
                    </a:ext>
                  </a:extLst>
                </p:cNvPr>
                <p:cNvSpPr txBox="1">
                  <a:spLocks noRot="1" noChangeAspect="1" noMove="1" noResize="1" noEditPoints="1" noAdjustHandles="1" noChangeArrowheads="1" noChangeShapeType="1" noTextEdit="1"/>
                </p:cNvSpPr>
                <p:nvPr/>
              </p:nvSpPr>
              <p:spPr>
                <a:xfrm>
                  <a:off x="2324136" y="8034617"/>
                  <a:ext cx="2681566" cy="338554"/>
                </a:xfrm>
                <a:prstGeom prst="rect">
                  <a:avLst/>
                </a:prstGeom>
                <a:blipFill>
                  <a:blip r:embed="rId8"/>
                  <a:stretch>
                    <a:fillRect b="-357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909066B-D912-2A48-BCDA-C50DA0F95DEF}"/>
                  </a:ext>
                </a:extLst>
              </p:cNvPr>
              <p:cNvSpPr txBox="1"/>
              <p:nvPr/>
            </p:nvSpPr>
            <p:spPr>
              <a:xfrm>
                <a:off x="6400800" y="195141"/>
                <a:ext cx="5842815" cy="1292662"/>
              </a:xfrm>
              <a:prstGeom prst="rect">
                <a:avLst/>
              </a:prstGeom>
              <a:noFill/>
            </p:spPr>
            <p:txBody>
              <a:bodyPr wrap="square" rtlCol="0">
                <a:spAutoFit/>
              </a:bodyPr>
              <a:lstStyle/>
              <a:p>
                <a:r>
                  <a:rPr lang="en-US" sz="1200" b="1" dirty="0">
                    <a:latin typeface="FoundrySterling-Book" pitchFamily="2" charset="0"/>
                  </a:rPr>
                  <a:t>It is true that </a:t>
                </a:r>
                <a:r>
                  <a:rPr lang="en-US" sz="1200" dirty="0">
                    <a:latin typeface="FoundrySterling-Book" pitchFamily="2" charset="0"/>
                  </a:rPr>
                  <a:t>if you were to repeat studies over and over, and use a rule like </a:t>
                </a:r>
                <a:r>
                  <a:rPr lang="en-US" sz="1200" dirty="0" err="1">
                    <a:latin typeface="FoundrySterling-Book" pitchFamily="2" charset="0"/>
                  </a:rPr>
                  <a:t>Bonferonni</a:t>
                </a:r>
                <a:r>
                  <a:rPr lang="en-US" sz="1200" dirty="0">
                    <a:latin typeface="FoundrySterling-Book" pitchFamily="2" charset="0"/>
                  </a:rPr>
                  <a:t> to declare significance at </a:t>
                </a:r>
                <a14:m>
                  <m:oMath xmlns:m="http://schemas.openxmlformats.org/officeDocument/2006/math">
                    <m:r>
                      <a:rPr lang="en-GB" sz="1200" b="0" i="1" smtClean="0">
                        <a:latin typeface="Cambria Math" panose="02040503050406030204" pitchFamily="18" charset="0"/>
                      </a:rPr>
                      <m:t>𝛼</m:t>
                    </m:r>
                    <m:r>
                      <a:rPr lang="en-GB" sz="1200" b="0" i="1" smtClean="0">
                        <a:latin typeface="Cambria Math" panose="02040503050406030204" pitchFamily="18" charset="0"/>
                      </a:rPr>
                      <m:t>=0.05</m:t>
                    </m:r>
                  </m:oMath>
                </a14:m>
                <a:r>
                  <a:rPr lang="en-US" sz="1200" dirty="0">
                    <a:latin typeface="FoundrySterling-Book" pitchFamily="2" charset="0"/>
                  </a:rPr>
                  <a:t>, you would mistakenly declare an association &lt; 5% of the time.</a:t>
                </a:r>
              </a:p>
              <a:p>
                <a:endParaRPr lang="en-US" sz="600" b="1" dirty="0">
                  <a:latin typeface="FoundrySterling-Book" pitchFamily="2" charset="0"/>
                </a:endParaRPr>
              </a:p>
              <a:p>
                <a:r>
                  <a:rPr lang="en-US" sz="1200" b="1" dirty="0">
                    <a:latin typeface="FoundrySterling-Book" pitchFamily="2" charset="0"/>
                  </a:rPr>
                  <a:t>This is however unsatisfying </a:t>
                </a:r>
                <a:r>
                  <a:rPr lang="en-US" sz="1200" dirty="0">
                    <a:latin typeface="FoundrySterling-Book" pitchFamily="2" charset="0"/>
                  </a:rPr>
                  <a:t>because: 1: most people don’t have the luxury of repeating their study over and over, 2: most people have already seen their data and want to know ‘how likely was this signal to be a real association?’</a:t>
                </a:r>
              </a:p>
            </p:txBody>
          </p:sp>
        </mc:Choice>
        <mc:Fallback xmlns="">
          <p:sp>
            <p:nvSpPr>
              <p:cNvPr id="94" name="TextBox 93">
                <a:extLst>
                  <a:ext uri="{FF2B5EF4-FFF2-40B4-BE49-F238E27FC236}">
                    <a16:creationId xmlns:a16="http://schemas.microsoft.com/office/drawing/2014/main" id="{2909066B-D912-2A48-BCDA-C50DA0F95DEF}"/>
                  </a:ext>
                </a:extLst>
              </p:cNvPr>
              <p:cNvSpPr txBox="1">
                <a:spLocks noRot="1" noChangeAspect="1" noMove="1" noResize="1" noEditPoints="1" noAdjustHandles="1" noChangeArrowheads="1" noChangeShapeType="1" noTextEdit="1"/>
              </p:cNvSpPr>
              <p:nvPr/>
            </p:nvSpPr>
            <p:spPr>
              <a:xfrm>
                <a:off x="6400800" y="195141"/>
                <a:ext cx="5842815" cy="1292662"/>
              </a:xfrm>
              <a:prstGeom prst="rect">
                <a:avLst/>
              </a:prstGeom>
              <a:blipFill>
                <a:blip r:embed="rId9"/>
                <a:stretch>
                  <a:fillRect r="-217" b="-19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1C9AB03E-0DDE-8D4C-8953-BFEEE2BC0C54}"/>
                  </a:ext>
                </a:extLst>
              </p:cNvPr>
              <p:cNvSpPr txBox="1"/>
              <p:nvPr/>
            </p:nvSpPr>
            <p:spPr>
              <a:xfrm>
                <a:off x="6400800" y="1487803"/>
                <a:ext cx="5842815" cy="4278287"/>
              </a:xfrm>
              <a:prstGeom prst="rect">
                <a:avLst/>
              </a:prstGeom>
              <a:noFill/>
            </p:spPr>
            <p:txBody>
              <a:bodyPr wrap="square" rtlCol="0">
                <a:spAutoFit/>
              </a:bodyPr>
              <a:lstStyle/>
              <a:p>
                <a:r>
                  <a:rPr lang="en-GB" sz="1200" b="1" dirty="0">
                    <a:latin typeface="FoundrySterling-Book" pitchFamily="2" charset="0"/>
                  </a:rPr>
                  <a:t>Interpretation 2</a:t>
                </a:r>
                <a:r>
                  <a:rPr lang="en-GB" sz="1200" dirty="0">
                    <a:latin typeface="FoundrySterling-Book" pitchFamily="2" charset="0"/>
                  </a:rPr>
                  <a:t> – a </a:t>
                </a:r>
                <a:r>
                  <a:rPr lang="en-GB" sz="1200" b="1" dirty="0">
                    <a:latin typeface="FoundrySterling-Book" pitchFamily="2" charset="0"/>
                  </a:rPr>
                  <a:t>more scientific approach</a:t>
                </a:r>
                <a:r>
                  <a:rPr lang="en-GB" sz="1200" dirty="0">
                    <a:latin typeface="FoundrySterling-Book" pitchFamily="2" charset="0"/>
                  </a:rPr>
                  <a:t>.  How likely is it that an effect is nonzero given we see a P-value smaller than </a:t>
                </a:r>
                <a14:m>
                  <m:oMath xmlns:m="http://schemas.openxmlformats.org/officeDocument/2006/math">
                    <m:r>
                      <a:rPr lang="en-GB" sz="1200" i="1" dirty="0" smtClean="0">
                        <a:latin typeface="Cambria Math" panose="02040503050406030204" pitchFamily="18" charset="0"/>
                      </a:rPr>
                      <m:t>𝑇</m:t>
                    </m:r>
                  </m:oMath>
                </a14:m>
                <a:r>
                  <a:rPr lang="en-GB" sz="1200" dirty="0">
                    <a:latin typeface="FoundrySterling-Book" pitchFamily="2" charset="0"/>
                  </a:rPr>
                  <a:t>?  It is easy to work out:</a:t>
                </a:r>
              </a:p>
              <a:p>
                <a:endParaRPr lang="en-GB" sz="1200" dirty="0">
                  <a:latin typeface="FoundrySterling-Book" pitchFamily="2" charset="0"/>
                </a:endParaRPr>
              </a:p>
              <a:p>
                <a:pPr/>
                <a14:m>
                  <m:oMathPara xmlns:m="http://schemas.openxmlformats.org/officeDocument/2006/math">
                    <m:oMathParaPr>
                      <m:jc m:val="centerGroup"/>
                    </m:oMathParaPr>
                    <m:oMath xmlns:m="http://schemas.openxmlformats.org/officeDocument/2006/math">
                      <m:r>
                        <a:rPr lang="en-GB" sz="1200" i="1" dirty="0" smtClean="0">
                          <a:latin typeface="Cambria Math" panose="02040503050406030204" pitchFamily="18" charset="0"/>
                        </a:rPr>
                        <m:t>𝑃</m:t>
                      </m:r>
                      <m:d>
                        <m:dPr>
                          <m:ctrlPr>
                            <a:rPr lang="en-GB" sz="1200" i="1" dirty="0" smtClean="0">
                              <a:latin typeface="Cambria Math" panose="02040503050406030204" pitchFamily="18" charset="0"/>
                            </a:rPr>
                          </m:ctrlPr>
                        </m:dPr>
                        <m:e>
                          <m:r>
                            <a:rPr lang="en-GB" sz="1200" b="0" i="1" dirty="0" smtClean="0">
                              <a:latin typeface="Cambria Math" panose="02040503050406030204" pitchFamily="18" charset="0"/>
                            </a:rPr>
                            <m:t>𝛽</m:t>
                          </m:r>
                          <m:r>
                            <a:rPr lang="en-GB" sz="1200" b="0" i="1" dirty="0" smtClean="0">
                              <a:latin typeface="Cambria Math" panose="02040503050406030204" pitchFamily="18" charset="0"/>
                            </a:rPr>
                            <m:t>≠0</m:t>
                          </m:r>
                        </m:e>
                        <m:e>
                          <m:r>
                            <a:rPr lang="en-GB" sz="1200" b="0" i="1" dirty="0" smtClean="0">
                              <a:latin typeface="Cambria Math" panose="02040503050406030204" pitchFamily="18" charset="0"/>
                            </a:rPr>
                            <m:t>𝑝</m:t>
                          </m:r>
                          <m:r>
                            <a:rPr lang="en-GB" sz="1200" b="0" i="1" dirty="0" smtClean="0">
                              <a:latin typeface="Cambria Math" panose="02040503050406030204" pitchFamily="18" charset="0"/>
                            </a:rPr>
                            <m:t>&lt;</m:t>
                          </m:r>
                          <m:r>
                            <a:rPr lang="en-GB" sz="1200" b="0" i="1" dirty="0" smtClean="0">
                              <a:latin typeface="Cambria Math" panose="02040503050406030204" pitchFamily="18" charset="0"/>
                            </a:rPr>
                            <m:t>𝑇</m:t>
                          </m:r>
                        </m:e>
                      </m:d>
                      <m:r>
                        <a:rPr lang="en-GB" sz="1200" b="0" i="1" dirty="0" smtClean="0">
                          <a:latin typeface="Cambria Math" panose="02040503050406030204" pitchFamily="18" charset="0"/>
                        </a:rPr>
                        <m:t>=</m:t>
                      </m:r>
                      <m:f>
                        <m:fPr>
                          <m:ctrlPr>
                            <a:rPr lang="en-GB" sz="1200" b="0" i="1" dirty="0" smtClean="0">
                              <a:latin typeface="Cambria Math" panose="02040503050406030204" pitchFamily="18" charset="0"/>
                            </a:rPr>
                          </m:ctrlPr>
                        </m:fPr>
                        <m:num>
                          <m:r>
                            <a:rPr lang="en-GB" sz="1200" b="0" i="1" dirty="0" smtClean="0">
                              <a:latin typeface="Cambria Math" panose="02040503050406030204" pitchFamily="18" charset="0"/>
                            </a:rPr>
                            <m:t>𝑃</m:t>
                          </m:r>
                          <m:d>
                            <m:dPr>
                              <m:ctrlPr>
                                <a:rPr lang="en-GB" sz="1200" b="0" i="1" dirty="0" smtClean="0">
                                  <a:latin typeface="Cambria Math" panose="02040503050406030204" pitchFamily="18" charset="0"/>
                                </a:rPr>
                              </m:ctrlPr>
                            </m:dPr>
                            <m:e>
                              <m:r>
                                <a:rPr lang="en-GB" sz="1200" i="1" dirty="0">
                                  <a:latin typeface="Cambria Math" panose="02040503050406030204" pitchFamily="18" charset="0"/>
                                </a:rPr>
                                <m:t>𝑝</m:t>
                              </m:r>
                              <m:r>
                                <a:rPr lang="en-GB" sz="1200" i="1" dirty="0">
                                  <a:latin typeface="Cambria Math" panose="02040503050406030204" pitchFamily="18" charset="0"/>
                                </a:rPr>
                                <m:t>&lt;</m:t>
                              </m:r>
                              <m:r>
                                <a:rPr lang="en-GB" sz="1200" i="1" dirty="0">
                                  <a:latin typeface="Cambria Math" panose="02040503050406030204" pitchFamily="18" charset="0"/>
                                </a:rPr>
                                <m:t>𝑇</m:t>
                              </m:r>
                              <m:r>
                                <a:rPr lang="en-GB" sz="1200" i="1" dirty="0">
                                  <a:latin typeface="Cambria Math" panose="02040503050406030204" pitchFamily="18" charset="0"/>
                                </a:rPr>
                                <m:t>|</m:t>
                              </m:r>
                              <m:r>
                                <a:rPr lang="en-GB" sz="1200" i="1" dirty="0">
                                  <a:latin typeface="Cambria Math" panose="02040503050406030204" pitchFamily="18" charset="0"/>
                                </a:rPr>
                                <m:t>𝛽</m:t>
                              </m:r>
                              <m:r>
                                <a:rPr lang="en-GB" sz="1200" i="1" dirty="0">
                                  <a:latin typeface="Cambria Math" panose="02040503050406030204" pitchFamily="18" charset="0"/>
                                </a:rPr>
                                <m:t>≠0</m:t>
                              </m:r>
                            </m:e>
                          </m:d>
                          <m:r>
                            <a:rPr lang="en-GB" sz="1200" b="0" i="1" dirty="0" smtClean="0">
                              <a:latin typeface="Cambria Math" panose="02040503050406030204" pitchFamily="18" charset="0"/>
                            </a:rPr>
                            <m:t>⋅</m:t>
                          </m:r>
                          <m:r>
                            <a:rPr lang="en-GB" sz="1200" b="0" i="1" dirty="0" smtClean="0">
                              <a:latin typeface="Cambria Math" panose="02040503050406030204" pitchFamily="18" charset="0"/>
                            </a:rPr>
                            <m:t>𝑃</m:t>
                          </m:r>
                          <m:r>
                            <a:rPr lang="en-GB" sz="1200" b="0" i="1" dirty="0" smtClean="0">
                              <a:latin typeface="Cambria Math" panose="02040503050406030204" pitchFamily="18" charset="0"/>
                            </a:rPr>
                            <m:t>(</m:t>
                          </m:r>
                          <m:r>
                            <a:rPr lang="en-GB" sz="1200" b="0" i="1" dirty="0" smtClean="0">
                              <a:latin typeface="Cambria Math" panose="02040503050406030204" pitchFamily="18" charset="0"/>
                            </a:rPr>
                            <m:t>𝛽</m:t>
                          </m:r>
                          <m:r>
                            <a:rPr lang="en-GB" sz="1200" b="0" i="1" dirty="0" smtClean="0">
                              <a:latin typeface="Cambria Math" panose="02040503050406030204" pitchFamily="18" charset="0"/>
                            </a:rPr>
                            <m:t>≠0)</m:t>
                          </m:r>
                        </m:num>
                        <m:den>
                          <m:r>
                            <a:rPr lang="en-GB" sz="1200" b="0" i="1" dirty="0" smtClean="0">
                              <a:latin typeface="Cambria Math" panose="02040503050406030204" pitchFamily="18" charset="0"/>
                            </a:rPr>
                            <m:t>𝑃</m:t>
                          </m:r>
                          <m:r>
                            <a:rPr lang="en-GB" sz="1200" b="0" i="1" dirty="0" smtClean="0">
                              <a:latin typeface="Cambria Math" panose="02040503050406030204" pitchFamily="18" charset="0"/>
                            </a:rPr>
                            <m:t>(</m:t>
                          </m:r>
                          <m:r>
                            <a:rPr lang="en-GB" sz="1200" b="0" i="1" dirty="0" smtClean="0">
                              <a:latin typeface="Cambria Math" panose="02040503050406030204" pitchFamily="18" charset="0"/>
                            </a:rPr>
                            <m:t>𝑝</m:t>
                          </m:r>
                          <m:r>
                            <a:rPr lang="en-GB" sz="1200" b="0" i="1" dirty="0" smtClean="0">
                              <a:latin typeface="Cambria Math" panose="02040503050406030204" pitchFamily="18" charset="0"/>
                            </a:rPr>
                            <m:t>&lt;</m:t>
                          </m:r>
                          <m:r>
                            <a:rPr lang="en-GB" sz="1200" b="0" i="1" dirty="0" smtClean="0">
                              <a:latin typeface="Cambria Math" panose="02040503050406030204" pitchFamily="18" charset="0"/>
                            </a:rPr>
                            <m:t>𝑇</m:t>
                          </m:r>
                          <m:r>
                            <a:rPr lang="en-GB" sz="1200" b="0" i="1" dirty="0" smtClean="0">
                              <a:latin typeface="Cambria Math" panose="02040503050406030204" pitchFamily="18" charset="0"/>
                            </a:rPr>
                            <m:t>)</m:t>
                          </m:r>
                        </m:den>
                      </m:f>
                    </m:oMath>
                  </m:oMathPara>
                </a14:m>
                <a:endParaRPr lang="en-US" sz="1200" dirty="0">
                  <a:latin typeface="FoundrySterling-Book" pitchFamily="2" charset="0"/>
                </a:endParaRPr>
              </a:p>
              <a:p>
                <a:r>
                  <a:rPr lang="en-US" sz="1200" dirty="0">
                    <a:latin typeface="FoundrySterling-Book" pitchFamily="2" charset="0"/>
                  </a:rPr>
                  <a:t>Or in other words:</a:t>
                </a:r>
              </a:p>
              <a:p>
                <a:endParaRPr lang="en-US" sz="600" dirty="0">
                  <a:latin typeface="FoundrySterling-Book" pitchFamily="2" charset="0"/>
                </a:endParaRPr>
              </a:p>
              <a:p>
                <a:pPr/>
                <a14:m>
                  <m:oMathPara xmlns:m="http://schemas.openxmlformats.org/officeDocument/2006/math">
                    <m:oMathParaPr>
                      <m:jc m:val="centerGroup"/>
                    </m:oMathParaPr>
                    <m:oMath xmlns:m="http://schemas.openxmlformats.org/officeDocument/2006/math">
                      <m:r>
                        <a:rPr lang="en-GB" sz="1200" i="1" dirty="0">
                          <a:latin typeface="Cambria Math" panose="02040503050406030204" pitchFamily="18" charset="0"/>
                        </a:rPr>
                        <m:t>𝑃</m:t>
                      </m:r>
                      <m:d>
                        <m:dPr>
                          <m:ctrlPr>
                            <a:rPr lang="en-GB" sz="1200" i="1" dirty="0">
                              <a:latin typeface="Cambria Math" panose="02040503050406030204" pitchFamily="18" charset="0"/>
                            </a:rPr>
                          </m:ctrlPr>
                        </m:dPr>
                        <m:e>
                          <m:r>
                            <a:rPr lang="en-GB" sz="1200" i="1" dirty="0">
                              <a:latin typeface="Cambria Math" panose="02040503050406030204" pitchFamily="18" charset="0"/>
                            </a:rPr>
                            <m:t>𝛽</m:t>
                          </m:r>
                          <m:r>
                            <a:rPr lang="en-GB" sz="1200" i="1" dirty="0">
                              <a:latin typeface="Cambria Math" panose="02040503050406030204" pitchFamily="18" charset="0"/>
                            </a:rPr>
                            <m:t>≠0</m:t>
                          </m:r>
                        </m:e>
                        <m:e>
                          <m:r>
                            <a:rPr lang="en-GB" sz="1200" i="1" dirty="0">
                              <a:latin typeface="Cambria Math" panose="02040503050406030204" pitchFamily="18" charset="0"/>
                            </a:rPr>
                            <m:t>𝑝</m:t>
                          </m:r>
                          <m:r>
                            <a:rPr lang="en-GB" sz="1200" i="1" dirty="0">
                              <a:latin typeface="Cambria Math" panose="02040503050406030204" pitchFamily="18" charset="0"/>
                            </a:rPr>
                            <m:t>&lt;</m:t>
                          </m:r>
                          <m:r>
                            <a:rPr lang="en-GB" sz="1200" i="1" dirty="0">
                              <a:latin typeface="Cambria Math" panose="02040503050406030204" pitchFamily="18" charset="0"/>
                            </a:rPr>
                            <m:t>𝑇</m:t>
                          </m:r>
                        </m:e>
                      </m:d>
                      <m:r>
                        <a:rPr lang="en-GB" sz="1200" i="1" dirty="0">
                          <a:latin typeface="Cambria Math" panose="02040503050406030204" pitchFamily="18" charset="0"/>
                        </a:rPr>
                        <m:t>=</m:t>
                      </m:r>
                      <m:f>
                        <m:fPr>
                          <m:ctrlPr>
                            <a:rPr lang="en-GB" sz="1200" i="1" dirty="0" smtClean="0">
                              <a:latin typeface="Cambria Math" panose="02040503050406030204" pitchFamily="18" charset="0"/>
                            </a:rPr>
                          </m:ctrlPr>
                        </m:fPr>
                        <m:num>
                          <m:r>
                            <m:rPr>
                              <m:nor/>
                            </m:rPr>
                            <a:rPr lang="en-GB" sz="1200" b="0" i="0" dirty="0" smtClean="0">
                              <a:latin typeface="Cambria Math" panose="02040503050406030204" pitchFamily="18" charset="0"/>
                            </a:rPr>
                            <m:t>power</m:t>
                          </m:r>
                          <m:r>
                            <a:rPr lang="en-GB" sz="1200" i="1" dirty="0" smtClean="0">
                              <a:latin typeface="Cambria Math" panose="02040503050406030204" pitchFamily="18" charset="0"/>
                            </a:rPr>
                            <m:t>⋅</m:t>
                          </m:r>
                          <m:r>
                            <m:rPr>
                              <m:sty m:val="p"/>
                            </m:rPr>
                            <a:rPr lang="en-GB" sz="1200" b="0" i="0" dirty="0" smtClean="0">
                              <a:latin typeface="Cambria Math" panose="02040503050406030204" pitchFamily="18" charset="0"/>
                            </a:rPr>
                            <m:t>Π</m:t>
                          </m:r>
                        </m:num>
                        <m:den>
                          <m:r>
                            <m:rPr>
                              <m:nor/>
                            </m:rPr>
                            <a:rPr lang="en-GB" sz="1200" dirty="0">
                              <a:latin typeface="Cambria Math" panose="02040503050406030204" pitchFamily="18" charset="0"/>
                            </a:rPr>
                            <m:t>power</m:t>
                          </m:r>
                          <m:r>
                            <a:rPr lang="en-GB" sz="1200" i="1" dirty="0">
                              <a:latin typeface="Cambria Math" panose="02040503050406030204" pitchFamily="18" charset="0"/>
                            </a:rPr>
                            <m:t>⋅</m:t>
                          </m:r>
                          <m:r>
                            <m:rPr>
                              <m:sty m:val="p"/>
                            </m:rPr>
                            <a:rPr lang="en-GB" sz="1200" dirty="0">
                              <a:latin typeface="Cambria Math" panose="02040503050406030204" pitchFamily="18" charset="0"/>
                            </a:rPr>
                            <m:t>Π</m:t>
                          </m:r>
                          <m:r>
                            <a:rPr lang="en-GB" sz="1200" b="0" i="1" dirty="0" smtClean="0">
                              <a:latin typeface="Cambria Math" panose="02040503050406030204" pitchFamily="18" charset="0"/>
                            </a:rPr>
                            <m:t>+</m:t>
                          </m:r>
                          <m:r>
                            <a:rPr lang="en-GB" sz="1200" b="0" i="1" dirty="0" smtClean="0">
                              <a:latin typeface="Cambria Math" panose="02040503050406030204" pitchFamily="18" charset="0"/>
                            </a:rPr>
                            <m:t>𝑇</m:t>
                          </m:r>
                          <m:r>
                            <a:rPr lang="en-GB" sz="1200" b="0" i="1" dirty="0" smtClean="0">
                              <a:latin typeface="Cambria Math" panose="02040503050406030204" pitchFamily="18" charset="0"/>
                            </a:rPr>
                            <m:t>⋅(1−</m:t>
                          </m:r>
                          <m:r>
                            <m:rPr>
                              <m:sty m:val="p"/>
                            </m:rPr>
                            <a:rPr lang="en-GB" sz="1200" b="0" i="0" dirty="0" smtClean="0">
                              <a:latin typeface="Cambria Math" panose="02040503050406030204" pitchFamily="18" charset="0"/>
                            </a:rPr>
                            <m:t>Π</m:t>
                          </m:r>
                          <m:r>
                            <a:rPr lang="en-GB" sz="1200" b="0" i="1" dirty="0" smtClean="0">
                              <a:latin typeface="Cambria Math" panose="02040503050406030204" pitchFamily="18" charset="0"/>
                            </a:rPr>
                            <m:t>)</m:t>
                          </m:r>
                        </m:den>
                      </m:f>
                    </m:oMath>
                  </m:oMathPara>
                </a14:m>
                <a:endParaRPr lang="en-US" sz="1200" dirty="0">
                  <a:latin typeface="FoundrySterling-Book" pitchFamily="2" charset="0"/>
                </a:endParaRPr>
              </a:p>
              <a:p>
                <a:endParaRPr lang="en-US" sz="600" dirty="0">
                  <a:latin typeface="FoundrySterling-Book" pitchFamily="2" charset="0"/>
                </a:endParaRPr>
              </a:p>
              <a:p>
                <a:r>
                  <a:rPr lang="en-US" sz="1200" dirty="0">
                    <a:latin typeface="FoundrySterling-Book" pitchFamily="2" charset="0"/>
                  </a:rPr>
                  <a:t>What this makes clear is that for a given threshold </a:t>
                </a:r>
                <a14:m>
                  <m:oMath xmlns:m="http://schemas.openxmlformats.org/officeDocument/2006/math">
                    <m:r>
                      <a:rPr lang="en-US" sz="1200" i="1" dirty="0" smtClean="0">
                        <a:latin typeface="Cambria Math" panose="02040503050406030204" pitchFamily="18" charset="0"/>
                      </a:rPr>
                      <m:t>𝑇</m:t>
                    </m:r>
                  </m:oMath>
                </a14:m>
                <a:r>
                  <a:rPr lang="en-US" sz="1200" dirty="0">
                    <a:latin typeface="FoundrySterling-Book" pitchFamily="2" charset="0"/>
                  </a:rPr>
                  <a:t> the interpretation of the P-value depends on both the association test power </a:t>
                </a:r>
                <a14:m>
                  <m:oMath xmlns:m="http://schemas.openxmlformats.org/officeDocument/2006/math">
                    <m:r>
                      <a:rPr lang="en-GB" sz="1200" i="1" dirty="0">
                        <a:latin typeface="Cambria Math" panose="02040503050406030204" pitchFamily="18" charset="0"/>
                      </a:rPr>
                      <m:t>𝑃</m:t>
                    </m:r>
                    <m:d>
                      <m:dPr>
                        <m:ctrlPr>
                          <a:rPr lang="en-GB" sz="1200" i="1" dirty="0">
                            <a:latin typeface="Cambria Math" panose="02040503050406030204" pitchFamily="18" charset="0"/>
                          </a:rPr>
                        </m:ctrlPr>
                      </m:dPr>
                      <m:e>
                        <m:r>
                          <a:rPr lang="en-GB" sz="1200" i="1" dirty="0">
                            <a:latin typeface="Cambria Math" panose="02040503050406030204" pitchFamily="18" charset="0"/>
                          </a:rPr>
                          <m:t>𝑝</m:t>
                        </m:r>
                        <m:r>
                          <a:rPr lang="en-GB" sz="1200" i="1" dirty="0">
                            <a:latin typeface="Cambria Math" panose="02040503050406030204" pitchFamily="18" charset="0"/>
                          </a:rPr>
                          <m:t>&lt;</m:t>
                        </m:r>
                        <m:r>
                          <a:rPr lang="en-GB" sz="1200" i="1" dirty="0">
                            <a:latin typeface="Cambria Math" panose="02040503050406030204" pitchFamily="18" charset="0"/>
                          </a:rPr>
                          <m:t>𝑇</m:t>
                        </m:r>
                        <m:r>
                          <a:rPr lang="en-GB" sz="1200" i="1" dirty="0">
                            <a:latin typeface="Cambria Math" panose="02040503050406030204" pitchFamily="18" charset="0"/>
                          </a:rPr>
                          <m:t>|</m:t>
                        </m:r>
                        <m:r>
                          <a:rPr lang="en-GB" sz="1200" i="1" dirty="0">
                            <a:latin typeface="Cambria Math" panose="02040503050406030204" pitchFamily="18" charset="0"/>
                          </a:rPr>
                          <m:t>𝛽</m:t>
                        </m:r>
                        <m:r>
                          <a:rPr lang="en-GB" sz="1200" i="1" dirty="0">
                            <a:latin typeface="Cambria Math" panose="02040503050406030204" pitchFamily="18" charset="0"/>
                          </a:rPr>
                          <m:t>≠0</m:t>
                        </m:r>
                      </m:e>
                    </m:d>
                  </m:oMath>
                </a14:m>
                <a:r>
                  <a:rPr lang="en-US" sz="1200" dirty="0">
                    <a:latin typeface="FoundrySterling-Book" pitchFamily="2" charset="0"/>
                  </a:rPr>
                  <a:t> and the prior probability </a:t>
                </a:r>
                <a14:m>
                  <m:oMath xmlns:m="http://schemas.openxmlformats.org/officeDocument/2006/math">
                    <m:r>
                      <m:rPr>
                        <m:sty m:val="p"/>
                      </m:rPr>
                      <a:rPr lang="en-GB" sz="1200" dirty="0">
                        <a:latin typeface="Cambria Math" panose="02040503050406030204" pitchFamily="18" charset="0"/>
                      </a:rPr>
                      <m:t>Π</m:t>
                    </m:r>
                  </m:oMath>
                </a14:m>
                <a:r>
                  <a:rPr lang="en-US" sz="1200" dirty="0">
                    <a:latin typeface="FoundrySterling-Book" pitchFamily="2" charset="0"/>
                  </a:rPr>
                  <a:t>.</a:t>
                </a:r>
              </a:p>
              <a:p>
                <a:endParaRPr lang="en-US" sz="600" dirty="0">
                  <a:latin typeface="FoundrySterling-Book" pitchFamily="2" charset="0"/>
                </a:endParaRPr>
              </a:p>
              <a:p>
                <a:r>
                  <a:rPr lang="en-US" sz="1200" b="1" dirty="0">
                    <a:latin typeface="FoundrySterling-Book" pitchFamily="2" charset="0"/>
                  </a:rPr>
                  <a:t>Power what now?  </a:t>
                </a:r>
                <a:r>
                  <a:rPr lang="en-US" sz="1200" dirty="0">
                    <a:latin typeface="FoundrySterling-Book" pitchFamily="2" charset="0"/>
                  </a:rPr>
                  <a:t>The power says “how likely are we to see </a:t>
                </a:r>
                <a14:m>
                  <m:oMath xmlns:m="http://schemas.openxmlformats.org/officeDocument/2006/math">
                    <m:r>
                      <a:rPr lang="en-US" sz="1200" i="1" dirty="0" smtClean="0">
                        <a:latin typeface="Cambria Math" panose="02040503050406030204" pitchFamily="18" charset="0"/>
                      </a:rPr>
                      <m:t>𝑝</m:t>
                    </m:r>
                    <m:r>
                      <a:rPr lang="en-US" sz="1200" i="1" dirty="0" smtClean="0">
                        <a:latin typeface="Cambria Math" panose="02040503050406030204" pitchFamily="18" charset="0"/>
                      </a:rPr>
                      <m:t>&lt;</m:t>
                    </m:r>
                    <m:r>
                      <a:rPr lang="en-US" sz="1200" i="1" dirty="0" smtClean="0">
                        <a:latin typeface="Cambria Math" panose="02040503050406030204" pitchFamily="18" charset="0"/>
                      </a:rPr>
                      <m:t>𝑇</m:t>
                    </m:r>
                  </m:oMath>
                </a14:m>
                <a:r>
                  <a:rPr lang="en-US" sz="1200" dirty="0">
                    <a:latin typeface="FoundrySterling-Book" pitchFamily="2" charset="0"/>
                  </a:rPr>
                  <a:t> if the effect is really nonzero?  A bit of thought will convince you that this depends on the true effect size.  (It also depends on the other things that affect power, like the sample size and the predictor and outcome frequencies).  In most experiments, we don’t know the distribution of true effects up front – so we have to guess at it or try to estimate it.</a:t>
                </a:r>
              </a:p>
              <a:p>
                <a:endParaRPr lang="en-US" sz="600" dirty="0">
                  <a:latin typeface="FoundrySterling-Book" pitchFamily="2" charset="0"/>
                </a:endParaRPr>
              </a:p>
              <a:p>
                <a:r>
                  <a:rPr lang="en-US" sz="1200" b="1" dirty="0">
                    <a:latin typeface="FoundrySterling-Book" pitchFamily="2" charset="0"/>
                  </a:rPr>
                  <a:t>Prior what now?</a:t>
                </a:r>
                <a:r>
                  <a:rPr lang="en-US" sz="1200" dirty="0">
                    <a:latin typeface="FoundrySterling-Book" pitchFamily="2" charset="0"/>
                  </a:rPr>
                  <a:t> </a:t>
                </a:r>
                <a:r>
                  <a:rPr lang="en-GB" sz="1200" dirty="0">
                    <a:latin typeface="FoundrySterling-Book" pitchFamily="2" charset="0"/>
                  </a:rPr>
                  <a:t>I</a:t>
                </a:r>
                <a:r>
                  <a:rPr lang="en-US" sz="1200" dirty="0">
                    <a:latin typeface="FoundrySterling-Book" pitchFamily="2" charset="0"/>
                  </a:rPr>
                  <a:t>t is explicit in the above that the evidence for association </a:t>
                </a:r>
                <a:r>
                  <a:rPr lang="en-US" sz="1200" b="1" dirty="0">
                    <a:latin typeface="FoundrySterling-Book" pitchFamily="2" charset="0"/>
                  </a:rPr>
                  <a:t>depends on the prior as well as the power</a:t>
                </a:r>
                <a:r>
                  <a:rPr lang="en-US" sz="1200" dirty="0">
                    <a:latin typeface="FoundrySterling-Book" pitchFamily="2" charset="0"/>
                  </a:rPr>
                  <a:t>.</a:t>
                </a:r>
              </a:p>
              <a:p>
                <a:endParaRPr lang="en-US" sz="600" dirty="0">
                  <a:latin typeface="FoundrySterling-Book" pitchFamily="2" charset="0"/>
                </a:endParaRPr>
              </a:p>
              <a:p>
                <a:r>
                  <a:rPr lang="en-US" sz="1200" dirty="0">
                    <a:latin typeface="FoundrySterling-Book" pitchFamily="2" charset="0"/>
                  </a:rPr>
                  <a:t>I’ve called this the ‘scientific’ approach because it relates the things we want to know – how big are the effects?  How many effects are there?  Now we’ve seen the data, how likely was this to be an effect?</a:t>
                </a:r>
              </a:p>
            </p:txBody>
          </p:sp>
        </mc:Choice>
        <mc:Fallback>
          <p:sp>
            <p:nvSpPr>
              <p:cNvPr id="95" name="TextBox 94">
                <a:extLst>
                  <a:ext uri="{FF2B5EF4-FFF2-40B4-BE49-F238E27FC236}">
                    <a16:creationId xmlns:a16="http://schemas.microsoft.com/office/drawing/2014/main" id="{1C9AB03E-0DDE-8D4C-8953-BFEEE2BC0C54}"/>
                  </a:ext>
                </a:extLst>
              </p:cNvPr>
              <p:cNvSpPr txBox="1">
                <a:spLocks noRot="1" noChangeAspect="1" noMove="1" noResize="1" noEditPoints="1" noAdjustHandles="1" noChangeArrowheads="1" noChangeShapeType="1" noTextEdit="1"/>
              </p:cNvSpPr>
              <p:nvPr/>
            </p:nvSpPr>
            <p:spPr>
              <a:xfrm>
                <a:off x="6400800" y="1487803"/>
                <a:ext cx="5842815" cy="42782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F6BB6D4-1699-6443-9040-0BB4BF94B034}"/>
                  </a:ext>
                </a:extLst>
              </p:cNvPr>
              <p:cNvSpPr txBox="1"/>
              <p:nvPr/>
            </p:nvSpPr>
            <p:spPr>
              <a:xfrm>
                <a:off x="354792" y="8604476"/>
                <a:ext cx="5842815" cy="830997"/>
              </a:xfrm>
              <a:prstGeom prst="rect">
                <a:avLst/>
              </a:prstGeom>
              <a:noFill/>
            </p:spPr>
            <p:txBody>
              <a:bodyPr wrap="square" rtlCol="0">
                <a:spAutoFit/>
              </a:bodyPr>
              <a:lstStyle/>
              <a:p>
                <a:r>
                  <a:rPr lang="en-US" sz="1200" dirty="0">
                    <a:latin typeface="FoundrySterling-Book" pitchFamily="2" charset="0"/>
                  </a:rPr>
                  <a:t>For a human GWAS study of a single trait, it has traditionally been taken that there are about a million ‘independent tests worth’ of variants in the genome, so to achieve </a:t>
                </a:r>
                <a14:m>
                  <m:oMath xmlns:m="http://schemas.openxmlformats.org/officeDocument/2006/math">
                    <m:r>
                      <a:rPr lang="en-GB" sz="1200" i="1" dirty="0">
                        <a:latin typeface="Cambria Math" panose="02040503050406030204" pitchFamily="18" charset="0"/>
                      </a:rPr>
                      <m:t>𝛼</m:t>
                    </m:r>
                    <m:r>
                      <a:rPr lang="en-GB" sz="1200" b="0" i="1" dirty="0" smtClean="0">
                        <a:latin typeface="Cambria Math" panose="02040503050406030204" pitchFamily="18" charset="0"/>
                      </a:rPr>
                      <m:t>=0.05</m:t>
                    </m:r>
                  </m:oMath>
                </a14:m>
                <a:r>
                  <a:rPr lang="en-US" sz="1200" dirty="0">
                    <a:latin typeface="FoundrySterling-Book" pitchFamily="2" charset="0"/>
                  </a:rPr>
                  <a:t> we need the threshold to be </a:t>
                </a:r>
                <a14:m>
                  <m:oMath xmlns:m="http://schemas.openxmlformats.org/officeDocument/2006/math">
                    <m:r>
                      <a:rPr lang="en-GB" sz="1200" b="0" i="1" smtClean="0">
                        <a:latin typeface="Cambria Math" panose="02040503050406030204" pitchFamily="18" charset="0"/>
                      </a:rPr>
                      <m:t>𝑇</m:t>
                    </m:r>
                    <m:r>
                      <a:rPr lang="en-GB" sz="1200" b="0" i="1" smtClean="0">
                        <a:latin typeface="Cambria Math" panose="02040503050406030204" pitchFamily="18" charset="0"/>
                      </a:rPr>
                      <m:t>=5×</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10</m:t>
                        </m:r>
                      </m:e>
                      <m:sup>
                        <m:r>
                          <a:rPr lang="en-GB" sz="1200" b="0" i="1" smtClean="0">
                            <a:latin typeface="Cambria Math" panose="02040503050406030204" pitchFamily="18" charset="0"/>
                          </a:rPr>
                          <m:t>−8</m:t>
                        </m:r>
                      </m:sup>
                    </m:sSup>
                  </m:oMath>
                </a14:m>
                <a:r>
                  <a:rPr lang="en-US" sz="1200" dirty="0">
                    <a:latin typeface="FoundrySterling-Book" pitchFamily="2" charset="0"/>
                  </a:rPr>
                  <a:t>.  (But many studies widely compute their own thresholds.)</a:t>
                </a:r>
              </a:p>
            </p:txBody>
          </p:sp>
        </mc:Choice>
        <mc:Fallback xmlns="">
          <p:sp>
            <p:nvSpPr>
              <p:cNvPr id="96" name="TextBox 95">
                <a:extLst>
                  <a:ext uri="{FF2B5EF4-FFF2-40B4-BE49-F238E27FC236}">
                    <a16:creationId xmlns:a16="http://schemas.microsoft.com/office/drawing/2014/main" id="{FF6BB6D4-1699-6443-9040-0BB4BF94B034}"/>
                  </a:ext>
                </a:extLst>
              </p:cNvPr>
              <p:cNvSpPr txBox="1">
                <a:spLocks noRot="1" noChangeAspect="1" noMove="1" noResize="1" noEditPoints="1" noAdjustHandles="1" noChangeArrowheads="1" noChangeShapeType="1" noTextEdit="1"/>
              </p:cNvSpPr>
              <p:nvPr/>
            </p:nvSpPr>
            <p:spPr>
              <a:xfrm>
                <a:off x="354792" y="8604476"/>
                <a:ext cx="5842815" cy="830997"/>
              </a:xfrm>
              <a:prstGeom prst="rect">
                <a:avLst/>
              </a:prstGeom>
              <a:blipFill>
                <a:blip r:embed="rId11"/>
                <a:stretch>
                  <a:fillRect b="-2985"/>
                </a:stretch>
              </a:blipFill>
            </p:spPr>
            <p:txBody>
              <a:bodyPr/>
              <a:lstStyle/>
              <a:p>
                <a:r>
                  <a:rPr lang="en-US">
                    <a:noFill/>
                  </a:rPr>
                  <a:t> </a:t>
                </a:r>
              </a:p>
            </p:txBody>
          </p:sp>
        </mc:Fallback>
      </mc:AlternateContent>
      <p:cxnSp>
        <p:nvCxnSpPr>
          <p:cNvPr id="97" name="Straight Arrow Connector 96">
            <a:extLst>
              <a:ext uri="{FF2B5EF4-FFF2-40B4-BE49-F238E27FC236}">
                <a16:creationId xmlns:a16="http://schemas.microsoft.com/office/drawing/2014/main" id="{72F54201-9FE4-1E42-9AFA-71575D43A15A}"/>
              </a:ext>
            </a:extLst>
          </p:cNvPr>
          <p:cNvCxnSpPr>
            <a:cxnSpLocks/>
          </p:cNvCxnSpPr>
          <p:nvPr/>
        </p:nvCxnSpPr>
        <p:spPr>
          <a:xfrm flipH="1">
            <a:off x="10963372" y="2201415"/>
            <a:ext cx="175124" cy="8209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5B3F0FC4-1CE5-D445-B8E4-F4ABD1342007}"/>
              </a:ext>
            </a:extLst>
          </p:cNvPr>
          <p:cNvSpPr txBox="1"/>
          <p:nvPr/>
        </p:nvSpPr>
        <p:spPr>
          <a:xfrm>
            <a:off x="11176203" y="2068061"/>
            <a:ext cx="1379477" cy="215444"/>
          </a:xfrm>
          <a:prstGeom prst="rect">
            <a:avLst/>
          </a:prstGeom>
          <a:noFill/>
        </p:spPr>
        <p:txBody>
          <a:bodyPr wrap="square" rtlCol="0">
            <a:spAutoFit/>
          </a:bodyPr>
          <a:lstStyle/>
          <a:p>
            <a:r>
              <a:rPr lang="en-US" sz="800" dirty="0">
                <a:solidFill>
                  <a:srgbClr val="C00000"/>
                </a:solidFill>
                <a:latin typeface="FoundrySterling-Book" pitchFamily="2" charset="0"/>
              </a:rPr>
              <a:t>Apply Bayes’ rule to LHS</a:t>
            </a:r>
          </a:p>
        </p:txBody>
      </p:sp>
      <p:cxnSp>
        <p:nvCxnSpPr>
          <p:cNvPr id="100" name="Straight Connector 99">
            <a:extLst>
              <a:ext uri="{FF2B5EF4-FFF2-40B4-BE49-F238E27FC236}">
                <a16:creationId xmlns:a16="http://schemas.microsoft.com/office/drawing/2014/main" id="{BC86203B-4141-3945-AA8A-863113DD8B36}"/>
              </a:ext>
            </a:extLst>
          </p:cNvPr>
          <p:cNvCxnSpPr>
            <a:cxnSpLocks/>
          </p:cNvCxnSpPr>
          <p:nvPr/>
        </p:nvCxnSpPr>
        <p:spPr>
          <a:xfrm flipV="1">
            <a:off x="1039075" y="4478030"/>
            <a:ext cx="2097744" cy="17542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469A2F27-8F87-9B4D-A5EE-D8CF30FFCEF9}"/>
              </a:ext>
            </a:extLst>
          </p:cNvPr>
          <p:cNvCxnSpPr>
            <a:cxnSpLocks/>
          </p:cNvCxnSpPr>
          <p:nvPr/>
        </p:nvCxnSpPr>
        <p:spPr>
          <a:xfrm flipV="1">
            <a:off x="786061" y="6166425"/>
            <a:ext cx="217807" cy="896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53D1958-7386-6444-8E84-25FE97D3427C}"/>
              </a:ext>
            </a:extLst>
          </p:cNvPr>
          <p:cNvSpPr txBox="1"/>
          <p:nvPr/>
        </p:nvSpPr>
        <p:spPr>
          <a:xfrm>
            <a:off x="-164274" y="5925698"/>
            <a:ext cx="970312" cy="461665"/>
          </a:xfrm>
          <a:prstGeom prst="rect">
            <a:avLst/>
          </a:prstGeom>
          <a:noFill/>
        </p:spPr>
        <p:txBody>
          <a:bodyPr wrap="square" rtlCol="0">
            <a:spAutoFit/>
          </a:bodyPr>
          <a:lstStyle/>
          <a:p>
            <a:pPr algn="r"/>
            <a:r>
              <a:rPr lang="en-US" sz="800" dirty="0" err="1">
                <a:solidFill>
                  <a:srgbClr val="C00000"/>
                </a:solidFill>
                <a:latin typeface="FoundrySterling-Book" pitchFamily="2" charset="0"/>
              </a:rPr>
              <a:t>Benjamini</a:t>
            </a:r>
            <a:r>
              <a:rPr lang="en-US" sz="800" dirty="0">
                <a:solidFill>
                  <a:srgbClr val="C00000"/>
                </a:solidFill>
                <a:latin typeface="FoundrySterling-Book" pitchFamily="2" charset="0"/>
              </a:rPr>
              <a:t>-Hochberg FDR method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3A7730B4-96B2-C043-9B7F-410DCCC3C8BD}"/>
                  </a:ext>
                </a:extLst>
              </p:cNvPr>
              <p:cNvSpPr txBox="1"/>
              <p:nvPr/>
            </p:nvSpPr>
            <p:spPr>
              <a:xfrm>
                <a:off x="6400800" y="5749586"/>
                <a:ext cx="5928527" cy="1717073"/>
              </a:xfrm>
              <a:prstGeom prst="rect">
                <a:avLst/>
              </a:prstGeom>
              <a:noFill/>
            </p:spPr>
            <p:txBody>
              <a:bodyPr wrap="square" rtlCol="0">
                <a:spAutoFit/>
              </a:bodyPr>
              <a:lstStyle/>
              <a:p>
                <a:r>
                  <a:rPr lang="en-US" sz="1200" dirty="0">
                    <a:latin typeface="FoundrySterling-Book" pitchFamily="2" charset="0"/>
                  </a:rPr>
                  <a:t>For GWAS-like effects of small magnitude the </a:t>
                </a:r>
                <a:r>
                  <a:rPr lang="en-US" sz="1200" dirty="0">
                    <a:latin typeface="FoundrySterling-Book" pitchFamily="2" charset="0"/>
                    <a:hlinkClick r:id="rId12"/>
                  </a:rPr>
                  <a:t>power can be approximately worked out. </a:t>
                </a:r>
                <a:r>
                  <a:rPr lang="en-US" sz="1200" dirty="0">
                    <a:latin typeface="FoundrySterling-Book" pitchFamily="2" charset="0"/>
                  </a:rPr>
                  <a:t>  For example, in a case-control trait with case proportion </a:t>
                </a:r>
                <a14:m>
                  <m:oMath xmlns:m="http://schemas.openxmlformats.org/officeDocument/2006/math">
                    <m:r>
                      <a:rPr lang="en-GB" sz="1200" b="0" i="1" smtClean="0">
                        <a:latin typeface="Cambria Math" panose="02040503050406030204" pitchFamily="18" charset="0"/>
                      </a:rPr>
                      <m:t>𝜙</m:t>
                    </m:r>
                  </m:oMath>
                </a14:m>
                <a:r>
                  <a:rPr lang="en-US" sz="1200" dirty="0">
                    <a:latin typeface="FoundrySterling-Book" pitchFamily="2" charset="0"/>
                  </a:rPr>
                  <a:t> and </a:t>
                </a:r>
                <a14:m>
                  <m:oMath xmlns:m="http://schemas.openxmlformats.org/officeDocument/2006/math">
                    <m:r>
                      <a:rPr lang="en-US" sz="1200" i="1" dirty="0" smtClean="0">
                        <a:latin typeface="Cambria Math" panose="02040503050406030204" pitchFamily="18" charset="0"/>
                      </a:rPr>
                      <m:t>𝑁</m:t>
                    </m:r>
                  </m:oMath>
                </a14:m>
                <a:r>
                  <a:rPr lang="en-US" sz="1200" dirty="0">
                    <a:latin typeface="FoundrySterling-Book" pitchFamily="2" charset="0"/>
                  </a:rPr>
                  <a:t> samples, the association test standard error is approximately</a:t>
                </a:r>
                <a:endParaRPr lang="en-US" sz="600" dirty="0">
                  <a:latin typeface="FoundrySterling-Book" pitchFamily="2" charset="0"/>
                </a:endParaRPr>
              </a:p>
              <a:p>
                <a:pPr/>
                <a14:m>
                  <m:oMathPara xmlns:m="http://schemas.openxmlformats.org/officeDocument/2006/math">
                    <m:oMathParaPr>
                      <m:jc m:val="centerGroup"/>
                    </m:oMathParaPr>
                    <m:oMath xmlns:m="http://schemas.openxmlformats.org/officeDocument/2006/math">
                      <m:r>
                        <m:rPr>
                          <m:sty m:val="p"/>
                        </m:rPr>
                        <a:rPr lang="en-GB" sz="1200" i="1" dirty="0">
                          <a:latin typeface="Cambria Math" panose="02040503050406030204" pitchFamily="18" charset="0"/>
                        </a:rPr>
                        <m:t>s</m:t>
                      </m:r>
                      <m:r>
                        <m:rPr>
                          <m:nor/>
                        </m:rPr>
                        <a:rPr lang="en-US" sz="1200" i="0" dirty="0" smtClean="0">
                          <a:latin typeface="Cambria Math" panose="02040503050406030204" pitchFamily="18" charset="0"/>
                        </a:rPr>
                        <m:t>e</m:t>
                      </m:r>
                      <m:r>
                        <a:rPr lang="en-GB" sz="1200" b="0" i="1" dirty="0" smtClean="0">
                          <a:latin typeface="Cambria Math" panose="02040503050406030204" pitchFamily="18" charset="0"/>
                        </a:rPr>
                        <m:t>≈</m:t>
                      </m:r>
                      <m:f>
                        <m:fPr>
                          <m:ctrlPr>
                            <a:rPr lang="en-GB" sz="1200" b="0" i="1" dirty="0" smtClean="0">
                              <a:latin typeface="Cambria Math" panose="02040503050406030204" pitchFamily="18" charset="0"/>
                            </a:rPr>
                          </m:ctrlPr>
                        </m:fPr>
                        <m:num>
                          <m:r>
                            <a:rPr lang="en-GB" sz="1200" b="0" i="1" dirty="0" smtClean="0">
                              <a:latin typeface="Cambria Math" panose="02040503050406030204" pitchFamily="18" charset="0"/>
                            </a:rPr>
                            <m:t>1</m:t>
                          </m:r>
                        </m:num>
                        <m:den>
                          <m:rad>
                            <m:radPr>
                              <m:degHide m:val="on"/>
                              <m:ctrlPr>
                                <a:rPr lang="en-GB" sz="1200" b="0" i="1" dirty="0" smtClean="0">
                                  <a:latin typeface="Cambria Math" panose="02040503050406030204" pitchFamily="18" charset="0"/>
                                </a:rPr>
                              </m:ctrlPr>
                            </m:radPr>
                            <m:deg/>
                            <m:e>
                              <m:r>
                                <a:rPr lang="en-GB" sz="1200" b="0" i="1" dirty="0" smtClean="0">
                                  <a:latin typeface="Cambria Math" panose="02040503050406030204" pitchFamily="18" charset="0"/>
                                </a:rPr>
                                <m:t>2</m:t>
                              </m:r>
                              <m:r>
                                <a:rPr lang="en-GB" sz="1200" b="0" i="1" dirty="0" smtClean="0">
                                  <a:latin typeface="Cambria Math" panose="02040503050406030204" pitchFamily="18" charset="0"/>
                                </a:rPr>
                                <m:t>𝑁</m:t>
                              </m:r>
                              <m:r>
                                <a:rPr lang="en-GB" sz="1200" b="0" i="1" dirty="0" smtClean="0">
                                  <a:latin typeface="Cambria Math" panose="02040503050406030204" pitchFamily="18" charset="0"/>
                                </a:rPr>
                                <m:t>𝜙</m:t>
                              </m:r>
                              <m:d>
                                <m:dPr>
                                  <m:ctrlPr>
                                    <a:rPr lang="en-GB" sz="1200" b="0" i="1" dirty="0" smtClean="0">
                                      <a:latin typeface="Cambria Math" panose="02040503050406030204" pitchFamily="18" charset="0"/>
                                    </a:rPr>
                                  </m:ctrlPr>
                                </m:dPr>
                                <m:e>
                                  <m:r>
                                    <a:rPr lang="en-GB" sz="1200" b="0" i="1" dirty="0" smtClean="0">
                                      <a:latin typeface="Cambria Math" panose="02040503050406030204" pitchFamily="18" charset="0"/>
                                    </a:rPr>
                                    <m:t>1−</m:t>
                                  </m:r>
                                  <m:r>
                                    <a:rPr lang="en-GB" sz="1200" b="0" i="1" dirty="0" smtClean="0">
                                      <a:latin typeface="Cambria Math" panose="02040503050406030204" pitchFamily="18" charset="0"/>
                                    </a:rPr>
                                    <m:t>𝜙</m:t>
                                  </m:r>
                                </m:e>
                              </m:d>
                              <m:r>
                                <a:rPr lang="en-GB" sz="1200" b="0" i="1" dirty="0" smtClean="0">
                                  <a:latin typeface="Cambria Math" panose="02040503050406030204" pitchFamily="18" charset="0"/>
                                </a:rPr>
                                <m:t>𝑓</m:t>
                              </m:r>
                              <m:r>
                                <a:rPr lang="en-GB" sz="1200" b="0" i="1" dirty="0" smtClean="0">
                                  <a:latin typeface="Cambria Math" panose="02040503050406030204" pitchFamily="18" charset="0"/>
                                </a:rPr>
                                <m:t>(1−</m:t>
                              </m:r>
                              <m:r>
                                <a:rPr lang="en-GB" sz="1200" b="0" i="1" dirty="0" smtClean="0">
                                  <a:latin typeface="Cambria Math" panose="02040503050406030204" pitchFamily="18" charset="0"/>
                                </a:rPr>
                                <m:t>𝑓</m:t>
                              </m:r>
                              <m:r>
                                <a:rPr lang="en-GB" sz="1200" b="0" i="1" dirty="0" smtClean="0">
                                  <a:latin typeface="Cambria Math" panose="02040503050406030204" pitchFamily="18" charset="0"/>
                                </a:rPr>
                                <m:t>)</m:t>
                              </m:r>
                            </m:e>
                          </m:rad>
                        </m:den>
                      </m:f>
                    </m:oMath>
                  </m:oMathPara>
                </a14:m>
                <a:endParaRPr lang="en-US" sz="1200" dirty="0">
                  <a:latin typeface="FoundrySterling-Book" pitchFamily="2" charset="0"/>
                </a:endParaRPr>
              </a:p>
              <a:p>
                <a:endParaRPr lang="en-US" sz="600" dirty="0">
                  <a:latin typeface="FoundrySterling-Book" pitchFamily="2" charset="0"/>
                </a:endParaRPr>
              </a:p>
              <a:p>
                <a:r>
                  <a:rPr lang="en-US" sz="1200" dirty="0">
                    <a:latin typeface="FoundrySterling-Book" pitchFamily="2" charset="0"/>
                  </a:rPr>
                  <a:t>where </a:t>
                </a:r>
                <a14:m>
                  <m:oMath xmlns:m="http://schemas.openxmlformats.org/officeDocument/2006/math">
                    <m:r>
                      <a:rPr lang="en-US" sz="1200" i="1" dirty="0" smtClean="0">
                        <a:latin typeface="Cambria Math" panose="02040503050406030204" pitchFamily="18" charset="0"/>
                      </a:rPr>
                      <m:t>𝑓</m:t>
                    </m:r>
                  </m:oMath>
                </a14:m>
                <a:r>
                  <a:rPr lang="en-US" sz="1200" dirty="0">
                    <a:latin typeface="FoundrySterling-Book" pitchFamily="2" charset="0"/>
                  </a:rPr>
                  <a:t> is the variant frequency.  For a given effect size </a:t>
                </a:r>
                <a14:m>
                  <m:oMath xmlns:m="http://schemas.openxmlformats.org/officeDocument/2006/math">
                    <m:r>
                      <a:rPr lang="en-US" sz="1200" i="1" dirty="0" smtClean="0">
                        <a:latin typeface="Cambria Math" panose="02040503050406030204" pitchFamily="18" charset="0"/>
                      </a:rPr>
                      <m:t>𝑏</m:t>
                    </m:r>
                  </m:oMath>
                </a14:m>
                <a:r>
                  <a:rPr lang="en-US" sz="1200" dirty="0">
                    <a:latin typeface="FoundrySterling-Book" pitchFamily="2" charset="0"/>
                  </a:rPr>
                  <a:t>, the power is then approximately computed by the </a:t>
                </a:r>
                <a14:m>
                  <m:oMath xmlns:m="http://schemas.openxmlformats.org/officeDocument/2006/math">
                    <m:r>
                      <a:rPr lang="en-GB" sz="1200" b="0" i="0" dirty="0" smtClean="0">
                        <a:latin typeface="Cambria Math" panose="02040503050406030204" pitchFamily="18" charset="0"/>
                      </a:rPr>
                      <m:t>|</m:t>
                    </m:r>
                    <m:r>
                      <m:rPr>
                        <m:sty m:val="p"/>
                      </m:rPr>
                      <a:rPr lang="en-GB" sz="1200" b="0" i="0" dirty="0" smtClean="0">
                        <a:latin typeface="Cambria Math" panose="02040503050406030204" pitchFamily="18" charset="0"/>
                      </a:rPr>
                      <m:t>x</m:t>
                    </m:r>
                    <m:r>
                      <a:rPr lang="en-GB" sz="1200" b="0" i="0" dirty="0" smtClean="0">
                        <a:latin typeface="Cambria Math" panose="02040503050406030204" pitchFamily="18" charset="0"/>
                      </a:rPr>
                      <m:t>|</m:t>
                    </m:r>
                    <m:r>
                      <a:rPr lang="en-US" sz="1200" i="1" dirty="0" smtClean="0">
                        <a:latin typeface="Cambria Math" panose="02040503050406030204" pitchFamily="18" charset="0"/>
                      </a:rPr>
                      <m:t>&gt;</m:t>
                    </m:r>
                    <m:r>
                      <a:rPr lang="en-GB" sz="1200" b="0" i="1" dirty="0" smtClean="0">
                        <a:latin typeface="Cambria Math" panose="02040503050406030204" pitchFamily="18" charset="0"/>
                      </a:rPr>
                      <m:t>𝑏</m:t>
                    </m:r>
                  </m:oMath>
                </a14:m>
                <a:r>
                  <a:rPr lang="en-US" sz="1200" dirty="0">
                    <a:latin typeface="FoundrySterling-Book" pitchFamily="2" charset="0"/>
                  </a:rPr>
                  <a:t> tails of the Gaussian with that standard error.  This leads to a power analysis like this:</a:t>
                </a:r>
              </a:p>
            </p:txBody>
          </p:sp>
        </mc:Choice>
        <mc:Fallback xmlns="">
          <p:sp>
            <p:nvSpPr>
              <p:cNvPr id="109" name="TextBox 108">
                <a:extLst>
                  <a:ext uri="{FF2B5EF4-FFF2-40B4-BE49-F238E27FC236}">
                    <a16:creationId xmlns:a16="http://schemas.microsoft.com/office/drawing/2014/main" id="{3A7730B4-96B2-C043-9B7F-410DCCC3C8BD}"/>
                  </a:ext>
                </a:extLst>
              </p:cNvPr>
              <p:cNvSpPr txBox="1">
                <a:spLocks noRot="1" noChangeAspect="1" noMove="1" noResize="1" noEditPoints="1" noAdjustHandles="1" noChangeArrowheads="1" noChangeShapeType="1" noTextEdit="1"/>
              </p:cNvSpPr>
              <p:nvPr/>
            </p:nvSpPr>
            <p:spPr>
              <a:xfrm>
                <a:off x="6400800" y="5749586"/>
                <a:ext cx="5928527" cy="1717073"/>
              </a:xfrm>
              <a:prstGeom prst="rect">
                <a:avLst/>
              </a:prstGeom>
              <a:blipFill>
                <a:blip r:embed="rId13"/>
                <a:stretch>
                  <a:fillRect r="-427" b="-1471"/>
                </a:stretch>
              </a:blipFill>
            </p:spPr>
            <p:txBody>
              <a:bodyPr/>
              <a:lstStyle/>
              <a:p>
                <a:r>
                  <a:rPr lang="en-US">
                    <a:noFill/>
                  </a:rPr>
                  <a:t> </a:t>
                </a:r>
              </a:p>
            </p:txBody>
          </p:sp>
        </mc:Fallback>
      </mc:AlternateContent>
      <p:pic>
        <p:nvPicPr>
          <p:cNvPr id="111" name="Picture 110" descr="Chart&#10;&#10;Description automatically generated">
            <a:extLst>
              <a:ext uri="{FF2B5EF4-FFF2-40B4-BE49-F238E27FC236}">
                <a16:creationId xmlns:a16="http://schemas.microsoft.com/office/drawing/2014/main" id="{3C364FB9-EFDE-FF4E-A3B6-E01E26093D1B}"/>
              </a:ext>
            </a:extLst>
          </p:cNvPr>
          <p:cNvPicPr>
            <a:picLocks noChangeAspect="1"/>
          </p:cNvPicPr>
          <p:nvPr/>
        </p:nvPicPr>
        <p:blipFill rotWithShape="1">
          <a:blip r:embed="rId14"/>
          <a:srcRect l="52305" t="47657" r="21096" b="2576"/>
          <a:stretch/>
        </p:blipFill>
        <p:spPr>
          <a:xfrm>
            <a:off x="6714047" y="7557979"/>
            <a:ext cx="1899925" cy="1777396"/>
          </a:xfrm>
          <a:prstGeom prst="rect">
            <a:avLst/>
          </a:prstGeom>
        </p:spPr>
      </p:pic>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F84595F6-F1E6-DE41-BC00-4AD2EC23964D}"/>
                  </a:ext>
                </a:extLst>
              </p:cNvPr>
              <p:cNvSpPr txBox="1"/>
              <p:nvPr/>
            </p:nvSpPr>
            <p:spPr>
              <a:xfrm>
                <a:off x="1901912" y="6281775"/>
                <a:ext cx="1374287" cy="276999"/>
              </a:xfrm>
              <a:prstGeom prst="rect">
                <a:avLst/>
              </a:prstGeom>
              <a:noFill/>
            </p:spPr>
            <p:txBody>
              <a:bodyPr wrap="none" rtlCol="0">
                <a:spAutoFit/>
              </a:bodyPr>
              <a:lstStyle/>
              <a:p>
                <a:r>
                  <a:rPr lang="en-US" sz="1200" dirty="0">
                    <a:latin typeface="FoundrySterling-Book" pitchFamily="2" charset="0"/>
                  </a:rPr>
                  <a:t>Expected </a:t>
                </a:r>
                <a14:m>
                  <m:oMath xmlns:m="http://schemas.openxmlformats.org/officeDocument/2006/math">
                    <m:r>
                      <a:rPr lang="en-US" sz="1200" i="1" dirty="0" smtClean="0">
                        <a:latin typeface="Cambria Math" panose="02040503050406030204" pitchFamily="18" charset="0"/>
                      </a:rPr>
                      <m:t>–</m:t>
                    </m:r>
                    <m:sSub>
                      <m:sSubPr>
                        <m:ctrlPr>
                          <a:rPr lang="en-GB" sz="1200" b="0" i="1" dirty="0" smtClean="0">
                            <a:latin typeface="Cambria Math" panose="02040503050406030204" pitchFamily="18" charset="0"/>
                          </a:rPr>
                        </m:ctrlPr>
                      </m:sSubPr>
                      <m:e>
                        <m:r>
                          <m:rPr>
                            <m:nor/>
                          </m:rPr>
                          <a:rPr lang="en-US" sz="1200" i="0" dirty="0" smtClean="0">
                            <a:latin typeface="FoundrySterling-Book" pitchFamily="2" charset="0"/>
                          </a:rPr>
                          <m:t>log</m:t>
                        </m:r>
                      </m:e>
                      <m:sub>
                        <m:r>
                          <a:rPr lang="en-GB" sz="1200" b="0" i="1" dirty="0" smtClean="0">
                            <a:latin typeface="Cambria Math" panose="02040503050406030204" pitchFamily="18" charset="0"/>
                          </a:rPr>
                          <m:t>10</m:t>
                        </m:r>
                      </m:sub>
                    </m:sSub>
                    <m:r>
                      <a:rPr lang="en-US" sz="1200" i="1" dirty="0" smtClean="0">
                        <a:latin typeface="Cambria Math" panose="02040503050406030204" pitchFamily="18" charset="0"/>
                      </a:rPr>
                      <m:t> </m:t>
                    </m:r>
                    <m:r>
                      <a:rPr lang="en-US" sz="1200" i="1" dirty="0" smtClean="0">
                        <a:latin typeface="Cambria Math" panose="02040503050406030204" pitchFamily="18" charset="0"/>
                      </a:rPr>
                      <m:t>𝑃</m:t>
                    </m:r>
                  </m:oMath>
                </a14:m>
                <a:endParaRPr lang="en-US" sz="1200" dirty="0">
                  <a:latin typeface="FoundrySterling-Book" pitchFamily="2" charset="0"/>
                </a:endParaRPr>
              </a:p>
            </p:txBody>
          </p:sp>
        </mc:Choice>
        <mc:Fallback xmlns="">
          <p:sp>
            <p:nvSpPr>
              <p:cNvPr id="112" name="TextBox 111">
                <a:extLst>
                  <a:ext uri="{FF2B5EF4-FFF2-40B4-BE49-F238E27FC236}">
                    <a16:creationId xmlns:a16="http://schemas.microsoft.com/office/drawing/2014/main" id="{F84595F6-F1E6-DE41-BC00-4AD2EC23964D}"/>
                  </a:ext>
                </a:extLst>
              </p:cNvPr>
              <p:cNvSpPr txBox="1">
                <a:spLocks noRot="1" noChangeAspect="1" noMove="1" noResize="1" noEditPoints="1" noAdjustHandles="1" noChangeArrowheads="1" noChangeShapeType="1" noTextEdit="1"/>
              </p:cNvSpPr>
              <p:nvPr/>
            </p:nvSpPr>
            <p:spPr>
              <a:xfrm>
                <a:off x="1901912" y="6281775"/>
                <a:ext cx="1374287" cy="276999"/>
              </a:xfrm>
              <a:prstGeom prst="rect">
                <a:avLst/>
              </a:prstGeom>
              <a:blipFill>
                <a:blip r:embed="rId15"/>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D155BE3D-EF94-044C-9AF7-2B046ACEC03F}"/>
                  </a:ext>
                </a:extLst>
              </p:cNvPr>
              <p:cNvSpPr txBox="1"/>
              <p:nvPr/>
            </p:nvSpPr>
            <p:spPr>
              <a:xfrm rot="16200000">
                <a:off x="394857" y="5209245"/>
                <a:ext cx="1395126" cy="276999"/>
              </a:xfrm>
              <a:prstGeom prst="rect">
                <a:avLst/>
              </a:prstGeom>
              <a:noFill/>
            </p:spPr>
            <p:txBody>
              <a:bodyPr wrap="none" rtlCol="0">
                <a:spAutoFit/>
              </a:bodyPr>
              <a:lstStyle/>
              <a:p>
                <a:r>
                  <a:rPr lang="en-US" sz="1200" dirty="0">
                    <a:latin typeface="FoundrySterling-Book" pitchFamily="2" charset="0"/>
                  </a:rPr>
                  <a:t>Observed </a:t>
                </a:r>
                <a14:m>
                  <m:oMath xmlns:m="http://schemas.openxmlformats.org/officeDocument/2006/math">
                    <m:r>
                      <a:rPr lang="en-US" sz="1200" i="1" dirty="0" smtClean="0">
                        <a:latin typeface="Cambria Math" panose="02040503050406030204" pitchFamily="18" charset="0"/>
                      </a:rPr>
                      <m:t>–</m:t>
                    </m:r>
                    <m:sSub>
                      <m:sSubPr>
                        <m:ctrlPr>
                          <a:rPr lang="en-GB" sz="1200" b="0" i="1" dirty="0" smtClean="0">
                            <a:latin typeface="Cambria Math" panose="02040503050406030204" pitchFamily="18" charset="0"/>
                          </a:rPr>
                        </m:ctrlPr>
                      </m:sSubPr>
                      <m:e>
                        <m:r>
                          <m:rPr>
                            <m:nor/>
                          </m:rPr>
                          <a:rPr lang="en-US" sz="1200" i="0" dirty="0" smtClean="0">
                            <a:latin typeface="FoundrySterling-Book" pitchFamily="2" charset="0"/>
                          </a:rPr>
                          <m:t>log</m:t>
                        </m:r>
                      </m:e>
                      <m:sub>
                        <m:r>
                          <a:rPr lang="en-GB" sz="1200" b="0" i="1" dirty="0" smtClean="0">
                            <a:latin typeface="Cambria Math" panose="02040503050406030204" pitchFamily="18" charset="0"/>
                          </a:rPr>
                          <m:t>10</m:t>
                        </m:r>
                      </m:sub>
                    </m:sSub>
                    <m:r>
                      <a:rPr lang="en-US" sz="1200" i="1" dirty="0" smtClean="0">
                        <a:latin typeface="Cambria Math" panose="02040503050406030204" pitchFamily="18" charset="0"/>
                      </a:rPr>
                      <m:t> </m:t>
                    </m:r>
                    <m:r>
                      <a:rPr lang="en-US" sz="1200" i="1" dirty="0" smtClean="0">
                        <a:latin typeface="Cambria Math" panose="02040503050406030204" pitchFamily="18" charset="0"/>
                      </a:rPr>
                      <m:t>𝑃</m:t>
                    </m:r>
                  </m:oMath>
                </a14:m>
                <a:endParaRPr lang="en-US" sz="1200" dirty="0">
                  <a:latin typeface="FoundrySterling-Book" pitchFamily="2" charset="0"/>
                </a:endParaRPr>
              </a:p>
            </p:txBody>
          </p:sp>
        </mc:Choice>
        <mc:Fallback xmlns="">
          <p:sp>
            <p:nvSpPr>
              <p:cNvPr id="113" name="TextBox 112">
                <a:extLst>
                  <a:ext uri="{FF2B5EF4-FFF2-40B4-BE49-F238E27FC236}">
                    <a16:creationId xmlns:a16="http://schemas.microsoft.com/office/drawing/2014/main" id="{D155BE3D-EF94-044C-9AF7-2B046ACEC03F}"/>
                  </a:ext>
                </a:extLst>
              </p:cNvPr>
              <p:cNvSpPr txBox="1">
                <a:spLocks noRot="1" noChangeAspect="1" noMove="1" noResize="1" noEditPoints="1" noAdjustHandles="1" noChangeArrowheads="1" noChangeShapeType="1" noTextEdit="1"/>
              </p:cNvSpPr>
              <p:nvPr/>
            </p:nvSpPr>
            <p:spPr>
              <a:xfrm rot="16200000">
                <a:off x="394857" y="5209245"/>
                <a:ext cx="1395126" cy="276999"/>
              </a:xfrm>
              <a:prstGeom prst="rect">
                <a:avLst/>
              </a:prstGeom>
              <a:blipFill>
                <a:blip r:embed="rId16"/>
                <a:stretch>
                  <a:fillRect r="-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CE8F38A1-3780-B246-9B20-5965862A660B}"/>
                  </a:ext>
                </a:extLst>
              </p:cNvPr>
              <p:cNvSpPr txBox="1"/>
              <p:nvPr/>
            </p:nvSpPr>
            <p:spPr>
              <a:xfrm>
                <a:off x="6836948" y="9258548"/>
                <a:ext cx="1438407" cy="276999"/>
              </a:xfrm>
              <a:prstGeom prst="rect">
                <a:avLst/>
              </a:prstGeom>
              <a:noFill/>
            </p:spPr>
            <p:txBody>
              <a:bodyPr wrap="none" rtlCol="0">
                <a:spAutoFit/>
              </a:bodyPr>
              <a:lstStyle/>
              <a:p>
                <a:r>
                  <a:rPr lang="en-GB" sz="1200" dirty="0">
                    <a:latin typeface="FoundrySterling-Book" pitchFamily="2" charset="0"/>
                  </a:rPr>
                  <a:t>P-value threshold </a:t>
                </a:r>
                <a14:m>
                  <m:oMath xmlns:m="http://schemas.openxmlformats.org/officeDocument/2006/math">
                    <m:r>
                      <a:rPr lang="en-GB" sz="1200" i="1" dirty="0" smtClean="0">
                        <a:latin typeface="Cambria Math" panose="02040503050406030204" pitchFamily="18" charset="0"/>
                      </a:rPr>
                      <m:t>𝑇</m:t>
                    </m:r>
                  </m:oMath>
                </a14:m>
                <a:endParaRPr lang="en-US" sz="1200" dirty="0">
                  <a:latin typeface="FoundrySterling-Book" pitchFamily="2" charset="0"/>
                </a:endParaRPr>
              </a:p>
            </p:txBody>
          </p:sp>
        </mc:Choice>
        <mc:Fallback xmlns="">
          <p:sp>
            <p:nvSpPr>
              <p:cNvPr id="116" name="TextBox 115">
                <a:extLst>
                  <a:ext uri="{FF2B5EF4-FFF2-40B4-BE49-F238E27FC236}">
                    <a16:creationId xmlns:a16="http://schemas.microsoft.com/office/drawing/2014/main" id="{CE8F38A1-3780-B246-9B20-5965862A660B}"/>
                  </a:ext>
                </a:extLst>
              </p:cNvPr>
              <p:cNvSpPr txBox="1">
                <a:spLocks noRot="1" noChangeAspect="1" noMove="1" noResize="1" noEditPoints="1" noAdjustHandles="1" noChangeArrowheads="1" noChangeShapeType="1" noTextEdit="1"/>
              </p:cNvSpPr>
              <p:nvPr/>
            </p:nvSpPr>
            <p:spPr>
              <a:xfrm>
                <a:off x="6836948" y="9258548"/>
                <a:ext cx="1438407" cy="276999"/>
              </a:xfrm>
              <a:prstGeom prst="rect">
                <a:avLst/>
              </a:prstGeom>
              <a:blipFill>
                <a:blip r:embed="rId17"/>
                <a:stretch>
                  <a:fillRect t="-4545" b="-18182"/>
                </a:stretch>
              </a:blipFill>
            </p:spPr>
            <p:txBody>
              <a:bodyPr/>
              <a:lstStyle/>
              <a:p>
                <a:r>
                  <a:rPr lang="en-US">
                    <a:noFill/>
                  </a:rPr>
                  <a:t> </a:t>
                </a:r>
              </a:p>
            </p:txBody>
          </p:sp>
        </mc:Fallback>
      </mc:AlternateContent>
      <p:pic>
        <p:nvPicPr>
          <p:cNvPr id="117" name="Picture 116" descr="Chart&#10;&#10;Description automatically generated">
            <a:extLst>
              <a:ext uri="{FF2B5EF4-FFF2-40B4-BE49-F238E27FC236}">
                <a16:creationId xmlns:a16="http://schemas.microsoft.com/office/drawing/2014/main" id="{7781001F-B723-0D44-8FEA-E8B1BC422EB9}"/>
              </a:ext>
            </a:extLst>
          </p:cNvPr>
          <p:cNvPicPr>
            <a:picLocks noChangeAspect="1"/>
          </p:cNvPicPr>
          <p:nvPr/>
        </p:nvPicPr>
        <p:blipFill rotWithShape="1">
          <a:blip r:embed="rId14"/>
          <a:srcRect l="80666" t="57154" r="10500" b="33994"/>
          <a:stretch/>
        </p:blipFill>
        <p:spPr>
          <a:xfrm>
            <a:off x="8613972" y="7913195"/>
            <a:ext cx="630936" cy="316154"/>
          </a:xfrm>
          <a:prstGeom prst="rect">
            <a:avLst/>
          </a:prstGeom>
        </p:spPr>
      </p:pic>
      <p:pic>
        <p:nvPicPr>
          <p:cNvPr id="118" name="Picture 117" descr="Chart&#10;&#10;Description automatically generated">
            <a:extLst>
              <a:ext uri="{FF2B5EF4-FFF2-40B4-BE49-F238E27FC236}">
                <a16:creationId xmlns:a16="http://schemas.microsoft.com/office/drawing/2014/main" id="{A8012DB2-3C19-BA4B-AF43-CC6DA682E354}"/>
              </a:ext>
            </a:extLst>
          </p:cNvPr>
          <p:cNvPicPr>
            <a:picLocks noChangeAspect="1"/>
          </p:cNvPicPr>
          <p:nvPr/>
        </p:nvPicPr>
        <p:blipFill rotWithShape="1">
          <a:blip r:embed="rId14"/>
          <a:srcRect l="2291" t="47443" r="93816" b="2790"/>
          <a:stretch/>
        </p:blipFill>
        <p:spPr>
          <a:xfrm>
            <a:off x="6480143" y="7557979"/>
            <a:ext cx="278129" cy="1777396"/>
          </a:xfrm>
          <a:prstGeom prst="rect">
            <a:avLst/>
          </a:prstGeom>
        </p:spPr>
      </p:pic>
      <p:sp>
        <p:nvSpPr>
          <p:cNvPr id="119" name="TextBox 118">
            <a:extLst>
              <a:ext uri="{FF2B5EF4-FFF2-40B4-BE49-F238E27FC236}">
                <a16:creationId xmlns:a16="http://schemas.microsoft.com/office/drawing/2014/main" id="{8B9DFCBE-8179-1C45-9FC9-F3A7E16545EA}"/>
              </a:ext>
            </a:extLst>
          </p:cNvPr>
          <p:cNvSpPr txBox="1"/>
          <p:nvPr/>
        </p:nvSpPr>
        <p:spPr>
          <a:xfrm rot="16200000">
            <a:off x="5901604" y="8209752"/>
            <a:ext cx="951507" cy="276999"/>
          </a:xfrm>
          <a:prstGeom prst="rect">
            <a:avLst/>
          </a:prstGeom>
          <a:noFill/>
        </p:spPr>
        <p:txBody>
          <a:bodyPr wrap="square" rtlCol="0">
            <a:spAutoFit/>
          </a:bodyPr>
          <a:lstStyle/>
          <a:p>
            <a:pPr algn="ctr"/>
            <a:r>
              <a:rPr lang="en-GB" sz="1200" dirty="0">
                <a:latin typeface="FoundrySterling-Book" pitchFamily="2" charset="0"/>
              </a:rPr>
              <a:t>Probability</a:t>
            </a:r>
            <a:endParaRPr lang="en-US" sz="1200" dirty="0">
              <a:latin typeface="FoundrySterling-Book" pitchFamily="2" charset="0"/>
            </a:endParaRPr>
          </a:p>
        </p:txBody>
      </p:sp>
      <p:cxnSp>
        <p:nvCxnSpPr>
          <p:cNvPr id="120" name="Straight Arrow Connector 119">
            <a:extLst>
              <a:ext uri="{FF2B5EF4-FFF2-40B4-BE49-F238E27FC236}">
                <a16:creationId xmlns:a16="http://schemas.microsoft.com/office/drawing/2014/main" id="{A01327F7-561E-D94E-8FF0-712D332F0C05}"/>
              </a:ext>
            </a:extLst>
          </p:cNvPr>
          <p:cNvCxnSpPr>
            <a:cxnSpLocks/>
          </p:cNvCxnSpPr>
          <p:nvPr/>
        </p:nvCxnSpPr>
        <p:spPr>
          <a:xfrm flipH="1">
            <a:off x="8387644" y="7598730"/>
            <a:ext cx="163416" cy="10937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9E4F64CE-1448-5949-9723-75067F8CFF3C}"/>
              </a:ext>
            </a:extLst>
          </p:cNvPr>
          <p:cNvSpPr txBox="1"/>
          <p:nvPr/>
        </p:nvSpPr>
        <p:spPr>
          <a:xfrm>
            <a:off x="8551059" y="7407857"/>
            <a:ext cx="1445277" cy="461665"/>
          </a:xfrm>
          <a:prstGeom prst="rect">
            <a:avLst/>
          </a:prstGeom>
          <a:noFill/>
        </p:spPr>
        <p:txBody>
          <a:bodyPr wrap="square" rtlCol="0">
            <a:spAutoFit/>
          </a:bodyPr>
          <a:lstStyle/>
          <a:p>
            <a:r>
              <a:rPr lang="en-US" sz="800" dirty="0">
                <a:solidFill>
                  <a:srgbClr val="C00000"/>
                </a:solidFill>
                <a:latin typeface="FoundrySterling-Book" pitchFamily="2" charset="0"/>
              </a:rPr>
              <a:t>Power (dashed lines) decreases as threshold gets more strict</a:t>
            </a:r>
          </a:p>
        </p:txBody>
      </p: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134DF71D-F74A-2348-8F50-354A5BFD71F7}"/>
                  </a:ext>
                </a:extLst>
              </p:cNvPr>
              <p:cNvSpPr txBox="1"/>
              <p:nvPr/>
            </p:nvSpPr>
            <p:spPr>
              <a:xfrm>
                <a:off x="8663065" y="8877594"/>
                <a:ext cx="1517367" cy="461665"/>
              </a:xfrm>
              <a:prstGeom prst="rect">
                <a:avLst/>
              </a:prstGeom>
              <a:noFill/>
            </p:spPr>
            <p:txBody>
              <a:bodyPr wrap="square" rtlCol="0">
                <a:spAutoFit/>
              </a:bodyPr>
              <a:lstStyle/>
              <a:p>
                <a14:m>
                  <m:oMath xmlns:m="http://schemas.openxmlformats.org/officeDocument/2006/math">
                    <m:r>
                      <a:rPr lang="en-US" sz="800" i="1" dirty="0" smtClean="0">
                        <a:solidFill>
                          <a:srgbClr val="C00000"/>
                        </a:solidFill>
                        <a:latin typeface="Cambria Math" panose="02040503050406030204" pitchFamily="18" charset="0"/>
                      </a:rPr>
                      <m:t>𝑃</m:t>
                    </m:r>
                    <m:r>
                      <a:rPr lang="en-US" sz="800" i="1" dirty="0" smtClean="0">
                        <a:solidFill>
                          <a:srgbClr val="C00000"/>
                        </a:solidFill>
                        <a:latin typeface="Cambria Math" panose="02040503050406030204" pitchFamily="18" charset="0"/>
                      </a:rPr>
                      <m:t>(</m:t>
                    </m:r>
                    <m:r>
                      <a:rPr lang="en-GB" sz="800" b="0" i="1" dirty="0" smtClean="0">
                        <a:solidFill>
                          <a:srgbClr val="C00000"/>
                        </a:solidFill>
                        <a:latin typeface="Cambria Math" panose="02040503050406030204" pitchFamily="18" charset="0"/>
                      </a:rPr>
                      <m:t>𝛽</m:t>
                    </m:r>
                    <m:r>
                      <a:rPr lang="en-GB" sz="800" b="0" i="1" dirty="0" smtClean="0">
                        <a:solidFill>
                          <a:srgbClr val="C00000"/>
                        </a:solidFill>
                        <a:latin typeface="Cambria Math" panose="02040503050406030204" pitchFamily="18" charset="0"/>
                      </a:rPr>
                      <m:t>≠0|</m:t>
                    </m:r>
                    <m:r>
                      <a:rPr lang="en-GB" sz="800" b="0" i="1" dirty="0" smtClean="0">
                        <a:solidFill>
                          <a:srgbClr val="C00000"/>
                        </a:solidFill>
                        <a:latin typeface="Cambria Math" panose="02040503050406030204" pitchFamily="18" charset="0"/>
                      </a:rPr>
                      <m:t>𝑝</m:t>
                    </m:r>
                    <m:r>
                      <a:rPr lang="en-GB" sz="800" b="0" i="1" dirty="0" smtClean="0">
                        <a:solidFill>
                          <a:srgbClr val="C00000"/>
                        </a:solidFill>
                        <a:latin typeface="Cambria Math" panose="02040503050406030204" pitchFamily="18" charset="0"/>
                      </a:rPr>
                      <m:t>&lt;</m:t>
                    </m:r>
                    <m:r>
                      <a:rPr lang="en-GB" sz="800" b="0" i="1" dirty="0" smtClean="0">
                        <a:solidFill>
                          <a:srgbClr val="C00000"/>
                        </a:solidFill>
                        <a:latin typeface="Cambria Math" panose="02040503050406030204" pitchFamily="18" charset="0"/>
                      </a:rPr>
                      <m:t>𝑇</m:t>
                    </m:r>
                    <m:r>
                      <a:rPr lang="en-GB" sz="800" b="0" i="1" dirty="0" smtClean="0">
                        <a:solidFill>
                          <a:srgbClr val="C00000"/>
                        </a:solidFill>
                        <a:latin typeface="Cambria Math" panose="02040503050406030204" pitchFamily="18" charset="0"/>
                      </a:rPr>
                      <m:t>)</m:t>
                    </m:r>
                  </m:oMath>
                </a14:m>
                <a:r>
                  <a:rPr lang="en-US" sz="800" dirty="0">
                    <a:solidFill>
                      <a:srgbClr val="C00000"/>
                    </a:solidFill>
                    <a:latin typeface="FoundrySterling-Book" pitchFamily="2" charset="0"/>
                  </a:rPr>
                  <a:t> </a:t>
                </a:r>
                <a:r>
                  <a:rPr lang="en-US" sz="800" dirty="0" err="1">
                    <a:solidFill>
                      <a:srgbClr val="C00000"/>
                    </a:solidFill>
                    <a:latin typeface="FoundrySterling-Book" pitchFamily="2" charset="0"/>
                  </a:rPr>
                  <a:t>i</a:t>
                </a:r>
                <a:r>
                  <a:rPr lang="en-US" sz="800" dirty="0">
                    <a:solidFill>
                      <a:srgbClr val="C00000"/>
                    </a:solidFill>
                    <a:latin typeface="FoundrySterling-Book" pitchFamily="2" charset="0"/>
                  </a:rPr>
                  <a:t>(sold lines) </a:t>
                </a:r>
                <a:r>
                  <a:rPr lang="en-US" sz="800" dirty="0" err="1">
                    <a:solidFill>
                      <a:srgbClr val="C00000"/>
                    </a:solidFill>
                    <a:latin typeface="FoundrySterling-Book" pitchFamily="2" charset="0"/>
                  </a:rPr>
                  <a:t>ncreases</a:t>
                </a:r>
                <a:r>
                  <a:rPr lang="en-US" sz="800" dirty="0">
                    <a:solidFill>
                      <a:srgbClr val="C00000"/>
                    </a:solidFill>
                    <a:latin typeface="FoundrySterling-Book" pitchFamily="2" charset="0"/>
                  </a:rPr>
                  <a:t> as threshold gets more strict</a:t>
                </a:r>
              </a:p>
            </p:txBody>
          </p:sp>
        </mc:Choice>
        <mc:Fallback xmlns="">
          <p:sp>
            <p:nvSpPr>
              <p:cNvPr id="123" name="TextBox 122">
                <a:extLst>
                  <a:ext uri="{FF2B5EF4-FFF2-40B4-BE49-F238E27FC236}">
                    <a16:creationId xmlns:a16="http://schemas.microsoft.com/office/drawing/2014/main" id="{134DF71D-F74A-2348-8F50-354A5BFD71F7}"/>
                  </a:ext>
                </a:extLst>
              </p:cNvPr>
              <p:cNvSpPr txBox="1">
                <a:spLocks noRot="1" noChangeAspect="1" noMove="1" noResize="1" noEditPoints="1" noAdjustHandles="1" noChangeArrowheads="1" noChangeShapeType="1" noTextEdit="1"/>
              </p:cNvSpPr>
              <p:nvPr/>
            </p:nvSpPr>
            <p:spPr>
              <a:xfrm>
                <a:off x="8663065" y="8877594"/>
                <a:ext cx="1517367" cy="461665"/>
              </a:xfrm>
              <a:prstGeom prst="rect">
                <a:avLst/>
              </a:prstGeom>
              <a:blipFill>
                <a:blip r:embed="rId18"/>
                <a:stretch>
                  <a:fillRect/>
                </a:stretch>
              </a:blipFill>
            </p:spPr>
            <p:txBody>
              <a:bodyPr/>
              <a:lstStyle/>
              <a:p>
                <a:r>
                  <a:rPr lang="en-US">
                    <a:noFill/>
                  </a:rPr>
                  <a:t> </a:t>
                </a:r>
              </a:p>
            </p:txBody>
          </p:sp>
        </mc:Fallback>
      </mc:AlternateContent>
      <p:cxnSp>
        <p:nvCxnSpPr>
          <p:cNvPr id="124" name="Straight Arrow Connector 123">
            <a:extLst>
              <a:ext uri="{FF2B5EF4-FFF2-40B4-BE49-F238E27FC236}">
                <a16:creationId xmlns:a16="http://schemas.microsoft.com/office/drawing/2014/main" id="{4419F168-1D6D-0D45-A196-DB0C2EAA1CBB}"/>
              </a:ext>
            </a:extLst>
          </p:cNvPr>
          <p:cNvCxnSpPr>
            <a:cxnSpLocks/>
          </p:cNvCxnSpPr>
          <p:nvPr/>
        </p:nvCxnSpPr>
        <p:spPr>
          <a:xfrm flipH="1" flipV="1">
            <a:off x="8426441" y="9032665"/>
            <a:ext cx="250426" cy="3589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796B7ED5-24A3-D64A-A7AC-EF96622D4992}"/>
              </a:ext>
            </a:extLst>
          </p:cNvPr>
          <p:cNvSpPr txBox="1"/>
          <p:nvPr/>
        </p:nvSpPr>
        <p:spPr>
          <a:xfrm>
            <a:off x="9989558" y="7378755"/>
            <a:ext cx="2339769" cy="2123658"/>
          </a:xfrm>
          <a:prstGeom prst="rect">
            <a:avLst/>
          </a:prstGeom>
          <a:noFill/>
        </p:spPr>
        <p:txBody>
          <a:bodyPr wrap="square" rtlCol="0">
            <a:spAutoFit/>
          </a:bodyPr>
          <a:lstStyle/>
          <a:p>
            <a:pPr algn="just"/>
            <a:r>
              <a:rPr lang="en-US" sz="1200" b="1" dirty="0">
                <a:latin typeface="FoundrySterling-Book" pitchFamily="2" charset="0"/>
              </a:rPr>
              <a:t>Example</a:t>
            </a:r>
            <a:r>
              <a:rPr lang="en-US" sz="1200" dirty="0">
                <a:latin typeface="FoundrySterling-Book" pitchFamily="2" charset="0"/>
              </a:rPr>
              <a:t> The plot on the left is for a disease at 1% frequency and a SNP at 50% frequency, with a prior of 1 in 2 million.</a:t>
            </a:r>
          </a:p>
          <a:p>
            <a:pPr algn="just"/>
            <a:endParaRPr lang="en-US" sz="1200" dirty="0">
              <a:latin typeface="FoundrySterling-Book" pitchFamily="2" charset="0"/>
            </a:endParaRPr>
          </a:p>
          <a:p>
            <a:pPr algn="just"/>
            <a:r>
              <a:rPr lang="en-US" sz="1200" dirty="0">
                <a:latin typeface="FoundrySterling-Book" pitchFamily="2" charset="0"/>
              </a:rPr>
              <a:t>For an experiment to be successful, we want to have a threshold that gives us high power (chance to detect signals) and a high chance that the detected signals are real.</a:t>
            </a:r>
          </a:p>
        </p:txBody>
      </p:sp>
    </p:spTree>
    <p:extLst>
      <p:ext uri="{BB962C8B-B14F-4D97-AF65-F5344CB8AC3E}">
        <p14:creationId xmlns:p14="http://schemas.microsoft.com/office/powerpoint/2010/main" val="39395728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14170</TotalTime>
  <Words>1067</Words>
  <Application>Microsoft Macintosh PowerPoint</Application>
  <PresentationFormat>A3 Paper (297x420 mm)</PresentationFormat>
  <Paragraphs>53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Courier</vt:lpstr>
      <vt:lpstr>FoundrySterling-Book</vt:lpstr>
      <vt:lpstr>FoundrySterling-Book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Band</dc:creator>
  <cp:lastModifiedBy>Gavin Band</cp:lastModifiedBy>
  <cp:revision>78</cp:revision>
  <cp:lastPrinted>2021-11-09T12:05:26Z</cp:lastPrinted>
  <dcterms:created xsi:type="dcterms:W3CDTF">2020-10-31T23:18:59Z</dcterms:created>
  <dcterms:modified xsi:type="dcterms:W3CDTF">2021-11-17T09:56:53Z</dcterms:modified>
</cp:coreProperties>
</file>