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12" r:id="rId2"/>
    <p:sldId id="539" r:id="rId3"/>
    <p:sldId id="531" r:id="rId4"/>
    <p:sldId id="534" r:id="rId5"/>
    <p:sldId id="535" r:id="rId6"/>
    <p:sldId id="536" r:id="rId7"/>
    <p:sldId id="538" r:id="rId8"/>
    <p:sldId id="537" r:id="rId9"/>
    <p:sldId id="527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46">
          <p15:clr>
            <a:srgbClr val="A4A3A4"/>
          </p15:clr>
        </p15:guide>
        <p15:guide id="2" orient="horz" pos="4223">
          <p15:clr>
            <a:srgbClr val="A4A3A4"/>
          </p15:clr>
        </p15:guide>
        <p15:guide id="3" orient="horz" pos="2441">
          <p15:clr>
            <a:srgbClr val="A4A3A4"/>
          </p15:clr>
        </p15:guide>
        <p15:guide id="4" pos="4900">
          <p15:clr>
            <a:srgbClr val="A4A3A4"/>
          </p15:clr>
        </p15:guide>
        <p15:guide id="5" pos="604">
          <p15:clr>
            <a:srgbClr val="A4A3A4"/>
          </p15:clr>
        </p15:guide>
        <p15:guide id="6" pos="2879">
          <p15:clr>
            <a:srgbClr val="A4A3A4"/>
          </p15:clr>
        </p15:guide>
        <p15:guide id="7" pos="5617">
          <p15:clr>
            <a:srgbClr val="A4A3A4"/>
          </p15:clr>
        </p15:guide>
        <p15:guide id="8" pos="347">
          <p15:clr>
            <a:srgbClr val="A4A3A4"/>
          </p15:clr>
        </p15:guide>
        <p15:guide id="9" pos="125">
          <p15:clr>
            <a:srgbClr val="A4A3A4"/>
          </p15:clr>
        </p15:guide>
        <p15:guide id="10" pos="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521"/>
    <a:srgbClr val="C6CEDA"/>
    <a:srgbClr val="C8D2DD"/>
    <a:srgbClr val="C3CAD6"/>
    <a:srgbClr val="6A737B"/>
    <a:srgbClr val="DD4713"/>
    <a:srgbClr val="DD4814"/>
    <a:srgbClr val="4C5558"/>
    <a:srgbClr val="676E70"/>
    <a:srgbClr val="53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4" autoAdjust="0"/>
    <p:restoredTop sz="99088" autoAdjust="0"/>
  </p:normalViewPr>
  <p:slideViewPr>
    <p:cSldViewPr snapToGrid="0" snapToObjects="1">
      <p:cViewPr varScale="1">
        <p:scale>
          <a:sx n="126" d="100"/>
          <a:sy n="126" d="100"/>
        </p:scale>
        <p:origin x="-104" y="-344"/>
      </p:cViewPr>
      <p:guideLst>
        <p:guide orient="horz" pos="3746"/>
        <p:guide orient="horz" pos="4223"/>
        <p:guide orient="horz" pos="2441"/>
        <p:guide pos="4900"/>
        <p:guide pos="604"/>
        <p:guide pos="2879"/>
        <p:guide pos="5617"/>
        <p:guide pos="347"/>
        <p:guide pos="125"/>
        <p:guide pos="575"/>
      </p:guideLst>
    </p:cSldViewPr>
  </p:slideViewPr>
  <p:outlineViewPr>
    <p:cViewPr>
      <p:scale>
        <a:sx n="33" d="100"/>
        <a:sy n="33" d="100"/>
      </p:scale>
      <p:origin x="0" y="5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DC27A-FFB5-9C48-8306-EA1D3B7E409D}" type="datetimeFigureOut">
              <a:rPr lang="en-US" smtClean="0">
                <a:latin typeface="Cambria"/>
                <a:cs typeface="Cambria"/>
              </a:rPr>
              <a:t>4/14/15</a:t>
            </a:fld>
            <a:endParaRPr lang="en-US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mbria"/>
              <a:cs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05673-227B-4345-AA1C-9C21E8AE760C}" type="slidenum">
              <a:rPr lang="en-US" smtClean="0">
                <a:latin typeface="Cambria"/>
                <a:cs typeface="Cambria"/>
              </a:rPr>
              <a:t>‹#›</a:t>
            </a:fld>
            <a:endParaRPr lang="en-US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695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B912D-C514-ED4D-836E-657355819236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C25E1-F813-4E4C-87A8-ECA30028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3168" y="6462025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April 14, 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412" y="6462025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7575" y="1778001"/>
            <a:ext cx="7770813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7575" y="3884989"/>
            <a:ext cx="7770813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4" name="Picture 13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 / Oran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1588" y="1384299"/>
            <a:ext cx="9144000" cy="44349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186" y="-12329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74638"/>
            <a:ext cx="7907866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88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Dark Silver">
    <p:bg>
      <p:bgPr>
        <a:gradFill flip="none" rotWithShape="1">
          <a:gsLst>
            <a:gs pos="0">
              <a:srgbClr val="6A737B"/>
            </a:gs>
            <a:gs pos="100000">
              <a:srgbClr val="6A737B">
                <a:alpha val="3900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3" y="274638"/>
            <a:ext cx="7399867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23168" y="6450480"/>
            <a:ext cx="1821831" cy="365125"/>
          </a:xfrm>
        </p:spPr>
        <p:txBody>
          <a:bodyPr/>
          <a:lstStyle/>
          <a:p>
            <a:fld id="{AB378871-E4D9-6046-90A9-918C0608D3F6}" type="datetime4">
              <a:rPr lang="en-US" smtClean="0"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0412" y="6450480"/>
            <a:ext cx="30749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364486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9485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EB7-2DB9-5D4C-AF77-6063B82FDCB5}" type="datetime4">
              <a:rPr lang="en-US" smtClean="0"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1800"/>
            <a:ext cx="2364486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557879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>
                <a:solidFill>
                  <a:prstClr val="white"/>
                </a:solidFill>
              </a:rPr>
              <a:pPr/>
              <a:t>April 14, 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2242" y="7696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Divider - Silver/Orange">
    <p:bg>
      <p:bgPr>
        <a:gradFill flip="none" rotWithShape="1">
          <a:gsLst>
            <a:gs pos="0">
              <a:schemeClr val="bg1">
                <a:lumMod val="65000"/>
              </a:schemeClr>
            </a:gs>
            <a:gs pos="70000">
              <a:srgbClr val="FFFFFF"/>
            </a:gs>
            <a:gs pos="35000">
              <a:schemeClr val="bg1">
                <a:lumMod val="8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274638"/>
            <a:ext cx="8037152" cy="548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23168" y="6460255"/>
            <a:ext cx="1821831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60DCFEB7-2DB9-5D4C-AF77-6063B82FDCB5}" type="datetime4">
              <a:rPr lang="en-US" smtClean="0"/>
              <a:pPr/>
              <a:t>April 14,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0412" y="6460255"/>
            <a:ext cx="3074987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0255"/>
            <a:ext cx="2364486" cy="365125"/>
          </a:xfrm>
        </p:spPr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7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7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- Light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6440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8104885" cy="52578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>
                <a:solidFill>
                  <a:srgbClr val="6A737B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23168" y="6429870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C94E33-080A-6545-9B04-43983CB53206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0412" y="6429870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9870"/>
            <a:ext cx="236448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l Divider - Light Grey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1D9FB-973D-0945-BAE7-3F041B0842C4}" type="datetime4">
              <a:rPr lang="en-US" smtClean="0"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88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14950"/>
            <a:ext cx="7315200" cy="33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6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F492-6CD3-FF4C-968E-782F1024BE7A}" type="datetime4">
              <a:rPr lang="en-US" smtClean="0"/>
              <a:t>April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A5A-5987-7F48-995D-5036C564B724}" type="datetime4">
              <a:rPr lang="en-US" smtClean="0"/>
              <a:t>April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3168" y="6462025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April 14, 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412" y="6462025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7575" y="1778001"/>
            <a:ext cx="7770813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7575" y="3884989"/>
            <a:ext cx="7770813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&amp;_orange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9209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3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AE-47B4-4B47-9F9D-4DEB99F2A742}" type="datetime4">
              <a:rPr lang="en-US" smtClean="0"/>
              <a:t>April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8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731-5056-E447-9BD1-BCB534DE84FC}" type="datetime4">
              <a:rPr lang="en-US" smtClean="0"/>
              <a:t>April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83B2-5EFE-B141-AA3B-85B9BE5C89B8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4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56C0-0EC5-CD4D-9274-FDE9B99A0347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0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0C82-437E-2247-8461-AD42EF55C2D0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8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Orange">
    <p:bg>
      <p:bgPr>
        <a:solidFill>
          <a:srgbClr val="DD4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3168" y="6462025"/>
            <a:ext cx="1821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12D50-5760-FA40-BC00-169D4A343229}" type="datetime4">
              <a:rPr lang="en-US" smtClean="0">
                <a:solidFill>
                  <a:prstClr val="white"/>
                </a:solidFill>
              </a:rPr>
              <a:pPr/>
              <a:t>April 14, 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412" y="6462025"/>
            <a:ext cx="30749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7575" y="1778001"/>
            <a:ext cx="7770813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17575" y="3884989"/>
            <a:ext cx="7770813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5971032"/>
            <a:ext cx="1595106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Silver">
    <p:bg>
      <p:bgPr>
        <a:gradFill flip="none" rotWithShape="1">
          <a:gsLst>
            <a:gs pos="0">
              <a:srgbClr val="33383B">
                <a:alpha val="30000"/>
              </a:srgbClr>
            </a:gs>
            <a:gs pos="100000">
              <a:srgbClr val="33383B">
                <a:alpha val="0"/>
              </a:srgb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770" y="1778001"/>
            <a:ext cx="7767638" cy="182245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>
                <a:solidFill>
                  <a:srgbClr val="353A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770" y="3884989"/>
            <a:ext cx="7767638" cy="1594154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rgbClr val="353A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9E7C-7388-CC47-90B0-85AC9A1FE7F5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rgbClr val="DB55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7772400" cy="1668030"/>
          </a:xfrm>
        </p:spPr>
        <p:txBody>
          <a:bodyPr/>
          <a:lstStyle>
            <a:lvl1pPr>
              <a:defRPr>
                <a:solidFill>
                  <a:srgbClr val="464D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988" y="3798455"/>
            <a:ext cx="7772400" cy="184034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0E2-02BB-5F41-9C48-AD3D281B26E8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ignature_orange_&amp;_gray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" y="6003636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30570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882"/>
            <a:ext cx="8229600" cy="43378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CE096D-1E59-9D44-B931-35AA71D37372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588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3657600"/>
          </a:xfrm>
        </p:spPr>
        <p:txBody>
          <a:bodyPr/>
          <a:lstStyle>
            <a:lvl1pPr marL="227013" indent="-2270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48AFBE-B69F-D34C-ADBB-B646267983A9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" name="Picture 12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88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97110"/>
            <a:ext cx="40386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 defTabSz="5683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97110"/>
            <a:ext cx="4038600" cy="4343395"/>
          </a:xfrm>
        </p:spPr>
        <p:txBody>
          <a:bodyPr/>
          <a:lstStyle>
            <a:lvl1pPr marL="227013" indent="-227013">
              <a:defRPr sz="2400"/>
            </a:lvl1pPr>
            <a:lvl2pPr marL="627063" indent="-285750">
              <a:defRPr sz="2400"/>
            </a:lvl2pPr>
            <a:lvl3pPr marL="1027113" indent="-2286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24075D-921C-2149-AEBE-1AA5D95F281D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Grey SOLID">
    <p:bg>
      <p:bgPr>
        <a:solidFill>
          <a:srgbClr val="6A73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B5521"/>
              </a:buCl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073686-F341-3F4C-AC64-9400B9145378}" type="datetime4">
              <a:rPr lang="en-US" smtClean="0"/>
              <a:pPr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86" y="-12329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Light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1385955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1588" y="1384300"/>
            <a:ext cx="9144000" cy="43390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820795"/>
            <a:ext cx="9144000" cy="10515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A9DB3-4EBB-2C46-834A-503428596BFD}" type="datetime4">
              <a:rPr lang="en-US" smtClean="0"/>
              <a:t>April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9144" y="5721150"/>
            <a:ext cx="9153144" cy="114300"/>
          </a:xfrm>
          <a:prstGeom prst="rect">
            <a:avLst/>
          </a:prstGeom>
          <a:solidFill>
            <a:srgbClr val="DD4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11" descr="signature_white_LG_0202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1" y="5980180"/>
            <a:ext cx="1595105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90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3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168" y="6462025"/>
            <a:ext cx="1821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740D97D2-3537-AA4C-AFEA-290D965E56F2}" type="datetime4">
              <a:rPr lang="en-US" smtClean="0"/>
              <a:pPr/>
              <a:t>April 14,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412" y="6462025"/>
            <a:ext cx="307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8750" y="6462025"/>
            <a:ext cx="122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cs typeface="Cambria"/>
              </a:defRPr>
            </a:lvl1pPr>
          </a:lstStyle>
          <a:p>
            <a:fld id="{37289339-D570-1745-B197-534C896B86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8" r:id="rId2"/>
    <p:sldLayoutId id="2147483669" r:id="rId3"/>
    <p:sldLayoutId id="2147483649" r:id="rId4"/>
    <p:sldLayoutId id="2147483740" r:id="rId5"/>
    <p:sldLayoutId id="2147483653" r:id="rId6"/>
    <p:sldLayoutId id="2147483741" r:id="rId7"/>
    <p:sldLayoutId id="2147483668" r:id="rId8"/>
    <p:sldLayoutId id="2147483674" r:id="rId9"/>
    <p:sldLayoutId id="2147483739" r:id="rId10"/>
    <p:sldLayoutId id="2147483661" r:id="rId11"/>
    <p:sldLayoutId id="2147483663" r:id="rId12"/>
    <p:sldLayoutId id="2147483662" r:id="rId13"/>
    <p:sldLayoutId id="2147483720" r:id="rId14"/>
    <p:sldLayoutId id="2147483721" r:id="rId15"/>
    <p:sldLayoutId id="2147483664" r:id="rId16"/>
    <p:sldLayoutId id="2147483744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51" r:id="rId24"/>
    <p:sldLayoutId id="2147483749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3200" b="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2400" i="1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Animatronic Hand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Syracuse University </a:t>
            </a:r>
            <a:br>
              <a:rPr lang="en-US" dirty="0"/>
            </a:br>
            <a:r>
              <a:rPr lang="en-US" dirty="0"/>
              <a:t>College of Engineering and Computer </a:t>
            </a:r>
            <a:r>
              <a:rPr lang="en-US" dirty="0" smtClean="0"/>
              <a:t>Science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April </a:t>
            </a:r>
            <a:r>
              <a:rPr lang="en-US" dirty="0" smtClean="0"/>
              <a:t>14, 2015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77047" y="5772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8230"/>
            <a:ext cx="8229599" cy="9064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Team Members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27132"/>
            <a:ext cx="8229600" cy="43378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Zilong</a:t>
            </a:r>
            <a:r>
              <a:rPr lang="en-US" sz="2800" dirty="0" smtClean="0"/>
              <a:t> Li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Computer Engineering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Dingfeng</a:t>
            </a:r>
            <a:r>
              <a:rPr lang="en-US" sz="2800" dirty="0" smtClean="0"/>
              <a:t> Shao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Computer Engineering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 Ying Wong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Electrical Engineering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Junfeng Que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Computer </a:t>
            </a:r>
            <a:r>
              <a:rPr lang="en-US" sz="2000" dirty="0" smtClean="0"/>
              <a:t>Engineering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59" y="0"/>
            <a:ext cx="2216241" cy="15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8230"/>
            <a:ext cx="8229599" cy="9064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Description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89212"/>
            <a:ext cx="8229600" cy="4337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Using a customized glove with flex sensors to remotely control fingers of a robotic hand with flexible joints.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Using Leap motion to detect the hand movement, and the two dimensional belt tensioner will move the robotic hand based on the user’s action.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59" y="0"/>
            <a:ext cx="2216241" cy="15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2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053" y="201647"/>
            <a:ext cx="8229599" cy="9064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Layout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8750" y="6462025"/>
            <a:ext cx="1227138" cy="365125"/>
          </a:xfrm>
        </p:spPr>
        <p:txBody>
          <a:bodyPr/>
          <a:lstStyle/>
          <a:p>
            <a:fld id="{37289339-D570-1745-B197-534C896B86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7397" y="1611130"/>
            <a:ext cx="1907627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423" y="4249955"/>
            <a:ext cx="1907627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Glove with flex sensors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73821" y="3805116"/>
            <a:ext cx="0" cy="402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72854" y="3458735"/>
            <a:ext cx="1762134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Beaglebone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72854" y="4726198"/>
            <a:ext cx="1762133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2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3953" y="833864"/>
            <a:ext cx="1959129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Robotic hand</a:t>
            </a:r>
          </a:p>
          <a:p>
            <a:pPr algn="ctr"/>
            <a:r>
              <a:rPr lang="en-US" dirty="0" smtClean="0"/>
              <a:t>(Driven by servos)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64611" y="4293677"/>
            <a:ext cx="0" cy="402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47166" y="3031082"/>
            <a:ext cx="0" cy="402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275024" y="2229219"/>
            <a:ext cx="2197830" cy="31150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77225" y="3815215"/>
            <a:ext cx="8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Analog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60877" y="2289434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Wi-Fi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94421" y="4337730"/>
            <a:ext cx="6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UDP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36715" y="30705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UART</a:t>
            </a:r>
            <a:endParaRPr kumimoji="1"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72853" y="2148417"/>
            <a:ext cx="1762135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Pro Mini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73821" y="2462468"/>
            <a:ext cx="0" cy="402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47166" y="1738415"/>
            <a:ext cx="0" cy="402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0"/>
          <p:cNvSpPr txBox="1"/>
          <p:nvPr/>
        </p:nvSpPr>
        <p:spPr>
          <a:xfrm>
            <a:off x="4736715" y="1747628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PWM</a:t>
            </a:r>
            <a:endParaRPr kumimoji="1"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7397" y="2926858"/>
            <a:ext cx="1900653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Nano</a:t>
            </a:r>
            <a:endParaRPr lang="en-US" dirty="0"/>
          </a:p>
        </p:txBody>
      </p:sp>
      <p:sp>
        <p:nvSpPr>
          <p:cNvPr id="30" name="文本框 20"/>
          <p:cNvSpPr txBox="1"/>
          <p:nvPr/>
        </p:nvSpPr>
        <p:spPr>
          <a:xfrm>
            <a:off x="1064396" y="24941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UART</a:t>
            </a:r>
            <a:endParaRPr kumimoji="1"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65450" y="187734"/>
            <a:ext cx="1388572" cy="74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 Motion</a:t>
            </a:r>
            <a:endParaRPr lang="en-US" dirty="0"/>
          </a:p>
        </p:txBody>
      </p:sp>
      <p:sp>
        <p:nvSpPr>
          <p:cNvPr id="44" name="文本框 6"/>
          <p:cNvSpPr txBox="1"/>
          <p:nvPr/>
        </p:nvSpPr>
        <p:spPr>
          <a:xfrm>
            <a:off x="2479159" y="11081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USB</a:t>
            </a:r>
            <a:endParaRPr kumimoji="1" lang="zh-CN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99628" y="4695699"/>
            <a:ext cx="1741562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218561" y="5151867"/>
            <a:ext cx="881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6"/>
          <p:cNvSpPr txBox="1"/>
          <p:nvPr/>
        </p:nvSpPr>
        <p:spPr>
          <a:xfrm>
            <a:off x="6339198" y="51518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USB</a:t>
            </a:r>
            <a:endParaRPr kumimoji="1" lang="zh-CN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99628" y="2140437"/>
            <a:ext cx="1906260" cy="851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Belt Tensioner</a:t>
            </a:r>
          </a:p>
          <a:p>
            <a:pPr algn="ctr"/>
            <a:r>
              <a:rPr lang="en-US" dirty="0" smtClean="0"/>
              <a:t>(Driven by </a:t>
            </a:r>
          </a:p>
          <a:p>
            <a:pPr algn="ctr"/>
            <a:r>
              <a:rPr lang="en-US" dirty="0" smtClean="0"/>
              <a:t>Step Motors)</a:t>
            </a:r>
            <a:endParaRPr lang="en-US" dirty="0"/>
          </a:p>
        </p:txBody>
      </p:sp>
      <p:sp>
        <p:nvSpPr>
          <p:cNvPr id="60" name="文本框 6"/>
          <p:cNvSpPr txBox="1"/>
          <p:nvPr/>
        </p:nvSpPr>
        <p:spPr>
          <a:xfrm>
            <a:off x="6680951" y="3059442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GPIO</a:t>
            </a:r>
            <a:endParaRPr kumimoji="1" lang="zh-CN" altLang="en-US" dirty="0"/>
          </a:p>
        </p:txBody>
      </p:sp>
      <p:cxnSp>
        <p:nvCxnSpPr>
          <p:cNvPr id="73" name="Elbow Connector 72"/>
          <p:cNvCxnSpPr/>
          <p:nvPr/>
        </p:nvCxnSpPr>
        <p:spPr>
          <a:xfrm rot="10800000" flipV="1">
            <a:off x="2275024" y="382441"/>
            <a:ext cx="390426" cy="14747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5" idx="1"/>
            <a:endCxn id="13" idx="3"/>
          </p:cNvCxnSpPr>
          <p:nvPr/>
        </p:nvCxnSpPr>
        <p:spPr>
          <a:xfrm rot="10800000" flipV="1">
            <a:off x="6234988" y="2566106"/>
            <a:ext cx="864640" cy="1318298"/>
          </a:xfrm>
          <a:prstGeom prst="bentConnector3">
            <a:avLst>
              <a:gd name="adj1" fmla="val 50630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52470" y="0"/>
            <a:ext cx="10078" cy="574544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4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Hardware Components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Glove with flex sensors: capture the finger motion. </a:t>
            </a:r>
          </a:p>
          <a:p>
            <a:pPr>
              <a:lnSpc>
                <a:spcPct val="220000"/>
              </a:lnSpc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Robotic hand: flexible joints driven by servos, 3D printed model. </a:t>
            </a:r>
          </a:p>
          <a:p>
            <a:pPr>
              <a:lnSpc>
                <a:spcPct val="22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Leap motion: detect the hand movement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Camera: high resolution live video stream. </a:t>
            </a:r>
          </a:p>
          <a:p>
            <a:pPr>
              <a:lnSpc>
                <a:spcPct val="220000"/>
              </a:lnSpc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motors and timing belts: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rive the X-Y axis of the belt tensioner</a:t>
            </a:r>
          </a:p>
          <a:p>
            <a:pPr>
              <a:lnSpc>
                <a:spcPct val="220000"/>
              </a:lnSpc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Beaglebone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Arduino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</a:t>
            </a:r>
            <a:r>
              <a:rPr lang="en-US" altLang="zh-CN" sz="3200" dirty="0" smtClean="0"/>
              <a:t>Implementation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12371"/>
            <a:ext cx="8229600" cy="452032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 smtClean="0"/>
              <a:t>Python in </a:t>
            </a:r>
            <a:r>
              <a:rPr lang="en-US" sz="2800" dirty="0" err="1" smtClean="0"/>
              <a:t>Beaglebone</a:t>
            </a:r>
            <a:r>
              <a:rPr lang="en-US" sz="2800" dirty="0" smtClean="0"/>
              <a:t>: 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GPIO to control stepper motors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UART to transmit data to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TCP and UDP 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Multi-threading for synchronization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C# in PC:</a:t>
            </a:r>
          </a:p>
          <a:p>
            <a:pPr lvl="1">
              <a:lnSpc>
                <a:spcPct val="170000"/>
              </a:lnSpc>
            </a:pPr>
            <a:r>
              <a:rPr lang="en-US" sz="2400" dirty="0" err="1" smtClean="0"/>
              <a:t>OpenCV</a:t>
            </a:r>
            <a:r>
              <a:rPr lang="en-US" sz="2400" dirty="0" smtClean="0"/>
              <a:t>(</a:t>
            </a:r>
            <a:r>
              <a:rPr lang="en-US" sz="2400" dirty="0" err="1" smtClean="0"/>
              <a:t>Emgu</a:t>
            </a:r>
            <a:r>
              <a:rPr lang="en-US" sz="2400" dirty="0" smtClean="0"/>
              <a:t> CV): </a:t>
            </a:r>
          </a:p>
          <a:p>
            <a:pPr lvl="2">
              <a:lnSpc>
                <a:spcPct val="170000"/>
              </a:lnSpc>
            </a:pPr>
            <a:r>
              <a:rPr lang="en-US" sz="2000" dirty="0" smtClean="0"/>
              <a:t>Skin Color detection </a:t>
            </a:r>
            <a:r>
              <a:rPr lang="en-US" sz="2000" smtClean="0"/>
              <a:t>(HSV),</a:t>
            </a:r>
            <a:endParaRPr lang="en-US" sz="2000" dirty="0" smtClean="0"/>
          </a:p>
          <a:p>
            <a:pPr lvl="2">
              <a:lnSpc>
                <a:spcPct val="170000"/>
              </a:lnSpc>
            </a:pPr>
            <a:r>
              <a:rPr lang="en-US" sz="2000" dirty="0" smtClean="0"/>
              <a:t>Surf </a:t>
            </a:r>
            <a:r>
              <a:rPr lang="en-US" sz="2000" dirty="0" err="1" smtClean="0"/>
              <a:t>FeatureDetector</a:t>
            </a:r>
            <a:endParaRPr lang="en-US" sz="2000" dirty="0" smtClean="0"/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Leap Motion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Video Transmission</a:t>
            </a:r>
          </a:p>
          <a:p>
            <a:pPr lvl="1">
              <a:lnSpc>
                <a:spcPct val="170000"/>
              </a:lnSpc>
            </a:pPr>
            <a:r>
              <a:rPr lang="en-US" sz="2400" dirty="0" smtClean="0"/>
              <a:t>GUI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C in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: 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Detect sensors, control servos, and data Mapping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Achievements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robotic hand can </a:t>
            </a:r>
            <a:r>
              <a:rPr lang="en-US" altLang="zh-CN" sz="2800" dirty="0" smtClean="0"/>
              <a:t>imitate the users hand gestures immediately.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two dimensional belt tensioner can move the robotic hand base on the feedback from Leap Motion.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robotic hand could be able to grab and move certain objects.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Process </a:t>
            </a:r>
            <a:r>
              <a:rPr lang="en-US" sz="2800" dirty="0" smtClean="0"/>
              <a:t>dangerous experiments</a:t>
            </a:r>
          </a:p>
          <a:p>
            <a:endParaRPr lang="en-US" sz="2800" dirty="0" smtClean="0"/>
          </a:p>
          <a:p>
            <a:r>
              <a:rPr lang="en-US" sz="2800" dirty="0" smtClean="0"/>
              <a:t>Educational purpose</a:t>
            </a:r>
          </a:p>
          <a:p>
            <a:endParaRPr lang="en-US" sz="2800" dirty="0" smtClean="0"/>
          </a:p>
          <a:p>
            <a:r>
              <a:rPr lang="en-US" sz="2800" dirty="0" smtClean="0"/>
              <a:t>Human hand simulation (Grabbing and Arm moving)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9339-D570-1745-B197-534C896B86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is is The Title Slide&amp;quot;&quot;/&gt;&lt;property id=&quot;20307&quot; value=&quot;512&quot;/&gt;&lt;/object&gt;&lt;object type=&quot;3&quot; unique_id=&quot;10006&quot;&gt;&lt;property id=&quot;20148&quot; value=&quot;5&quot;/&gt;&lt;property id=&quot;20300&quot; value=&quot;Slide 2 - &amp;quot;Templates Drive Consistent Identities&amp;quot;&quot;/&gt;&lt;property id=&quot;20307&quot; value=&quot;531&quot;/&gt;&lt;/object&gt;&lt;object type=&quot;3&quot; unique_id=&quot;10009&quot;&gt;&lt;property id=&quot;20148&quot; value=&quot;5&quot;/&gt;&lt;property id=&quot;20300&quot; value=&quot;Slide 3 - &amp;quot;Text | Formatting&amp;quot;&quot;/&gt;&lt;property id=&quot;20307&quot; value=&quot;534&quot;/&gt;&lt;/object&gt;&lt;object type=&quot;3&quot; unique_id=&quot;10010&quot;&gt;&lt;property id=&quot;20148&quot; value=&quot;5&quot;/&gt;&lt;property id=&quot;20300&quot; value=&quot;Slide 4 - &amp;quot;Text | Size&amp;quot;&quot;/&gt;&lt;property id=&quot;20307&quot; value=&quot;535&quot;/&gt;&lt;/object&gt;&lt;object type=&quot;3&quot; unique_id=&quot;10011&quot;&gt;&lt;property id=&quot;20148&quot; value=&quot;5&quot;/&gt;&lt;property id=&quot;20300&quot; value=&quot;Slide 5 - &amp;quot;Dark Background | Text&amp;quot;&quot;/&gt;&lt;property id=&quot;20307&quot; value=&quot;536&quot;/&gt;&lt;/object&gt;&lt;object type=&quot;3&quot; unique_id=&quot;10015&quot;&gt;&lt;property id=&quot;20148&quot; value=&quot;5&quot;/&gt;&lt;property id=&quot;20300&quot; value=&quot;Slide 6 - &amp;quot;Layouts | Two-Column Comparison&amp;quot;&quot;/&gt;&lt;property id=&quot;20307&quot; value=&quot;539&quot;/&gt;&lt;/object&gt;&lt;object type=&quot;3&quot; unique_id=&quot;10017&quot;&gt;&lt;property id=&quot;20148&quot; value=&quot;5&quot;/&gt;&lt;property id=&quot;20300&quot; value=&quot;Slide 7 - &amp;quot;Layouts | Two-Column with Graphic&amp;quot;&quot;/&gt;&lt;property id=&quot;20307&quot; value=&quot;541&quot;/&gt;&lt;/object&gt;&lt;object type=&quot;3&quot; unique_id=&quot;10018&quot;&gt;&lt;property id=&quot;20148&quot; value=&quot;5&quot;/&gt;&lt;property id=&quot;20300&quot; value=&quot;Slide 8 - &amp;quot;Layouts | Charts&amp;quot;&quot;/&gt;&lt;property id=&quot;20307&quot; value=&quot;542&quot;/&gt;&lt;/object&gt;&lt;object type=&quot;3&quot; unique_id=&quot;10019&quot;&gt;&lt;property id=&quot;20148&quot; value=&quot;5&quot;/&gt;&lt;property id=&quot;20300&quot; value=&quot;Slide 9 - &amp;quot;Layouts | Charts&amp;quot;&quot;/&gt;&lt;property id=&quot;20307&quot; value=&quot;543&quot;/&gt;&lt;/object&gt;&lt;object type=&quot;3&quot; unique_id=&quot;10020&quot;&gt;&lt;property id=&quot;20148&quot; value=&quot;5&quot;/&gt;&lt;property id=&quot;20300&quot; value=&quot;Slide 10 - &amp;quot;Layouts | Charts&amp;quot;&quot;/&gt;&lt;property id=&quot;20307&quot; value=&quot;544&quot;/&gt;&lt;/object&gt;&lt;object type=&quot;3&quot; unique_id=&quot;10021&quot;&gt;&lt;property id=&quot;20148&quot; value=&quot;5&quot;/&gt;&lt;property id=&quot;20300&quot; value=&quot;Slide 11 - &amp;quot;Layouts | Photography&amp;quot;&quot;/&gt;&lt;property id=&quot;20307&quot; value=&quot;545&quot;/&gt;&lt;/object&gt;&lt;object type=&quot;3&quot; unique_id=&quot;10023&quot;&gt;&lt;property id=&quot;20148&quot; value=&quot;5&quot;/&gt;&lt;property id=&quot;20300&quot; value=&quot;Slide 12 - &amp;quot;Layouts |  Full Bleed Photography&amp;quot;&quot;/&gt;&lt;property id=&quot;20307&quot; value=&quot;547&quot;/&gt;&lt;/object&gt;&lt;object type=&quot;3&quot; unique_id=&quot;10025&quot;&gt;&lt;property id=&quot;20148&quot; value=&quot;5&quot;/&gt;&lt;property id=&quot;20300&quot; value=&quot;Slide 13 - &amp;quot;Contrasting slides may be used for emphasis&amp;quot;&quot;/&gt;&lt;property id=&quot;20307&quot; value=&quot;552&quot;/&gt;&lt;/object&gt;&lt;object type=&quot;3&quot; unique_id=&quot;10032&quot;&gt;&lt;property id=&quot;20148&quot; value=&quot;5&quot;/&gt;&lt;property id=&quot;20300&quot; value=&quot;Slide 14&quot;/&gt;&lt;property id=&quot;20307&quot; value=&quot;527&quot;/&gt;&lt;/object&gt;&lt;/object&gt;&lt;object type=&quot;8&quot; unique_id=&quot;1006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12541</TotalTime>
  <Words>303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Animatronic Hand</vt:lpstr>
      <vt:lpstr>Team Members</vt:lpstr>
      <vt:lpstr>Project Description</vt:lpstr>
      <vt:lpstr>Layout </vt:lpstr>
      <vt:lpstr>Hardware Components</vt:lpstr>
      <vt:lpstr>Software Implementation</vt:lpstr>
      <vt:lpstr>Achievements</vt:lpstr>
      <vt:lpstr>Application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Cohl</dc:creator>
  <cp:keywords/>
  <dc:description/>
  <cp:lastModifiedBy>Junfeng Que</cp:lastModifiedBy>
  <cp:revision>308</cp:revision>
  <cp:lastPrinted>2014-02-14T21:32:09Z</cp:lastPrinted>
  <dcterms:created xsi:type="dcterms:W3CDTF">2013-12-09T08:58:09Z</dcterms:created>
  <dcterms:modified xsi:type="dcterms:W3CDTF">2015-04-14T15:28:26Z</dcterms:modified>
  <cp:category/>
</cp:coreProperties>
</file>