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8" r:id="rId6"/>
    <p:sldId id="257" r:id="rId7"/>
    <p:sldId id="273" r:id="rId8"/>
    <p:sldId id="259" r:id="rId9"/>
    <p:sldId id="266" r:id="rId10"/>
    <p:sldId id="265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718"/>
  </p:normalViewPr>
  <p:slideViewPr>
    <p:cSldViewPr snapToGrid="0">
      <p:cViewPr>
        <p:scale>
          <a:sx n="60" d="100"/>
          <a:sy n="60" d="100"/>
        </p:scale>
        <p:origin x="1459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conomipedia.com/definiciones/inmigracion.html" TargetMode="External"/><Relationship Id="rId2" Type="http://schemas.openxmlformats.org/officeDocument/2006/relationships/hyperlink" Target="https://www.diferenciador.com/causas-y-consecuencias-de-la-migracion/#:~:text=Las%20causas%20y%20consecuencias%20de,de%20su%20ciudad%20o%20pa%C3%ADs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rae.es/" TargetMode="External"/><Relationship Id="rId4" Type="http://schemas.openxmlformats.org/officeDocument/2006/relationships/hyperlink" Target="https://coordinadoraongd.org/nuestro-trabajo/migracion-y-refugio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 err="1"/>
              <a:t>Inmigración</a:t>
            </a:r>
            <a:r>
              <a:rPr lang="en-US" dirty="0"/>
              <a:t> y </a:t>
            </a:r>
            <a:r>
              <a:rPr lang="en-US" dirty="0" err="1"/>
              <a:t>refugios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Sergio Alejandro Quemba Moreno</a:t>
            </a:r>
          </a:p>
          <a:p>
            <a:r>
              <a:rPr lang="en-US" dirty="0" err="1"/>
              <a:t>Practica</a:t>
            </a:r>
            <a:r>
              <a:rPr lang="en-US" dirty="0"/>
              <a:t> De </a:t>
            </a:r>
            <a:r>
              <a:rPr lang="en-US" dirty="0" err="1"/>
              <a:t>Ingenieria</a:t>
            </a:r>
            <a:r>
              <a:rPr lang="en-US" dirty="0"/>
              <a:t> I</a:t>
            </a:r>
          </a:p>
          <a:p>
            <a:r>
              <a:rPr lang="en-US" dirty="0"/>
              <a:t>2023-1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Definiciones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dirty="0" err="1"/>
              <a:t>Inmigración</a:t>
            </a:r>
            <a:r>
              <a:rPr lang="en-US" sz="5400" b="1" dirty="0"/>
              <a:t>: </a:t>
            </a:r>
            <a:r>
              <a:rPr lang="en-US" sz="5400" dirty="0"/>
              <a:t>Lugar </a:t>
            </a:r>
            <a:r>
              <a:rPr lang="en-US" sz="5400" dirty="0" err="1"/>
              <a:t>distinto</a:t>
            </a:r>
            <a:endParaRPr lang="en-US" sz="5400" dirty="0"/>
          </a:p>
          <a:p>
            <a:r>
              <a:rPr lang="en-US" sz="5400" b="1" dirty="0"/>
              <a:t>Refugio: </a:t>
            </a:r>
            <a:r>
              <a:rPr lang="en-US" sz="5400" dirty="0" err="1"/>
              <a:t>Servicio</a:t>
            </a:r>
            <a:r>
              <a:rPr lang="en-US" sz="5400" dirty="0"/>
              <a:t> y </a:t>
            </a:r>
            <a:r>
              <a:rPr lang="en-US" sz="5400" dirty="0" err="1"/>
              <a:t>socorro</a:t>
            </a:r>
            <a:endParaRPr lang="en-US" sz="5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Contexto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400" b="1" dirty="0" err="1"/>
              <a:t>Inmigracion</a:t>
            </a:r>
            <a:r>
              <a:rPr lang="en-US" sz="5400" b="1" dirty="0"/>
              <a:t>: </a:t>
            </a:r>
            <a:r>
              <a:rPr lang="en-US" sz="5400" dirty="0"/>
              <a:t>Calidad de </a:t>
            </a:r>
            <a:r>
              <a:rPr lang="en-US" sz="5400" dirty="0" err="1"/>
              <a:t>vida</a:t>
            </a:r>
            <a:r>
              <a:rPr lang="en-US" sz="5400" dirty="0"/>
              <a:t>, </a:t>
            </a:r>
            <a:r>
              <a:rPr lang="es-ES" sz="5400" b="0" i="0" dirty="0">
                <a:effectLst/>
                <a:latin typeface="system-ui"/>
              </a:rPr>
              <a:t>temporal e permanentemente.</a:t>
            </a:r>
          </a:p>
          <a:p>
            <a:pPr algn="l"/>
            <a:r>
              <a:rPr lang="en-US" sz="5400" b="1" dirty="0"/>
              <a:t>Refugio: </a:t>
            </a:r>
            <a:r>
              <a:rPr lang="en-US" sz="5400" b="0" i="0" dirty="0">
                <a:effectLst/>
                <a:latin typeface="proxima_nova"/>
              </a:rPr>
              <a:t>Son </a:t>
            </a:r>
            <a:r>
              <a:rPr lang="en-US" sz="5400" b="0" i="0" dirty="0" err="1">
                <a:effectLst/>
                <a:latin typeface="proxima_nova"/>
              </a:rPr>
              <a:t>acobijados</a:t>
            </a:r>
            <a:r>
              <a:rPr lang="en-US" sz="5400" b="0" i="0" dirty="0">
                <a:effectLst/>
                <a:latin typeface="proxima_nova"/>
              </a:rPr>
              <a:t> </a:t>
            </a:r>
            <a:r>
              <a:rPr lang="en-US" sz="5400" b="0" i="0" dirty="0" err="1">
                <a:effectLst/>
                <a:latin typeface="proxima_nova"/>
              </a:rPr>
              <a:t>por</a:t>
            </a:r>
            <a:r>
              <a:rPr lang="en-US" sz="5400" b="0" i="0" dirty="0">
                <a:effectLst/>
                <a:latin typeface="proxima_nova"/>
              </a:rPr>
              <a:t> un </a:t>
            </a:r>
            <a:r>
              <a:rPr lang="en-US" sz="5400" b="0" i="0" dirty="0" err="1">
                <a:effectLst/>
                <a:latin typeface="proxima_nova"/>
              </a:rPr>
              <a:t>lugar</a:t>
            </a:r>
            <a:endParaRPr lang="en-US" sz="5400" dirty="0"/>
          </a:p>
          <a:p>
            <a:endParaRPr lang="en-US" sz="5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0" y="344772"/>
            <a:ext cx="8412079" cy="1185448"/>
          </a:xfrm>
        </p:spPr>
        <p:txBody>
          <a:bodyPr>
            <a:normAutofit/>
          </a:bodyPr>
          <a:lstStyle/>
          <a:p>
            <a:r>
              <a:rPr lang="en-US" sz="4400" dirty="0" err="1"/>
              <a:t>Legalidad</a:t>
            </a:r>
            <a:r>
              <a:rPr lang="en-US" sz="4400" dirty="0"/>
              <a:t> E </a:t>
            </a:r>
            <a:r>
              <a:rPr lang="en-US" sz="4400" dirty="0" err="1"/>
              <a:t>Ilegalidad</a:t>
            </a:r>
            <a:endParaRPr lang="en-US" sz="4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78654B-08C9-4C41-8BEC-DFB72024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79549" y="1721464"/>
            <a:ext cx="9232900" cy="4103430"/>
          </a:xfrm>
        </p:spPr>
        <p:txBody>
          <a:bodyPr/>
          <a:lstStyle/>
          <a:p>
            <a:pPr algn="l"/>
            <a:r>
              <a:rPr lang="en-US" sz="6600" b="1" dirty="0" err="1"/>
              <a:t>Manera</a:t>
            </a:r>
            <a:r>
              <a:rPr lang="en-US" sz="6600" b="1" dirty="0"/>
              <a:t> </a:t>
            </a:r>
            <a:r>
              <a:rPr lang="en-US" sz="6600" b="1" dirty="0" err="1"/>
              <a:t>Ilegal</a:t>
            </a:r>
            <a:r>
              <a:rPr lang="en-US" sz="6600" b="1" dirty="0"/>
              <a:t>:</a:t>
            </a:r>
            <a:r>
              <a:rPr lang="es-ES" sz="6600" b="1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s-ES" sz="6600" b="0" i="0" dirty="0">
                <a:solidFill>
                  <a:srgbClr val="212529"/>
                </a:solidFill>
                <a:effectLst/>
                <a:latin typeface="system-ui"/>
              </a:rPr>
              <a:t>Sin cumplir requerimientos</a:t>
            </a:r>
          </a:p>
          <a:p>
            <a:pPr algn="l"/>
            <a:r>
              <a:rPr lang="en-US" sz="6600" b="1" dirty="0" err="1"/>
              <a:t>Manera</a:t>
            </a:r>
            <a:r>
              <a:rPr lang="en-US" sz="6600" b="1" dirty="0"/>
              <a:t> Legal: </a:t>
            </a:r>
            <a:r>
              <a:rPr lang="en-US" sz="6600" b="0" i="0" dirty="0" err="1">
                <a:solidFill>
                  <a:srgbClr val="212529"/>
                </a:solidFill>
                <a:effectLst/>
                <a:latin typeface="system-ui"/>
              </a:rPr>
              <a:t>Permisos</a:t>
            </a:r>
            <a:r>
              <a:rPr lang="en-US" sz="6600" b="0" i="0" dirty="0">
                <a:solidFill>
                  <a:srgbClr val="212529"/>
                </a:solidFill>
                <a:effectLst/>
                <a:latin typeface="system-ui"/>
              </a:rPr>
              <a:t> y </a:t>
            </a:r>
            <a:r>
              <a:rPr lang="en-US" sz="6600" b="0" i="0" dirty="0" err="1">
                <a:solidFill>
                  <a:srgbClr val="212529"/>
                </a:solidFill>
                <a:effectLst/>
                <a:latin typeface="system-ui"/>
              </a:rPr>
              <a:t>documentación</a:t>
            </a:r>
            <a:endParaRPr lang="en-US" sz="6600" dirty="0"/>
          </a:p>
          <a:p>
            <a:pPr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707" y="317240"/>
            <a:ext cx="6245912" cy="853090"/>
          </a:xfrm>
        </p:spPr>
        <p:txBody>
          <a:bodyPr/>
          <a:lstStyle/>
          <a:p>
            <a:r>
              <a:rPr lang="en-US" dirty="0" err="1"/>
              <a:t>Causantes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216" y="1322730"/>
            <a:ext cx="6245912" cy="53704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dirty="0"/>
              <a:t>Economia: </a:t>
            </a:r>
            <a:r>
              <a:rPr lang="es-ES" sz="4800" dirty="0">
                <a:solidFill>
                  <a:schemeClr val="tx1"/>
                </a:solidFill>
                <a:latin typeface="system-ui"/>
              </a:rPr>
              <a:t>M</a:t>
            </a:r>
            <a:r>
              <a:rPr lang="es-ES" sz="4800" b="0" i="0" dirty="0">
                <a:solidFill>
                  <a:schemeClr val="tx1"/>
                </a:solidFill>
                <a:effectLst/>
                <a:latin typeface="system-ui"/>
              </a:rPr>
              <a:t>ejores oportunidades.</a:t>
            </a:r>
          </a:p>
          <a:p>
            <a:pPr algn="l"/>
            <a:r>
              <a:rPr lang="en-US" sz="4800" b="1" dirty="0" err="1"/>
              <a:t>Politica</a:t>
            </a:r>
            <a:r>
              <a:rPr lang="en-US" sz="4800" b="1" dirty="0"/>
              <a:t>: </a:t>
            </a:r>
            <a:r>
              <a:rPr lang="es-ES" sz="4800" b="0" i="0" dirty="0">
                <a:solidFill>
                  <a:schemeClr val="tx1"/>
                </a:solidFill>
                <a:effectLst/>
                <a:latin typeface="system-ui"/>
              </a:rPr>
              <a:t>Total democracia, y derechos fundamentales.</a:t>
            </a:r>
          </a:p>
          <a:p>
            <a:pPr algn="l"/>
            <a:r>
              <a:rPr lang="en-US" sz="4800" b="1" dirty="0" err="1"/>
              <a:t>Seguridad</a:t>
            </a:r>
            <a:r>
              <a:rPr lang="en-US" sz="4800" b="1" dirty="0"/>
              <a:t>: </a:t>
            </a:r>
            <a:r>
              <a:rPr lang="es-ES" sz="4800" b="0" i="0" dirty="0">
                <a:solidFill>
                  <a:schemeClr val="tx1"/>
                </a:solidFill>
                <a:effectLst/>
                <a:latin typeface="proxima_nova"/>
              </a:rPr>
              <a:t>Malas cuestiones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5" y="384487"/>
            <a:ext cx="9779183" cy="1325563"/>
          </a:xfrm>
        </p:spPr>
        <p:txBody>
          <a:bodyPr/>
          <a:lstStyle/>
          <a:p>
            <a:r>
              <a:rPr lang="en-US" dirty="0" err="1"/>
              <a:t>Consecuencias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99795" y="2003804"/>
            <a:ext cx="3173278" cy="522514"/>
          </a:xfrm>
        </p:spPr>
        <p:txBody>
          <a:bodyPr/>
          <a:lstStyle/>
          <a:p>
            <a:r>
              <a:rPr lang="en-US" sz="4000" dirty="0" err="1"/>
              <a:t>Politica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5" y="2707982"/>
            <a:ext cx="3686383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000" dirty="0"/>
              <a:t>Cambio de </a:t>
            </a:r>
            <a:r>
              <a:rPr lang="en-US" sz="6000" dirty="0" err="1"/>
              <a:t>leyes</a:t>
            </a:r>
            <a:r>
              <a:rPr lang="en-US" sz="6000" dirty="0"/>
              <a:t>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/>
          <a:lstStyle/>
          <a:p>
            <a:r>
              <a:rPr lang="en-US" sz="3600" dirty="0"/>
              <a:t>Economia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32544" y="2707982"/>
            <a:ext cx="3173279" cy="35479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ES" sz="4800" b="0" i="0" dirty="0">
                <a:effectLst/>
                <a:latin typeface="Source Sans Pro" panose="020B0503030403020204" pitchFamily="34" charset="0"/>
              </a:rPr>
              <a:t>Más y menos dinero según lugares.</a:t>
            </a:r>
          </a:p>
          <a:p>
            <a:endParaRPr lang="en-US" sz="48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/>
          <a:lstStyle/>
          <a:p>
            <a:r>
              <a:rPr lang="en-US" sz="3200" dirty="0" err="1"/>
              <a:t>Perjudicar</a:t>
            </a:r>
            <a:endParaRPr lang="en-US" sz="32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3" y="2757800"/>
            <a:ext cx="3173279" cy="2828613"/>
          </a:xfrm>
        </p:spPr>
        <p:txBody>
          <a:bodyPr/>
          <a:lstStyle/>
          <a:p>
            <a:pPr algn="l"/>
            <a:r>
              <a:rPr lang="en-US" sz="4000" i="0" dirty="0" err="1">
                <a:effectLst/>
                <a:latin typeface="Poppins" panose="00000500000000000000" pitchFamily="2" charset="0"/>
              </a:rPr>
              <a:t>Cambios</a:t>
            </a:r>
            <a:r>
              <a:rPr lang="en-US" sz="4000" i="0" dirty="0">
                <a:effectLst/>
                <a:latin typeface="Poppins" panose="00000500000000000000" pitchFamily="2" charset="0"/>
              </a:rPr>
              <a:t> </a:t>
            </a:r>
            <a:r>
              <a:rPr lang="en-US" sz="4000" i="0" dirty="0" err="1">
                <a:effectLst/>
                <a:latin typeface="Poppins" panose="00000500000000000000" pitchFamily="2" charset="0"/>
              </a:rPr>
              <a:t>sociales</a:t>
            </a:r>
            <a:r>
              <a:rPr lang="en-US" sz="4000" i="0" dirty="0">
                <a:effectLst/>
                <a:latin typeface="Poppins" panose="00000500000000000000" pitchFamily="2" charset="0"/>
              </a:rPr>
              <a:t> y </a:t>
            </a:r>
            <a:r>
              <a:rPr lang="en-US" sz="4000" i="0" dirty="0" err="1">
                <a:effectLst/>
                <a:latin typeface="Poppins" panose="00000500000000000000" pitchFamily="2" charset="0"/>
              </a:rPr>
              <a:t>psicologicos</a:t>
            </a:r>
            <a:endParaRPr lang="en-US" sz="4000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Referencias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772817"/>
            <a:ext cx="6903487" cy="43014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hlinkClick r:id="rId2"/>
              </a:rPr>
              <a:t>https://www.diferenciador.com/causas-y-consecuencias-de-la-migracion/#:~:text=Las%20causas%20y%20consecuencias%20de,de%20su%20ciudad%20o%20pa%C3%ADs</a:t>
            </a:r>
            <a:r>
              <a:rPr lang="en-US" sz="2400" dirty="0"/>
              <a:t>.</a:t>
            </a:r>
          </a:p>
          <a:p>
            <a:r>
              <a:rPr lang="en-US" sz="2400" dirty="0">
                <a:hlinkClick r:id="rId3"/>
              </a:rPr>
              <a:t>https://economipedia.com/definiciones/inmigracion.html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https://coordinadoraongd.org/nuestro-trabajo/migracion-y-refugio/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https://www.rae.es/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Gracias Por 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Sergio Alejandro Quemba Moreno</a:t>
            </a:r>
          </a:p>
          <a:p>
            <a:r>
              <a:rPr lang="en-US" dirty="0" err="1"/>
              <a:t>Practica</a:t>
            </a:r>
            <a:r>
              <a:rPr lang="en-US" dirty="0"/>
              <a:t> De </a:t>
            </a:r>
            <a:r>
              <a:rPr lang="en-US" dirty="0" err="1"/>
              <a:t>Ingenieria</a:t>
            </a:r>
            <a:r>
              <a:rPr lang="en-US" dirty="0"/>
              <a:t> I</a:t>
            </a:r>
          </a:p>
          <a:p>
            <a:r>
              <a:rPr lang="en-US" dirty="0"/>
              <a:t>2023-1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{E6661C64-9F5C-426A-AB02-2491A1CD2178}tf45331398_win32</Template>
  <TotalTime>82</TotalTime>
  <Words>187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Poppins</vt:lpstr>
      <vt:lpstr>proxima_nova</vt:lpstr>
      <vt:lpstr>Source Sans Pro</vt:lpstr>
      <vt:lpstr>system-ui</vt:lpstr>
      <vt:lpstr>Tenorite</vt:lpstr>
      <vt:lpstr>Office Theme</vt:lpstr>
      <vt:lpstr>Inmigración y refugios</vt:lpstr>
      <vt:lpstr>Definiciones</vt:lpstr>
      <vt:lpstr>Contexto</vt:lpstr>
      <vt:lpstr>Legalidad E Ilegalidad</vt:lpstr>
      <vt:lpstr>Causantes</vt:lpstr>
      <vt:lpstr>Consecuencias</vt:lpstr>
      <vt:lpstr>Referencias</vt:lpstr>
      <vt:lpstr>Gracias Por 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Inmigración y refugios</dc:title>
  <dc:creator>Sergio Quemba</dc:creator>
  <cp:lastModifiedBy>Sergio Quemba</cp:lastModifiedBy>
  <cp:revision>1</cp:revision>
  <dcterms:created xsi:type="dcterms:W3CDTF">2023-05-23T17:52:33Z</dcterms:created>
  <dcterms:modified xsi:type="dcterms:W3CDTF">2023-05-23T19:15:24Z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