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9" r:id="rId5"/>
    <p:sldMasterId id="2147483681" r:id="rId6"/>
  </p:sldMasterIdLst>
  <p:notesMasterIdLst>
    <p:notesMasterId r:id="rId17"/>
  </p:notesMasterIdLst>
  <p:handoutMasterIdLst>
    <p:handoutMasterId r:id="rId18"/>
  </p:handoutMasterIdLst>
  <p:sldIdLst>
    <p:sldId id="270" r:id="rId7"/>
    <p:sldId id="289" r:id="rId8"/>
    <p:sldId id="280" r:id="rId9"/>
    <p:sldId id="282" r:id="rId10"/>
    <p:sldId id="283" r:id="rId11"/>
    <p:sldId id="284" r:id="rId12"/>
    <p:sldId id="285" r:id="rId13"/>
    <p:sldId id="286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86395"/>
  </p:normalViewPr>
  <p:slideViewPr>
    <p:cSldViewPr snapToGrid="0" snapToObjects="1">
      <p:cViewPr varScale="1">
        <p:scale>
          <a:sx n="137" d="100"/>
          <a:sy n="137" d="100"/>
        </p:scale>
        <p:origin x="346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5" d="100"/>
          <a:sy n="155" d="100"/>
        </p:scale>
        <p:origin x="598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425C8D-C5AF-9F4F-9E24-5C2DC72753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1E46C-AA4E-214A-A45C-A09C6AE0B0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442EA-0DF9-924B-8435-17D563E57ACA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AFBB1-2BB3-DA46-A158-0722D5A310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D7EA5-B09A-264C-ABF4-E27232AD2E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321C2-EC5F-E04A-AFC0-A1F418A55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81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955B6-3D2D-2944-B7F4-FE074C92CB4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6ACD0-BE8A-3D4B-8E89-B0E6ACFF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7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67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4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37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10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85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01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74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43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55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27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976E31-1EA1-274A-A1AD-5915E61D3EEC}"/>
              </a:ext>
            </a:extLst>
          </p:cNvPr>
          <p:cNvSpPr/>
          <p:nvPr userDrawn="1"/>
        </p:nvSpPr>
        <p:spPr>
          <a:xfrm>
            <a:off x="10010233" y="0"/>
            <a:ext cx="2183586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UNSW Sydney Logo">
            <a:extLst>
              <a:ext uri="{FF2B5EF4-FFF2-40B4-BE49-F238E27FC236}">
                <a16:creationId xmlns:a16="http://schemas.microsoft.com/office/drawing/2014/main" id="{F0BF8575-4955-BC4A-80DE-4BF637C59C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593240" y="522000"/>
            <a:ext cx="1188000" cy="1240241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331960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3B341F3-514D-F42F-D0AA-C75B36DDF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47612" y="1428645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77E20C77-3D0A-4A35-878B-F3D37CBE05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04630" y="526455"/>
            <a:ext cx="1188000" cy="1240241"/>
          </a:xfrm>
          <a:prstGeom prst="rect">
            <a:avLst/>
          </a:prstGeom>
        </p:spPr>
      </p:pic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6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D3B421E-C230-4985-A55F-249E4712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 descr="Click to edit body text styles">
            <a:extLst>
              <a:ext uri="{FF2B5EF4-FFF2-40B4-BE49-F238E27FC236}">
                <a16:creationId xmlns:a16="http://schemas.microsoft.com/office/drawing/2014/main" id="{9F9B1106-1747-47C6-AD4D-1ED87203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EE6605EE-6C12-4B09-B328-5FC77196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2/07/2024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39B7F1C5-E024-4AB0-B408-32F5C1A1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59489FD8-71FE-4137-8FE6-DC2A193C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8171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E085695-8E0F-403A-9CD7-62C032F7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 descr="Click to edit body text styles on the left side of slide">
            <a:extLst>
              <a:ext uri="{FF2B5EF4-FFF2-40B4-BE49-F238E27FC236}">
                <a16:creationId xmlns:a16="http://schemas.microsoft.com/office/drawing/2014/main" id="{FC05A9F9-AE68-4F94-9E5E-068EE373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 descr="Click to edit body text styles on the right side of slide">
            <a:extLst>
              <a:ext uri="{FF2B5EF4-FFF2-40B4-BE49-F238E27FC236}">
                <a16:creationId xmlns:a16="http://schemas.microsoft.com/office/drawing/2014/main" id="{C93A7560-CAFD-4E61-95FB-BDA485201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 descr="Click to add date Day/Month/Year">
            <a:extLst>
              <a:ext uri="{FF2B5EF4-FFF2-40B4-BE49-F238E27FC236}">
                <a16:creationId xmlns:a16="http://schemas.microsoft.com/office/drawing/2014/main" id="{99DDD9F1-1A2C-48B2-B5C9-C73A7289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2/07/2024</a:t>
            </a:fld>
            <a:endParaRPr lang="en-AU" dirty="0"/>
          </a:p>
        </p:txBody>
      </p:sp>
      <p:sp>
        <p:nvSpPr>
          <p:cNvPr id="6" name="Footer Placeholder 5" descr="Click to add a footer">
            <a:extLst>
              <a:ext uri="{FF2B5EF4-FFF2-40B4-BE49-F238E27FC236}">
                <a16:creationId xmlns:a16="http://schemas.microsoft.com/office/drawing/2014/main" id="{6B3D520C-6BAD-40E9-A2B0-8BFA836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6" descr="Click to add page number">
            <a:extLst>
              <a:ext uri="{FF2B5EF4-FFF2-40B4-BE49-F238E27FC236}">
                <a16:creationId xmlns:a16="http://schemas.microsoft.com/office/drawing/2014/main" id="{6E604E87-51E9-4833-AA93-39FB9ED7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20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15C9467-6CA3-4111-A4AE-FFD0F459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 descr="Click to edit subheading style on the left hand side of slide">
            <a:extLst>
              <a:ext uri="{FF2B5EF4-FFF2-40B4-BE49-F238E27FC236}">
                <a16:creationId xmlns:a16="http://schemas.microsoft.com/office/drawing/2014/main" id="{CE09CDFA-8C89-4FC7-83CB-4B6BD3F0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 descr="Click to edit body text styles on the left side of slide">
            <a:extLst>
              <a:ext uri="{FF2B5EF4-FFF2-40B4-BE49-F238E27FC236}">
                <a16:creationId xmlns:a16="http://schemas.microsoft.com/office/drawing/2014/main" id="{27C0D324-2CEE-48D7-AB8D-9EB56FF32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 descr="Click to edit subheading style on the right hand side of slide">
            <a:extLst>
              <a:ext uri="{FF2B5EF4-FFF2-40B4-BE49-F238E27FC236}">
                <a16:creationId xmlns:a16="http://schemas.microsoft.com/office/drawing/2014/main" id="{535C84E4-E747-422F-823D-ABB103E22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 descr="Click to edit body text styles on the right side of slide">
            <a:extLst>
              <a:ext uri="{FF2B5EF4-FFF2-40B4-BE49-F238E27FC236}">
                <a16:creationId xmlns:a16="http://schemas.microsoft.com/office/drawing/2014/main" id="{B06CBDB2-558E-4410-815E-BC17CE86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Date Placeholder 6" descr="Click to add date Day/Month/Year">
            <a:extLst>
              <a:ext uri="{FF2B5EF4-FFF2-40B4-BE49-F238E27FC236}">
                <a16:creationId xmlns:a16="http://schemas.microsoft.com/office/drawing/2014/main" id="{7BD73ABA-F022-4A2D-BC50-6EFA1A18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2/07/2024</a:t>
            </a:fld>
            <a:endParaRPr lang="en-AU"/>
          </a:p>
        </p:txBody>
      </p:sp>
      <p:sp>
        <p:nvSpPr>
          <p:cNvPr id="8" name="Footer Placeholder 7" descr="Click to add a footer">
            <a:extLst>
              <a:ext uri="{FF2B5EF4-FFF2-40B4-BE49-F238E27FC236}">
                <a16:creationId xmlns:a16="http://schemas.microsoft.com/office/drawing/2014/main" id="{0119AFDB-C42E-463D-B00B-B7C3F2C1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9" name="Slide Number Placeholder 8" descr="Click to add page number">
            <a:extLst>
              <a:ext uri="{FF2B5EF4-FFF2-40B4-BE49-F238E27FC236}">
                <a16:creationId xmlns:a16="http://schemas.microsoft.com/office/drawing/2014/main" id="{3508F5CF-1000-4107-8B86-35440324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800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CB7D6A8-8593-4C21-938E-8349B6D2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 descr="Click to add date Day/Month/Year">
            <a:extLst>
              <a:ext uri="{FF2B5EF4-FFF2-40B4-BE49-F238E27FC236}">
                <a16:creationId xmlns:a16="http://schemas.microsoft.com/office/drawing/2014/main" id="{3F9A56A4-BCFE-444A-B799-3003156E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2/07/2024</a:t>
            </a:fld>
            <a:endParaRPr lang="en-AU" dirty="0"/>
          </a:p>
        </p:txBody>
      </p:sp>
      <p:sp>
        <p:nvSpPr>
          <p:cNvPr id="4" name="Footer Placeholder 3" descr="Click to add a footer">
            <a:extLst>
              <a:ext uri="{FF2B5EF4-FFF2-40B4-BE49-F238E27FC236}">
                <a16:creationId xmlns:a16="http://schemas.microsoft.com/office/drawing/2014/main" id="{33661598-FDFF-4254-A4A3-B4A97936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" name="Slide Number Placeholder 4" descr="Click to add page number">
            <a:extLst>
              <a:ext uri="{FF2B5EF4-FFF2-40B4-BE49-F238E27FC236}">
                <a16:creationId xmlns:a16="http://schemas.microsoft.com/office/drawing/2014/main" id="{FF24BB6E-0C9C-4308-81D1-8B331EC1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294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">
            <a:extLst>
              <a:ext uri="{FF2B5EF4-FFF2-40B4-BE49-F238E27FC236}">
                <a16:creationId xmlns:a16="http://schemas.microsoft.com/office/drawing/2014/main" id="{8903AC5B-4BEF-3F81-2082-0A38854181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30378"/>
          <a:stretch/>
        </p:blipFill>
        <p:spPr>
          <a:xfrm rot="10800000">
            <a:off x="8269200" y="-1"/>
            <a:ext cx="3922800" cy="6069303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3375487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F9CBF6-C8D2-D434-2431-716520CF91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2259148" y="-16679"/>
            <a:ext cx="5763303" cy="6208123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421259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3" name="Picture Placeholder 2" descr="Click icon to add pictur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0" y="-1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49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5498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211200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9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61725" y="-859599"/>
            <a:ext cx="7756149" cy="83547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BC9DD3-2081-9D4A-BCDD-FD7DDC635932}"/>
              </a:ext>
            </a:extLst>
          </p:cNvPr>
          <p:cNvSpPr/>
          <p:nvPr userDrawn="1"/>
        </p:nvSpPr>
        <p:spPr>
          <a:xfrm>
            <a:off x="10010233" y="0"/>
            <a:ext cx="2183586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16367954-2926-486A-95D7-D57A05D0A1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667151" y="5261593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89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3" name="Picture Placeholder 2" descr="Click icon to add pictur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0" y="-1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87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452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2259148" y="-16679"/>
            <a:ext cx="5763303" cy="6208123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5011455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77E20C77-3D0A-4A35-878B-F3D37CBE05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04630" y="526455"/>
            <a:ext cx="1188000" cy="1240241"/>
          </a:xfrm>
          <a:prstGeom prst="rect">
            <a:avLst/>
          </a:prstGeom>
        </p:spPr>
      </p:pic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526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D3B421E-C230-4985-A55F-249E4712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1106-1747-47C6-AD4D-1ED87203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EE6605EE-6C12-4B09-B328-5FC77196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2/07/2024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39B7F1C5-E024-4AB0-B408-32F5C1A1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59489FD8-71FE-4137-8FE6-DC2A193C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321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E085695-8E0F-403A-9CD7-62C032F7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 descr="Click to edit body text styles on the left side of slide">
            <a:extLst>
              <a:ext uri="{FF2B5EF4-FFF2-40B4-BE49-F238E27FC236}">
                <a16:creationId xmlns:a16="http://schemas.microsoft.com/office/drawing/2014/main" id="{FC05A9F9-AE68-4F94-9E5E-068EE373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 descr="Click to edit body text styles on the right side of slide">
            <a:extLst>
              <a:ext uri="{FF2B5EF4-FFF2-40B4-BE49-F238E27FC236}">
                <a16:creationId xmlns:a16="http://schemas.microsoft.com/office/drawing/2014/main" id="{C93A7560-CAFD-4E61-95FB-BDA485201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 descr="Click to add date Day/Month/Year">
            <a:extLst>
              <a:ext uri="{FF2B5EF4-FFF2-40B4-BE49-F238E27FC236}">
                <a16:creationId xmlns:a16="http://schemas.microsoft.com/office/drawing/2014/main" id="{99DDD9F1-1A2C-48B2-B5C9-C73A7289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2/07/2024</a:t>
            </a:fld>
            <a:endParaRPr lang="en-AU"/>
          </a:p>
        </p:txBody>
      </p:sp>
      <p:sp>
        <p:nvSpPr>
          <p:cNvPr id="6" name="Footer Placeholder 5" descr="Click to add a footer">
            <a:extLst>
              <a:ext uri="{FF2B5EF4-FFF2-40B4-BE49-F238E27FC236}">
                <a16:creationId xmlns:a16="http://schemas.microsoft.com/office/drawing/2014/main" id="{6B3D520C-6BAD-40E9-A2B0-8BFA836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 descr="Click to add page number">
            <a:extLst>
              <a:ext uri="{FF2B5EF4-FFF2-40B4-BE49-F238E27FC236}">
                <a16:creationId xmlns:a16="http://schemas.microsoft.com/office/drawing/2014/main" id="{6E604E87-51E9-4833-AA93-39FB9ED7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3237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15C9467-6CA3-4111-A4AE-FFD0F459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 descr="Click to edit subheading style on the left hand side of slide">
            <a:extLst>
              <a:ext uri="{FF2B5EF4-FFF2-40B4-BE49-F238E27FC236}">
                <a16:creationId xmlns:a16="http://schemas.microsoft.com/office/drawing/2014/main" id="{CE09CDFA-8C89-4FC7-83CB-4B6BD3F0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0D324-2CEE-48D7-AB8D-9EB56FF32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 descr="Click to edit subheading style on the right hand side of slide">
            <a:extLst>
              <a:ext uri="{FF2B5EF4-FFF2-40B4-BE49-F238E27FC236}">
                <a16:creationId xmlns:a16="http://schemas.microsoft.com/office/drawing/2014/main" id="{535C84E4-E747-422F-823D-ABB103E22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CBDB2-558E-4410-815E-BC17CE86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 descr="Click to add date Day/Month/Year">
            <a:extLst>
              <a:ext uri="{FF2B5EF4-FFF2-40B4-BE49-F238E27FC236}">
                <a16:creationId xmlns:a16="http://schemas.microsoft.com/office/drawing/2014/main" id="{7BD73ABA-F022-4A2D-BC50-6EFA1A18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2/07/2024</a:t>
            </a:fld>
            <a:endParaRPr lang="en-AU"/>
          </a:p>
        </p:txBody>
      </p:sp>
      <p:sp>
        <p:nvSpPr>
          <p:cNvPr id="8" name="Footer Placeholder 7" descr="Click to add a footer">
            <a:extLst>
              <a:ext uri="{FF2B5EF4-FFF2-40B4-BE49-F238E27FC236}">
                <a16:creationId xmlns:a16="http://schemas.microsoft.com/office/drawing/2014/main" id="{0119AFDB-C42E-463D-B00B-B7C3F2C1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 descr="Click to add page number">
            <a:extLst>
              <a:ext uri="{FF2B5EF4-FFF2-40B4-BE49-F238E27FC236}">
                <a16:creationId xmlns:a16="http://schemas.microsoft.com/office/drawing/2014/main" id="{3508F5CF-1000-4107-8B86-35440324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77420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CB7D6A8-8593-4C21-938E-8349B6D2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 descr="Click to add date Day/Month/Year">
            <a:extLst>
              <a:ext uri="{FF2B5EF4-FFF2-40B4-BE49-F238E27FC236}">
                <a16:creationId xmlns:a16="http://schemas.microsoft.com/office/drawing/2014/main" id="{3F9A56A4-BCFE-444A-B799-3003156E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2/07/2024</a:t>
            </a:fld>
            <a:endParaRPr lang="en-AU"/>
          </a:p>
        </p:txBody>
      </p:sp>
      <p:sp>
        <p:nvSpPr>
          <p:cNvPr id="4" name="Footer Placeholder 3" descr="Click to add a footer">
            <a:extLst>
              <a:ext uri="{FF2B5EF4-FFF2-40B4-BE49-F238E27FC236}">
                <a16:creationId xmlns:a16="http://schemas.microsoft.com/office/drawing/2014/main" id="{33661598-FDFF-4254-A4A3-B4A97936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" name="Slide Number Placeholder 4" descr="Click to add page number">
            <a:extLst>
              <a:ext uri="{FF2B5EF4-FFF2-40B4-BE49-F238E27FC236}">
                <a16:creationId xmlns:a16="http://schemas.microsoft.com/office/drawing/2014/main" id="{FF24BB6E-0C9C-4308-81D1-8B331EC1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73841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">
            <a:extLst>
              <a:ext uri="{FF2B5EF4-FFF2-40B4-BE49-F238E27FC236}">
                <a16:creationId xmlns:a16="http://schemas.microsoft.com/office/drawing/2014/main" id="{8903AC5B-4BEF-3F81-2082-0A38854181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t="5321" r="1116" b="5321"/>
          <a:stretch/>
        </p:blipFill>
        <p:spPr>
          <a:xfrm>
            <a:off x="4339800" y="1"/>
            <a:ext cx="7045376" cy="6858000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1819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</a:extLst>
          </p:cNvPr>
          <p:cNvSpPr/>
          <p:nvPr userDrawn="1"/>
        </p:nvSpPr>
        <p:spPr>
          <a:xfrm>
            <a:off x="1" y="1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06AA350A-B2F4-79AE-53AE-78E33FFD6C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253302" y="-398755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icon to add pictur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0" y="-1"/>
            <a:ext cx="6663600" cy="501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87B7DB84-DBF6-43D5-A225-64A86E32A4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2071" y="5320584"/>
            <a:ext cx="1189685" cy="1242000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624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17491040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</a:extLst>
          </p:cNvPr>
          <p:cNvSpPr/>
          <p:nvPr userDrawn="1"/>
        </p:nvSpPr>
        <p:spPr>
          <a:xfrm>
            <a:off x="1" y="1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06AA350A-B2F4-79AE-53AE-78E33FFD6C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253302" y="-398755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icon to add pictur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0" y="-1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87B7DB84-DBF6-43D5-A225-64A86E32A4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2071" y="5320585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000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5044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211200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293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3B341F3-514D-F42F-D0AA-C75B36DDF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59043" y="1428646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77E20C77-3D0A-4A35-878B-F3D37CBE05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04630" y="526455"/>
            <a:ext cx="1188000" cy="1240241"/>
          </a:xfrm>
          <a:prstGeom prst="rect">
            <a:avLst/>
          </a:prstGeom>
        </p:spPr>
      </p:pic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856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838487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</a:extLst>
          </p:cNvPr>
          <p:cNvSpPr/>
          <p:nvPr userDrawn="1"/>
        </p:nvSpPr>
        <p:spPr>
          <a:xfrm>
            <a:off x="1" y="1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06AA350A-B2F4-79AE-53AE-78E33FFD6C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253302" y="-398755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icon to add pictur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0" y="-1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87B7DB84-DBF6-43D5-A225-64A86E32A4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2071" y="5320585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204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38138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3B341F3-514D-F42F-D0AA-C75B36DDF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59043" y="1428646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77E20C77-3D0A-4A35-878B-F3D37CBE05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04630" y="526455"/>
            <a:ext cx="1188000" cy="1240241"/>
          </a:xfrm>
          <a:prstGeom prst="rect">
            <a:avLst/>
          </a:prstGeom>
        </p:spPr>
      </p:pic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036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</a:extLst>
          </p:cNvPr>
          <p:cNvSpPr/>
          <p:nvPr userDrawn="1"/>
        </p:nvSpPr>
        <p:spPr>
          <a:xfrm>
            <a:off x="1" y="1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06AA350A-B2F4-79AE-53AE-78E33FFD6C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253302" y="-398755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icon to add pictur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0" y="-1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87B7DB84-DBF6-43D5-A225-64A86E32A4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2071" y="5320585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1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D9F833-BA4F-E348-9506-0D3D621C75CA}"/>
              </a:ext>
            </a:extLst>
          </p:cNvPr>
          <p:cNvSpPr/>
          <p:nvPr userDrawn="1"/>
        </p:nvSpPr>
        <p:spPr>
          <a:xfrm>
            <a:off x="6740525" y="1"/>
            <a:ext cx="5453294" cy="501575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FF675AE0-8F62-485C-BF3D-6598839BAD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294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7323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23168829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3B341F3-514D-F42F-D0AA-C75B36DDF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59043" y="1428646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77E20C77-3D0A-4A35-878B-F3D37CBE05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04630" y="526455"/>
            <a:ext cx="1188000" cy="1240241"/>
          </a:xfrm>
          <a:prstGeom prst="rect">
            <a:avLst/>
          </a:prstGeom>
        </p:spPr>
      </p:pic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8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E16058-FC97-C34C-A94D-1AEBA1319CEF}"/>
              </a:ext>
            </a:extLst>
          </p:cNvPr>
          <p:cNvSpPr/>
          <p:nvPr userDrawn="1"/>
        </p:nvSpPr>
        <p:spPr>
          <a:xfrm>
            <a:off x="1" y="0"/>
            <a:ext cx="12191999" cy="5000624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B927EE41-A83A-A9AD-F2C3-0827F1440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3024056">
            <a:off x="3583339" y="-257331"/>
            <a:ext cx="6243723" cy="7372662"/>
          </a:xfrm>
          <a:prstGeom prst="rect">
            <a:avLst/>
          </a:prstGeom>
        </p:spPr>
      </p:pic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21B83991-6CB1-46A6-A70E-59562F1A45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85" y="3515321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5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3B341F3-514D-F42F-D0AA-C75B36DDF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59043" y="1428646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77E20C77-3D0A-4A35-878B-F3D37CBE05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04630" y="526455"/>
            <a:ext cx="1188000" cy="1240241"/>
          </a:xfrm>
          <a:prstGeom prst="rect">
            <a:avLst/>
          </a:prstGeom>
        </p:spPr>
      </p:pic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3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D3B421E-C230-4985-A55F-249E4712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 descr="Click to edit body text styles">
            <a:extLst>
              <a:ext uri="{FF2B5EF4-FFF2-40B4-BE49-F238E27FC236}">
                <a16:creationId xmlns:a16="http://schemas.microsoft.com/office/drawing/2014/main" id="{9F9B1106-1747-47C6-AD4D-1ED87203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400" y="4017488"/>
            <a:ext cx="4730400" cy="37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EE6605EE-6C12-4B09-B328-5FC77196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2/07/2024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39B7F1C5-E024-4AB0-B408-32F5C1A1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59489FD8-71FE-4137-8FE6-DC2A193C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668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</a:extLst>
          </p:cNvPr>
          <p:cNvSpPr/>
          <p:nvPr userDrawn="1"/>
        </p:nvSpPr>
        <p:spPr>
          <a:xfrm>
            <a:off x="1" y="1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06AA350A-B2F4-79AE-53AE-78E33FFD6C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253302" y="-398755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icon to add pictur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0" y="-1"/>
            <a:ext cx="6663600" cy="501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87B7DB84-DBF6-43D5-A225-64A86E32A4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2071" y="5320585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3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18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">
            <a:extLst>
              <a:ext uri="{FF2B5EF4-FFF2-40B4-BE49-F238E27FC236}">
                <a16:creationId xmlns:a16="http://schemas.microsoft.com/office/drawing/2014/main" id="{70841D79-9C5E-1449-B506-564E0213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Title goes here</a:t>
            </a:r>
            <a:endParaRPr lang="en-US" dirty="0"/>
          </a:p>
        </p:txBody>
      </p:sp>
      <p:sp>
        <p:nvSpPr>
          <p:cNvPr id="3" name="Text Placeholder 2" descr="Click to add secondary details&#10;">
            <a:extLst>
              <a:ext uri="{FF2B5EF4-FFF2-40B4-BE49-F238E27FC236}">
                <a16:creationId xmlns:a16="http://schemas.microsoft.com/office/drawing/2014/main" id="{4A50093E-B476-CE4A-816B-226988C60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392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2" r:id="rId3"/>
    <p:sldLayoutId id="2147483651" r:id="rId4"/>
    <p:sldLayoutId id="2147483653" r:id="rId5"/>
    <p:sldLayoutId id="2147483650" r:id="rId6"/>
    <p:sldLayoutId id="2147483732" r:id="rId7"/>
    <p:sldLayoutId id="2147483761" r:id="rId8"/>
    <p:sldLayoutId id="2147483762" r:id="rId9"/>
    <p:sldLayoutId id="2147483764" r:id="rId10"/>
  </p:sldLayoutIdLst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None/>
        <a:defRPr sz="11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﻿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&#10;">
            <a:extLst>
              <a:ext uri="{FF2B5EF4-FFF2-40B4-BE49-F238E27FC236}">
                <a16:creationId xmlns:a16="http://schemas.microsoft.com/office/drawing/2014/main" id="{8CE664CD-741D-4C8B-81A1-8F813AD1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 descr="Click to edit body text styles">
            <a:extLst>
              <a:ext uri="{FF2B5EF4-FFF2-40B4-BE49-F238E27FC236}">
                <a16:creationId xmlns:a16="http://schemas.microsoft.com/office/drawing/2014/main" id="{5BC9109C-5296-411A-BFAE-02503EAE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F911-AF5C-4E26-A571-BA8DB3C7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090FF-0D07-44EF-BE91-92BA9AB775B9}" type="datetimeFigureOut">
              <a:rPr lang="en-AU" smtClean="0"/>
              <a:t>2/07/2024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D8E53-B55F-4650-ADAB-27193A71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CEA8-03AE-46AA-AD1B-6B051BA05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75D7-070A-4959-9224-FB5E66F2B1B3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7CA2B4-C8AB-4F09-B260-BA7609DF079D}"/>
              </a:ext>
            </a:extLst>
          </p:cNvPr>
          <p:cNvSpPr/>
          <p:nvPr userDrawn="1"/>
        </p:nvSpPr>
        <p:spPr>
          <a:xfrm rot="5400000">
            <a:off x="5706290" y="372291"/>
            <a:ext cx="779419" cy="12192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NSW Sydney Logo">
            <a:extLst>
              <a:ext uri="{FF2B5EF4-FFF2-40B4-BE49-F238E27FC236}">
                <a16:creationId xmlns:a16="http://schemas.microsoft.com/office/drawing/2014/main" id="{84EF7EA2-D124-438C-BF7A-68B3D6878301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11526898" y="6196827"/>
            <a:ext cx="540000" cy="5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8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745" r:id="rId11"/>
    <p:sldLayoutId id="2147483746" r:id="rId12"/>
    <p:sldLayoutId id="2147483747" r:id="rId13"/>
    <p:sldLayoutId id="214748374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﻿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&#10;">
            <a:extLst>
              <a:ext uri="{FF2B5EF4-FFF2-40B4-BE49-F238E27FC236}">
                <a16:creationId xmlns:a16="http://schemas.microsoft.com/office/drawing/2014/main" id="{8CE664CD-741D-4C8B-81A1-8F813AD1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9109C-5296-411A-BFAE-02503EAE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127DF911-AF5C-4E26-A571-BA8DB3C7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A3090FF-0D07-44EF-BE91-92BA9AB775B9}" type="datetimeFigureOut">
              <a:rPr lang="en-AU" smtClean="0"/>
              <a:pPr/>
              <a:t>2/07/2024</a:t>
            </a:fld>
            <a:endParaRPr lang="en-AU" dirty="0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28AD8E53-B55F-4650-ADAB-27193A71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9DADCEA8-03AE-46AA-AD1B-6B051BA05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FD9B66-E5D8-458F-B15F-FCAE5CAD781F}"/>
              </a:ext>
            </a:extLst>
          </p:cNvPr>
          <p:cNvSpPr/>
          <p:nvPr userDrawn="1"/>
        </p:nvSpPr>
        <p:spPr>
          <a:xfrm rot="5400000">
            <a:off x="8353696" y="3019698"/>
            <a:ext cx="6858002" cy="818606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NSW Sydney Logo">
            <a:extLst>
              <a:ext uri="{FF2B5EF4-FFF2-40B4-BE49-F238E27FC236}">
                <a16:creationId xmlns:a16="http://schemas.microsoft.com/office/drawing/2014/main" id="{725B2B7F-7BA2-426B-BEF7-9C26ECD9179C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rcRect/>
          <a:stretch/>
        </p:blipFill>
        <p:spPr>
          <a:xfrm>
            <a:off x="11526898" y="6196827"/>
            <a:ext cx="540000" cy="5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5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6" r:id="rId3"/>
    <p:sldLayoutId id="2147483687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12" r:id="rId11"/>
    <p:sldLayoutId id="2147483713" r:id="rId12"/>
    <p:sldLayoutId id="2147483714" r:id="rId13"/>
    <p:sldLayoutId id="2147483715" r:id="rId14"/>
    <p:sldLayoutId id="2147483728" r:id="rId15"/>
    <p:sldLayoutId id="2147483729" r:id="rId16"/>
    <p:sldLayoutId id="2147483730" r:id="rId17"/>
    <p:sldLayoutId id="214748373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﻿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7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44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yes.nasa.gov/apps/solar-system/#/earth/moons/moon" TargetMode="Externa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DB0B4-723F-452D-B6F7-124821BA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21" y="1210291"/>
            <a:ext cx="7858800" cy="2239945"/>
          </a:xfrm>
        </p:spPr>
        <p:txBody>
          <a:bodyPr/>
          <a:lstStyle/>
          <a:p>
            <a:pPr algn="ctr"/>
            <a:r>
              <a:rPr lang="en-AU" sz="6000" dirty="0"/>
              <a:t>Development of a lunar orbit propagator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613952C0-312D-8A10-77A8-0704BF289F47}"/>
              </a:ext>
            </a:extLst>
          </p:cNvPr>
          <p:cNvSpPr txBox="1">
            <a:spLocks/>
          </p:cNvSpPr>
          <p:nvPr/>
        </p:nvSpPr>
        <p:spPr>
          <a:xfrm>
            <a:off x="398421" y="3405424"/>
            <a:ext cx="9144000" cy="53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﻿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/>
              <a:t>Study of low lunar frozen orbits, DROs and NRHOs in the vicinity of the moon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62A3E-1CC3-8015-6B35-9B69379D9D12}"/>
              </a:ext>
            </a:extLst>
          </p:cNvPr>
          <p:cNvSpPr txBox="1">
            <a:spLocks/>
          </p:cNvSpPr>
          <p:nvPr/>
        </p:nvSpPr>
        <p:spPr>
          <a:xfrm>
            <a:off x="9949793" y="1936819"/>
            <a:ext cx="2290758" cy="786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﻿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/>
              <a:t>Quentin Granier</a:t>
            </a:r>
          </a:p>
          <a:p>
            <a:pPr algn="ctr"/>
            <a:r>
              <a:rPr lang="en-AU" dirty="0"/>
              <a:t>Research Associate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67D33-CFF1-9599-A19F-FCB3DC72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080" y="4089335"/>
            <a:ext cx="2238103" cy="2359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8A8CC6-1F98-4A24-B300-03672BAFD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896" y="4089335"/>
            <a:ext cx="2546355" cy="2409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9C7590-9B69-5DC0-974C-6BB9C29C9234}"/>
              </a:ext>
            </a:extLst>
          </p:cNvPr>
          <p:cNvSpPr txBox="1"/>
          <p:nvPr/>
        </p:nvSpPr>
        <p:spPr>
          <a:xfrm>
            <a:off x="2246811" y="6477702"/>
            <a:ext cx="22468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Eyes on the Solar System - Moon - NASA/JPL</a:t>
            </a:r>
            <a:endParaRPr lang="en-AU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8E85ED-17DE-10E2-90A3-8EB69694AD63}"/>
              </a:ext>
            </a:extLst>
          </p:cNvPr>
          <p:cNvSpPr txBox="1"/>
          <p:nvPr/>
        </p:nvSpPr>
        <p:spPr>
          <a:xfrm>
            <a:off x="5965371" y="6471873"/>
            <a:ext cx="22468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Eyes on the Solar System - Moon - NASA/JPL</a:t>
            </a:r>
            <a:endParaRPr lang="en-AU" sz="800" dirty="0"/>
          </a:p>
        </p:txBody>
      </p:sp>
    </p:spTree>
    <p:extLst>
      <p:ext uri="{BB962C8B-B14F-4D97-AF65-F5344CB8AC3E}">
        <p14:creationId xmlns:p14="http://schemas.microsoft.com/office/powerpoint/2010/main" val="142221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54839C6-21BE-ED58-32AB-9723B32A9058}"/>
              </a:ext>
            </a:extLst>
          </p:cNvPr>
          <p:cNvSpPr txBox="1">
            <a:spLocks/>
          </p:cNvSpPr>
          <p:nvPr/>
        </p:nvSpPr>
        <p:spPr>
          <a:xfrm>
            <a:off x="2808514" y="318198"/>
            <a:ext cx="6574972" cy="1536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71550" lvl="1" indent="-285750" algn="ctr"/>
            <a:r>
              <a:rPr lang="en-AU" sz="6600" dirty="0"/>
              <a:t>Thanks 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14358-87BE-741B-A61C-DCD455132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31" y="2635878"/>
            <a:ext cx="4067743" cy="3362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D33E4D-EE47-96AB-3DBE-BA3204419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093" y="2604391"/>
            <a:ext cx="5694552" cy="33861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A88BF3-9D1C-D2E3-9F37-397868BFAE81}"/>
              </a:ext>
            </a:extLst>
          </p:cNvPr>
          <p:cNvSpPr txBox="1"/>
          <p:nvPr/>
        </p:nvSpPr>
        <p:spPr>
          <a:xfrm>
            <a:off x="6523144" y="6026176"/>
            <a:ext cx="41104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dirty="0"/>
              <a:t>The Moon, the earth and all satellites around them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068DFF-A772-9BB0-0DAB-445881FECF36}"/>
              </a:ext>
            </a:extLst>
          </p:cNvPr>
          <p:cNvSpPr txBox="1"/>
          <p:nvPr/>
        </p:nvSpPr>
        <p:spPr>
          <a:xfrm>
            <a:off x="944877" y="6030503"/>
            <a:ext cx="41104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dirty="0"/>
              <a:t>L2 Southern Halo Orbit (with Capstone NRHO)</a:t>
            </a:r>
          </a:p>
        </p:txBody>
      </p:sp>
    </p:spTree>
    <p:extLst>
      <p:ext uri="{BB962C8B-B14F-4D97-AF65-F5344CB8AC3E}">
        <p14:creationId xmlns:p14="http://schemas.microsoft.com/office/powerpoint/2010/main" val="429123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54839C6-21BE-ED58-32AB-9723B32A9058}"/>
              </a:ext>
            </a:extLst>
          </p:cNvPr>
          <p:cNvSpPr txBox="1">
            <a:spLocks/>
          </p:cNvSpPr>
          <p:nvPr/>
        </p:nvSpPr>
        <p:spPr>
          <a:xfrm>
            <a:off x="1480457" y="4290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71550" lvl="1" indent="-285750"/>
            <a:r>
              <a:rPr lang="en-AU" sz="4400" dirty="0"/>
              <a:t>The basics of DROs and NRHOs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0E16-A9D8-0EFE-F4A7-A8BD1C412DE1}"/>
              </a:ext>
            </a:extLst>
          </p:cNvPr>
          <p:cNvSpPr txBox="1">
            <a:spLocks/>
          </p:cNvSpPr>
          <p:nvPr/>
        </p:nvSpPr>
        <p:spPr>
          <a:xfrm>
            <a:off x="838200" y="2090738"/>
            <a:ext cx="4043448" cy="434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﻿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AU" dirty="0"/>
              <a:t>DRO and NRHO: family of 3 body problem orbits in the rotational plane</a:t>
            </a:r>
          </a:p>
          <a:p>
            <a:pPr>
              <a:buNone/>
            </a:pPr>
            <a:endParaRPr lang="en-AU" dirty="0"/>
          </a:p>
          <a:p>
            <a:pPr>
              <a:buNone/>
            </a:pPr>
            <a:r>
              <a:rPr lang="en-AU" dirty="0"/>
              <a:t>Calculated in the simplified model: </a:t>
            </a:r>
            <a:r>
              <a:rPr lang="en-AU" b="1" dirty="0"/>
              <a:t>CR3BP </a:t>
            </a:r>
            <a:r>
              <a:rPr lang="en-AU" sz="1200" dirty="0"/>
              <a:t>(Circular Restricted 3 Body Problem)</a:t>
            </a:r>
            <a:endParaRPr lang="en-AU" sz="1600" dirty="0"/>
          </a:p>
          <a:p>
            <a:pPr>
              <a:buNone/>
            </a:pPr>
            <a:r>
              <a:rPr lang="en-AU" dirty="0"/>
              <a:t>Build in the rotational plane</a:t>
            </a:r>
          </a:p>
          <a:p>
            <a:pPr>
              <a:buNone/>
            </a:pPr>
            <a:endParaRPr lang="en-AU" dirty="0"/>
          </a:p>
        </p:txBody>
      </p:sp>
      <p:pic>
        <p:nvPicPr>
          <p:cNvPr id="4098" name="Picture 2" descr="Lagrange points in the Earth-Moon system The three-body problem In ...">
            <a:extLst>
              <a:ext uri="{FF2B5EF4-FFF2-40B4-BE49-F238E27FC236}">
                <a16:creationId xmlns:a16="http://schemas.microsoft.com/office/drawing/2014/main" id="{BD644C8A-0282-02A0-CDE0-B1716D7FB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85" y="3926379"/>
            <a:ext cx="3724632" cy="277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9DC3DF3-A1E4-DE70-E22B-EB3A704369DC}"/>
              </a:ext>
            </a:extLst>
          </p:cNvPr>
          <p:cNvGrpSpPr/>
          <p:nvPr/>
        </p:nvGrpSpPr>
        <p:grpSpPr>
          <a:xfrm>
            <a:off x="4887407" y="1754628"/>
            <a:ext cx="6961066" cy="4132681"/>
            <a:chOff x="1020798" y="2657634"/>
            <a:chExt cx="6961066" cy="413268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01F5924-135D-8028-D1D8-082C33888E51}"/>
                </a:ext>
              </a:extLst>
            </p:cNvPr>
            <p:cNvGrpSpPr/>
            <p:nvPr/>
          </p:nvGrpSpPr>
          <p:grpSpPr>
            <a:xfrm>
              <a:off x="2293606" y="3080215"/>
              <a:ext cx="5688258" cy="3710100"/>
              <a:chOff x="2261982" y="2875387"/>
              <a:chExt cx="5688258" cy="371010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8864E37-A2C3-0897-879C-A14E3AF85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2470" y="2875387"/>
                <a:ext cx="1716018" cy="1809242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377CEA77-185D-480F-8616-6CEE585D98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3994" t="34453" r="31454" b="37251"/>
              <a:stretch/>
            </p:blipFill>
            <p:spPr>
              <a:xfrm>
                <a:off x="2261982" y="2922956"/>
                <a:ext cx="2361364" cy="1823046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0575EC71-5BAC-DC07-52EE-40CFA58423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0996" t="23049" r="7996" b="19774"/>
              <a:stretch/>
            </p:blipFill>
            <p:spPr>
              <a:xfrm>
                <a:off x="2261982" y="4852683"/>
                <a:ext cx="2361364" cy="1732804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E26B628-077E-E19D-527A-6C2BEECDF4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7258" t="20225" r="35876" b="19109"/>
              <a:stretch/>
            </p:blipFill>
            <p:spPr>
              <a:xfrm rot="16200000">
                <a:off x="5534078" y="4169324"/>
                <a:ext cx="1732802" cy="3099523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22638F-0144-81CB-F8AB-39C859321C11}"/>
                </a:ext>
              </a:extLst>
            </p:cNvPr>
            <p:cNvSpPr txBox="1"/>
            <p:nvPr/>
          </p:nvSpPr>
          <p:spPr>
            <a:xfrm>
              <a:off x="2975721" y="2717822"/>
              <a:ext cx="997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b="1" dirty="0"/>
                <a:t>DRO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C52930-89DD-F2EE-7801-4207BAEF004F}"/>
                </a:ext>
              </a:extLst>
            </p:cNvPr>
            <p:cNvSpPr txBox="1"/>
            <p:nvPr/>
          </p:nvSpPr>
          <p:spPr>
            <a:xfrm>
              <a:off x="5933536" y="2657634"/>
              <a:ext cx="997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b="1" dirty="0"/>
                <a:t>NRHO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7093E8-BDF0-B9C4-BEEF-874016B2738C}"/>
                </a:ext>
              </a:extLst>
            </p:cNvPr>
            <p:cNvSpPr txBox="1"/>
            <p:nvPr/>
          </p:nvSpPr>
          <p:spPr>
            <a:xfrm>
              <a:off x="1122301" y="3746919"/>
              <a:ext cx="9971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b="1" dirty="0"/>
                <a:t>Inertial frame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E6D40C-4A24-AC25-F330-6511CC157A0E}"/>
                </a:ext>
              </a:extLst>
            </p:cNvPr>
            <p:cNvSpPr txBox="1"/>
            <p:nvPr/>
          </p:nvSpPr>
          <p:spPr>
            <a:xfrm>
              <a:off x="1020798" y="5631525"/>
              <a:ext cx="12001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b="1" dirty="0"/>
                <a:t>Rotational frame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15EE4EF-EFE2-1073-36A8-6D151A339974}"/>
              </a:ext>
            </a:extLst>
          </p:cNvPr>
          <p:cNvSpPr txBox="1"/>
          <p:nvPr/>
        </p:nvSpPr>
        <p:spPr>
          <a:xfrm>
            <a:off x="4785905" y="5917554"/>
            <a:ext cx="120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Mission example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8D5996-0079-3169-B379-A63CD8A3CB76}"/>
              </a:ext>
            </a:extLst>
          </p:cNvPr>
          <p:cNvSpPr txBox="1"/>
          <p:nvPr/>
        </p:nvSpPr>
        <p:spPr>
          <a:xfrm>
            <a:off x="6399769" y="6034872"/>
            <a:ext cx="1882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Orion (Artemis I)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FA5167-72BA-ADF1-D734-00EED16CD6F3}"/>
              </a:ext>
            </a:extLst>
          </p:cNvPr>
          <p:cNvSpPr txBox="1"/>
          <p:nvPr/>
        </p:nvSpPr>
        <p:spPr>
          <a:xfrm>
            <a:off x="9150003" y="6034872"/>
            <a:ext cx="2297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Capstone (Gateway)</a:t>
            </a:r>
          </a:p>
        </p:txBody>
      </p:sp>
    </p:spTree>
    <p:extLst>
      <p:ext uri="{BB962C8B-B14F-4D97-AF65-F5344CB8AC3E}">
        <p14:creationId xmlns:p14="http://schemas.microsoft.com/office/powerpoint/2010/main" val="153149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F25B-6981-487F-803B-DED1765A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6712E3B-E0EC-821F-C785-A73A3DF41A9D}"/>
              </a:ext>
            </a:extLst>
          </p:cNvPr>
          <p:cNvSpPr txBox="1">
            <a:spLocks/>
          </p:cNvSpPr>
          <p:nvPr/>
        </p:nvSpPr>
        <p:spPr>
          <a:xfrm>
            <a:off x="5059680" y="1451735"/>
            <a:ext cx="672192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﻿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285750"/>
            <a:r>
              <a:rPr lang="en-AU" sz="2800" dirty="0"/>
              <a:t>Improvement of an existing propagator</a:t>
            </a:r>
          </a:p>
          <a:p>
            <a:pPr marL="1428750" lvl="2" indent="-285750"/>
            <a:r>
              <a:rPr lang="en-AU" sz="2400" dirty="0"/>
              <a:t>Assessment of the propagator</a:t>
            </a:r>
          </a:p>
          <a:p>
            <a:pPr marL="1428750" lvl="2" indent="-285750"/>
            <a:r>
              <a:rPr lang="en-AU" sz="2400" dirty="0"/>
              <a:t>Improvement of the model</a:t>
            </a:r>
            <a:endParaRPr lang="en-AU" sz="2800" dirty="0"/>
          </a:p>
          <a:p>
            <a:endParaRPr lang="en-AU" sz="2800" dirty="0"/>
          </a:p>
          <a:p>
            <a:pPr marL="971550" lvl="1" indent="-285750"/>
            <a:r>
              <a:rPr lang="en-AU" sz="2800" dirty="0"/>
              <a:t>Use of the propagator to study and generate interesting orbits</a:t>
            </a:r>
          </a:p>
          <a:p>
            <a:pPr marL="1428750" lvl="2" indent="-285750"/>
            <a:r>
              <a:rPr lang="en-AU" sz="2800" dirty="0"/>
              <a:t>DROs</a:t>
            </a:r>
          </a:p>
          <a:p>
            <a:pPr marL="1428750" lvl="2" indent="-285750"/>
            <a:r>
              <a:rPr lang="en-AU" sz="2800" dirty="0"/>
              <a:t>NRHOs</a:t>
            </a:r>
          </a:p>
          <a:p>
            <a:pPr marL="1428750" lvl="2" indent="-285750"/>
            <a:endParaRPr lang="en-AU" sz="2800" dirty="0"/>
          </a:p>
          <a:p>
            <a:pPr>
              <a:buNone/>
            </a:pPr>
            <a:endParaRPr lang="en-AU" sz="2800" dirty="0"/>
          </a:p>
          <a:p>
            <a:pPr marL="285750" indent="-285750" algn="ctr"/>
            <a:endParaRPr lang="en-AU" sz="2800" dirty="0"/>
          </a:p>
        </p:txBody>
      </p:sp>
      <p:pic>
        <p:nvPicPr>
          <p:cNvPr id="3" name="Picture 2" descr="Sample Near-Rectilinear Halo Orbits (NRHOs) | The Planetary Society">
            <a:extLst>
              <a:ext uri="{FF2B5EF4-FFF2-40B4-BE49-F238E27FC236}">
                <a16:creationId xmlns:a16="http://schemas.microsoft.com/office/drawing/2014/main" id="{3742094D-E03E-7332-887A-77647EEC9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54" y="2640195"/>
            <a:ext cx="2447510" cy="231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65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54839C6-21BE-ED58-32AB-9723B32A9058}"/>
              </a:ext>
            </a:extLst>
          </p:cNvPr>
          <p:cNvSpPr txBox="1">
            <a:spLocks/>
          </p:cNvSpPr>
          <p:nvPr/>
        </p:nvSpPr>
        <p:spPr>
          <a:xfrm>
            <a:off x="1799551" y="191579"/>
            <a:ext cx="6965768" cy="1904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Improvement of an existing propagator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D76BB6-63EC-56CD-82A5-03309AC9CEC4}"/>
              </a:ext>
            </a:extLst>
          </p:cNvPr>
          <p:cNvSpPr txBox="1">
            <a:spLocks/>
          </p:cNvSpPr>
          <p:nvPr/>
        </p:nvSpPr>
        <p:spPr>
          <a:xfrm>
            <a:off x="838200" y="2090738"/>
            <a:ext cx="5587637" cy="434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﻿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Existing propagator with 1 force 6 perturbations</a:t>
            </a:r>
          </a:p>
          <a:p>
            <a:endParaRPr lang="en-AU" dirty="0"/>
          </a:p>
          <a:p>
            <a:r>
              <a:rPr lang="en-AU" dirty="0"/>
              <a:t>Perturbations taken into account:</a:t>
            </a:r>
          </a:p>
          <a:p>
            <a:pPr lvl="1"/>
            <a:r>
              <a:rPr lang="en-AU" dirty="0"/>
              <a:t>Gravitational field of the moon and solid tide</a:t>
            </a:r>
          </a:p>
          <a:p>
            <a:pPr lvl="1"/>
            <a:r>
              <a:rPr lang="en-AU" dirty="0"/>
              <a:t>Point mass attraction of the earth and sun</a:t>
            </a:r>
          </a:p>
          <a:p>
            <a:pPr lvl="1"/>
            <a:r>
              <a:rPr lang="en-AU" dirty="0"/>
              <a:t>General relativity correction</a:t>
            </a:r>
          </a:p>
          <a:p>
            <a:pPr lvl="1"/>
            <a:r>
              <a:rPr lang="en-AU" dirty="0"/>
              <a:t>Sun radiation pressure</a:t>
            </a:r>
          </a:p>
          <a:p>
            <a:pPr lvl="1"/>
            <a:r>
              <a:rPr lang="en-AU" dirty="0"/>
              <a:t>Earth albedo</a:t>
            </a:r>
          </a:p>
          <a:p>
            <a:pPr lvl="1"/>
            <a:endParaRPr lang="en-AU" dirty="0"/>
          </a:p>
          <a:p>
            <a:r>
              <a:rPr lang="en-AU" dirty="0"/>
              <a:t>Assessment:</a:t>
            </a:r>
          </a:p>
          <a:p>
            <a:pPr lvl="1" fontAlgn="ctr">
              <a:spcBef>
                <a:spcPts val="0"/>
              </a:spcBef>
            </a:pPr>
            <a:r>
              <a:rPr lang="en-AU" dirty="0">
                <a:effectLst/>
                <a:latin typeface="Calibri" panose="020F0502020204030204" pitchFamily="34" charset="0"/>
              </a:rPr>
              <a:t>We take as an initial situation </a:t>
            </a:r>
            <a:br>
              <a:rPr lang="en-AU" dirty="0">
                <a:effectLst/>
                <a:latin typeface="Calibri" panose="020F0502020204030204" pitchFamily="34" charset="0"/>
              </a:rPr>
            </a:br>
            <a:r>
              <a:rPr lang="en-AU" dirty="0">
                <a:effectLst/>
                <a:latin typeface="Calibri" panose="020F0502020204030204" pitchFamily="34" charset="0"/>
              </a:rPr>
              <a:t>the state of the LRO spacecraft </a:t>
            </a:r>
            <a:br>
              <a:rPr lang="en-AU" dirty="0">
                <a:effectLst/>
                <a:latin typeface="Calibri" panose="020F0502020204030204" pitchFamily="34" charset="0"/>
              </a:rPr>
            </a:br>
            <a:r>
              <a:rPr lang="en-AU" dirty="0">
                <a:effectLst/>
                <a:latin typeface="Calibri" panose="020F0502020204030204" pitchFamily="34" charset="0"/>
              </a:rPr>
              <a:t>on the 1st Feb 2020</a:t>
            </a:r>
          </a:p>
          <a:p>
            <a:pPr lvl="1" fontAlgn="ctr">
              <a:spcBef>
                <a:spcPts val="0"/>
              </a:spcBef>
            </a:pPr>
            <a:r>
              <a:rPr lang="en-AU" dirty="0">
                <a:effectLst/>
                <a:latin typeface="Calibri" panose="020F0502020204030204" pitchFamily="34" charset="0"/>
              </a:rPr>
              <a:t>We propagate 1 day and compare</a:t>
            </a:r>
            <a:br>
              <a:rPr lang="en-AU" dirty="0">
                <a:effectLst/>
                <a:latin typeface="Calibri" panose="020F0502020204030204" pitchFamily="34" charset="0"/>
              </a:rPr>
            </a:br>
            <a:r>
              <a:rPr lang="en-AU" dirty="0">
                <a:effectLst/>
                <a:latin typeface="Calibri" panose="020F0502020204030204" pitchFamily="34" charset="0"/>
              </a:rPr>
              <a:t>every 30 sec with the true position</a:t>
            </a:r>
            <a:endParaRPr lang="en-AU" dirty="0"/>
          </a:p>
          <a:p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B36B3E-97E6-C6D7-B90C-23BAF910B079}"/>
              </a:ext>
            </a:extLst>
          </p:cNvPr>
          <p:cNvGrpSpPr/>
          <p:nvPr/>
        </p:nvGrpSpPr>
        <p:grpSpPr>
          <a:xfrm>
            <a:off x="8114211" y="4191770"/>
            <a:ext cx="3857897" cy="2350613"/>
            <a:chOff x="7236823" y="2957969"/>
            <a:chExt cx="3857897" cy="2350613"/>
          </a:xfrm>
        </p:grpSpPr>
        <p:pic>
          <p:nvPicPr>
            <p:cNvPr id="2050" name="Picture 2" descr="ESA - Spacetime curvature">
              <a:extLst>
                <a:ext uri="{FF2B5EF4-FFF2-40B4-BE49-F238E27FC236}">
                  <a16:creationId xmlns:a16="http://schemas.microsoft.com/office/drawing/2014/main" id="{55DCCD4F-5630-5C8B-FAD2-330DB7E882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00" t="17822" r="18502" b="13325"/>
            <a:stretch/>
          </p:blipFill>
          <p:spPr bwMode="auto">
            <a:xfrm>
              <a:off x="7524206" y="2957969"/>
              <a:ext cx="3283132" cy="2096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644671-DC05-3CDE-8C90-A0C28366359D}"/>
                </a:ext>
              </a:extLst>
            </p:cNvPr>
            <p:cNvSpPr txBox="1"/>
            <p:nvPr/>
          </p:nvSpPr>
          <p:spPr>
            <a:xfrm>
              <a:off x="7236823" y="5046972"/>
              <a:ext cx="38578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50" dirty="0"/>
                <a:t>Bend spacetime that needs general relativity correction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C63DF2-D012-6F32-A2BD-29227CFB0644}"/>
              </a:ext>
            </a:extLst>
          </p:cNvPr>
          <p:cNvGrpSpPr/>
          <p:nvPr/>
        </p:nvGrpSpPr>
        <p:grpSpPr>
          <a:xfrm>
            <a:off x="4784271" y="4219646"/>
            <a:ext cx="3857897" cy="2349745"/>
            <a:chOff x="4167051" y="4183929"/>
            <a:chExt cx="3857897" cy="2349745"/>
          </a:xfrm>
        </p:grpSpPr>
        <p:pic>
          <p:nvPicPr>
            <p:cNvPr id="2052" name="Picture 4" descr="ME researchers envision technology that allows machines to operate ...">
              <a:extLst>
                <a:ext uri="{FF2B5EF4-FFF2-40B4-BE49-F238E27FC236}">
                  <a16:creationId xmlns:a16="http://schemas.microsoft.com/office/drawing/2014/main" id="{EB9550B9-4FF5-E737-4127-2BD860F56A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67" y="4183929"/>
              <a:ext cx="3145266" cy="2096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5F4660-1821-0654-2019-3BC587EA6037}"/>
                </a:ext>
              </a:extLst>
            </p:cNvPr>
            <p:cNvSpPr txBox="1"/>
            <p:nvPr/>
          </p:nvSpPr>
          <p:spPr>
            <a:xfrm>
              <a:off x="4167051" y="6272064"/>
              <a:ext cx="38578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50" dirty="0"/>
                <a:t>Solar radiation pressure on a satellite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526071FA-4888-30C1-057C-D2C481C67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793" y="605882"/>
            <a:ext cx="3860315" cy="335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7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Jupiter Facts for Kids | Jupiter Planet Facts | DK Find Out">
            <a:extLst>
              <a:ext uri="{FF2B5EF4-FFF2-40B4-BE49-F238E27FC236}">
                <a16:creationId xmlns:a16="http://schemas.microsoft.com/office/drawing/2014/main" id="{21948634-633E-397D-7E0A-2163FD584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617" y="5172677"/>
            <a:ext cx="1636168" cy="157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54839C6-21BE-ED58-32AB-9723B32A9058}"/>
              </a:ext>
            </a:extLst>
          </p:cNvPr>
          <p:cNvSpPr txBox="1">
            <a:spLocks/>
          </p:cNvSpPr>
          <p:nvPr/>
        </p:nvSpPr>
        <p:spPr>
          <a:xfrm>
            <a:off x="1828800" y="765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Improvement of an existing propagator</a:t>
            </a:r>
            <a:br>
              <a: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</a:b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ptos Display" panose="02110004020202020204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D2E5D-98D9-1F35-1CAC-C7EB070FD089}"/>
              </a:ext>
            </a:extLst>
          </p:cNvPr>
          <p:cNvSpPr txBox="1">
            <a:spLocks/>
          </p:cNvSpPr>
          <p:nvPr/>
        </p:nvSpPr>
        <p:spPr>
          <a:xfrm>
            <a:off x="838200" y="2090738"/>
            <a:ext cx="10515600" cy="434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﻿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AU" dirty="0"/>
              <a:t>Improvement</a:t>
            </a:r>
          </a:p>
          <a:p>
            <a:endParaRPr lang="en-AU" dirty="0"/>
          </a:p>
          <a:p>
            <a:r>
              <a:rPr lang="en-AU" dirty="0"/>
              <a:t>Perturbations taken into account:</a:t>
            </a:r>
          </a:p>
          <a:p>
            <a:pPr lvl="1"/>
            <a:r>
              <a:rPr lang="en-AU" dirty="0"/>
              <a:t>Improvement lunar gravitational field </a:t>
            </a:r>
            <a:r>
              <a:rPr lang="en-AU" dirty="0">
                <a:sym typeface="Wingdings" panose="05000000000000000000" pitchFamily="2" charset="2"/>
              </a:rPr>
              <a:t> newest data (GRAIL)</a:t>
            </a:r>
          </a:p>
          <a:p>
            <a:pPr lvl="2"/>
            <a:r>
              <a:rPr lang="en-AU" dirty="0">
                <a:sym typeface="Wingdings" panose="05000000000000000000" pitchFamily="2" charset="2"/>
              </a:rPr>
              <a:t>165  350 stable harmonics: Great improvement</a:t>
            </a:r>
          </a:p>
          <a:p>
            <a:pPr lvl="1"/>
            <a:r>
              <a:rPr lang="en-AU" dirty="0">
                <a:sym typeface="Wingdings" panose="05000000000000000000" pitchFamily="2" charset="2"/>
              </a:rPr>
              <a:t>Improvement earth gravity field instead of point mass</a:t>
            </a:r>
          </a:p>
          <a:p>
            <a:pPr lvl="2"/>
            <a:r>
              <a:rPr lang="en-AU" dirty="0">
                <a:sym typeface="Wingdings" panose="05000000000000000000" pitchFamily="2" charset="2"/>
              </a:rPr>
              <a:t>Little improvement</a:t>
            </a:r>
            <a:endParaRPr lang="en-AU" dirty="0"/>
          </a:p>
          <a:p>
            <a:pPr lvl="1"/>
            <a:r>
              <a:rPr lang="en-AU" dirty="0"/>
              <a:t>General relativistic correction formula</a:t>
            </a:r>
          </a:p>
          <a:p>
            <a:pPr lvl="2"/>
            <a:r>
              <a:rPr lang="en-AU" dirty="0"/>
              <a:t>Error in the given formula</a:t>
            </a:r>
          </a:p>
          <a:p>
            <a:pPr lvl="1"/>
            <a:r>
              <a:rPr lang="en-AU" dirty="0"/>
              <a:t>Integrators choice: High order Runge </a:t>
            </a:r>
            <a:r>
              <a:rPr lang="en-AU" dirty="0" err="1"/>
              <a:t>Kutta</a:t>
            </a:r>
            <a:r>
              <a:rPr lang="en-AU" dirty="0"/>
              <a:t> and multistep integrator (</a:t>
            </a:r>
            <a:r>
              <a:rPr lang="en-AU" dirty="0" err="1"/>
              <a:t>Shampine</a:t>
            </a:r>
            <a:r>
              <a:rPr lang="en-AU" dirty="0"/>
              <a:t> Gordon)</a:t>
            </a:r>
          </a:p>
          <a:p>
            <a:pPr lvl="2"/>
            <a:r>
              <a:rPr lang="en-AU" dirty="0"/>
              <a:t>Best is ode45, Runge </a:t>
            </a:r>
            <a:r>
              <a:rPr lang="en-AU" dirty="0" err="1"/>
              <a:t>Kutta</a:t>
            </a:r>
            <a:r>
              <a:rPr lang="en-AU" dirty="0"/>
              <a:t> of 5</a:t>
            </a:r>
            <a:r>
              <a:rPr lang="en-AU" baseline="30000" dirty="0"/>
              <a:t>th</a:t>
            </a:r>
            <a:r>
              <a:rPr lang="en-AU" dirty="0"/>
              <a:t> order for stability and accuracy</a:t>
            </a:r>
          </a:p>
          <a:p>
            <a:pPr lvl="2"/>
            <a:r>
              <a:rPr lang="en-AU" dirty="0"/>
              <a:t>Decrease the relative tolerance from 1e-6  to 1e-7</a:t>
            </a:r>
          </a:p>
          <a:p>
            <a:pPr lvl="1"/>
            <a:r>
              <a:rPr lang="en-AU" dirty="0"/>
              <a:t>Point mass of Jupiter</a:t>
            </a:r>
          </a:p>
          <a:p>
            <a:pPr lvl="2"/>
            <a:r>
              <a:rPr lang="en-AU" dirty="0"/>
              <a:t>Little improvement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8D88C0-B119-A48F-CAD0-E68B1015E16E}"/>
              </a:ext>
            </a:extLst>
          </p:cNvPr>
          <p:cNvGrpSpPr/>
          <p:nvPr/>
        </p:nvGrpSpPr>
        <p:grpSpPr>
          <a:xfrm>
            <a:off x="8062095" y="1939834"/>
            <a:ext cx="3857897" cy="2610490"/>
            <a:chOff x="8062095" y="1652451"/>
            <a:chExt cx="3857897" cy="2610490"/>
          </a:xfrm>
        </p:grpSpPr>
        <p:pic>
          <p:nvPicPr>
            <p:cNvPr id="3074" name="Picture 2" descr="GRAIL Archives - Page 2 of 4 - Universe Today">
              <a:extLst>
                <a:ext uri="{FF2B5EF4-FFF2-40B4-BE49-F238E27FC236}">
                  <a16:creationId xmlns:a16="http://schemas.microsoft.com/office/drawing/2014/main" id="{D9CA015D-6AAD-A92D-2C3B-8620D2F07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9189" y="1652451"/>
              <a:ext cx="3563711" cy="2375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B8356C-9E42-43A0-6200-C1935C1DA112}"/>
                </a:ext>
              </a:extLst>
            </p:cNvPr>
            <p:cNvSpPr txBox="1"/>
            <p:nvPr/>
          </p:nvSpPr>
          <p:spPr>
            <a:xfrm>
              <a:off x="8062095" y="4001331"/>
              <a:ext cx="38578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50" dirty="0"/>
                <a:t>GRAIL A and B on mission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60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54839C6-21BE-ED58-32AB-9723B32A9058}"/>
              </a:ext>
            </a:extLst>
          </p:cNvPr>
          <p:cNvSpPr txBox="1">
            <a:spLocks/>
          </p:cNvSpPr>
          <p:nvPr/>
        </p:nvSpPr>
        <p:spPr>
          <a:xfrm>
            <a:off x="1828800" y="765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Improvement of an existing propagator</a:t>
            </a:r>
            <a:br>
              <a: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</a:b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ptos Display" panose="02110004020202020204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40C3E-9786-EC0B-7B2F-DE8C5626A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20" y="2345855"/>
            <a:ext cx="5553850" cy="4182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04C16-86B9-FA33-893E-840894B69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032" y="2189718"/>
            <a:ext cx="5620534" cy="42392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A3C616-2EF7-6D5D-1CE5-492ED163B512}"/>
              </a:ext>
            </a:extLst>
          </p:cNvPr>
          <p:cNvSpPr txBox="1"/>
          <p:nvPr/>
        </p:nvSpPr>
        <p:spPr>
          <a:xfrm>
            <a:off x="1267096" y="2020441"/>
            <a:ext cx="4349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Before any improvement, 1 day propagation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41210-9D82-F4E3-2A97-43A9FA81641C}"/>
              </a:ext>
            </a:extLst>
          </p:cNvPr>
          <p:cNvSpPr txBox="1"/>
          <p:nvPr/>
        </p:nvSpPr>
        <p:spPr>
          <a:xfrm>
            <a:off x="7262947" y="2025451"/>
            <a:ext cx="3857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After improvement, 4 days propagation</a:t>
            </a:r>
          </a:p>
        </p:txBody>
      </p:sp>
    </p:spTree>
    <p:extLst>
      <p:ext uri="{BB962C8B-B14F-4D97-AF65-F5344CB8AC3E}">
        <p14:creationId xmlns:p14="http://schemas.microsoft.com/office/powerpoint/2010/main" val="243054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54839C6-21BE-ED58-32AB-9723B32A9058}"/>
              </a:ext>
            </a:extLst>
          </p:cNvPr>
          <p:cNvSpPr txBox="1">
            <a:spLocks/>
          </p:cNvSpPr>
          <p:nvPr/>
        </p:nvSpPr>
        <p:spPr>
          <a:xfrm>
            <a:off x="1480457" y="4290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71550" lvl="1" indent="-285750"/>
            <a:r>
              <a:rPr lang="en-AU" sz="4400" dirty="0"/>
              <a:t>Use of the propagator to study and generate interesting orbits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0E16-A9D8-0EFE-F4A7-A8BD1C412DE1}"/>
              </a:ext>
            </a:extLst>
          </p:cNvPr>
          <p:cNvSpPr txBox="1">
            <a:spLocks/>
          </p:cNvSpPr>
          <p:nvPr/>
        </p:nvSpPr>
        <p:spPr>
          <a:xfrm>
            <a:off x="838200" y="2090738"/>
            <a:ext cx="3724632" cy="434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﻿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AU" dirty="0"/>
              <a:t>Goal: Generate a chosen DRO or NRHO in ephemeris for some given time</a:t>
            </a:r>
          </a:p>
          <a:p>
            <a:pPr>
              <a:buNone/>
            </a:pPr>
            <a:r>
              <a:rPr lang="en-AU" dirty="0"/>
              <a:t>	           =</a:t>
            </a:r>
          </a:p>
          <a:p>
            <a:pPr>
              <a:buNone/>
            </a:pPr>
            <a:r>
              <a:rPr lang="en-AU" dirty="0"/>
              <a:t>Find an initial value that propagates into a real DRO/NRHO</a:t>
            </a:r>
          </a:p>
          <a:p>
            <a:pPr>
              <a:buNone/>
            </a:pPr>
            <a:endParaRPr lang="en-AU" dirty="0"/>
          </a:p>
        </p:txBody>
      </p:sp>
      <p:pic>
        <p:nvPicPr>
          <p:cNvPr id="4098" name="Picture 2" descr="Lagrange points in the Earth-Moon system The three-body problem In ...">
            <a:extLst>
              <a:ext uri="{FF2B5EF4-FFF2-40B4-BE49-F238E27FC236}">
                <a16:creationId xmlns:a16="http://schemas.microsoft.com/office/drawing/2014/main" id="{BD644C8A-0282-02A0-CDE0-B1716D7FB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85" y="3926379"/>
            <a:ext cx="3724632" cy="277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9DC3DF3-A1E4-DE70-E22B-EB3A704369DC}"/>
              </a:ext>
            </a:extLst>
          </p:cNvPr>
          <p:cNvGrpSpPr/>
          <p:nvPr/>
        </p:nvGrpSpPr>
        <p:grpSpPr>
          <a:xfrm>
            <a:off x="4887407" y="1754628"/>
            <a:ext cx="6961066" cy="4132681"/>
            <a:chOff x="1020798" y="2657634"/>
            <a:chExt cx="6961066" cy="413268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01F5924-135D-8028-D1D8-082C33888E51}"/>
                </a:ext>
              </a:extLst>
            </p:cNvPr>
            <p:cNvGrpSpPr/>
            <p:nvPr/>
          </p:nvGrpSpPr>
          <p:grpSpPr>
            <a:xfrm>
              <a:off x="2293606" y="3080215"/>
              <a:ext cx="5688258" cy="3710100"/>
              <a:chOff x="2261982" y="2875387"/>
              <a:chExt cx="5688258" cy="371010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8864E37-A2C3-0897-879C-A14E3AF85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2470" y="2875387"/>
                <a:ext cx="1716018" cy="1809242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377CEA77-185D-480F-8616-6CEE585D98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3994" t="34453" r="31454" b="37251"/>
              <a:stretch/>
            </p:blipFill>
            <p:spPr>
              <a:xfrm>
                <a:off x="2261982" y="2922956"/>
                <a:ext cx="2361364" cy="1823046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0575EC71-5BAC-DC07-52EE-40CFA58423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0996" t="23049" r="7996" b="19774"/>
              <a:stretch/>
            </p:blipFill>
            <p:spPr>
              <a:xfrm>
                <a:off x="2261982" y="4852683"/>
                <a:ext cx="2361364" cy="1732804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E26B628-077E-E19D-527A-6C2BEECDF4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7258" t="20225" r="35876" b="19109"/>
              <a:stretch/>
            </p:blipFill>
            <p:spPr>
              <a:xfrm rot="16200000">
                <a:off x="5534078" y="4169324"/>
                <a:ext cx="1732802" cy="3099523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22638F-0144-81CB-F8AB-39C859321C11}"/>
                </a:ext>
              </a:extLst>
            </p:cNvPr>
            <p:cNvSpPr txBox="1"/>
            <p:nvPr/>
          </p:nvSpPr>
          <p:spPr>
            <a:xfrm>
              <a:off x="2975721" y="2717822"/>
              <a:ext cx="997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b="1" dirty="0"/>
                <a:t>DRO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C52930-89DD-F2EE-7801-4207BAEF004F}"/>
                </a:ext>
              </a:extLst>
            </p:cNvPr>
            <p:cNvSpPr txBox="1"/>
            <p:nvPr/>
          </p:nvSpPr>
          <p:spPr>
            <a:xfrm>
              <a:off x="5933536" y="2657634"/>
              <a:ext cx="997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b="1" dirty="0"/>
                <a:t>NRHO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7093E8-BDF0-B9C4-BEEF-874016B2738C}"/>
                </a:ext>
              </a:extLst>
            </p:cNvPr>
            <p:cNvSpPr txBox="1"/>
            <p:nvPr/>
          </p:nvSpPr>
          <p:spPr>
            <a:xfrm>
              <a:off x="1122301" y="3746919"/>
              <a:ext cx="9971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b="1" dirty="0"/>
                <a:t>Inertial frame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E6D40C-4A24-AC25-F330-6511CC157A0E}"/>
                </a:ext>
              </a:extLst>
            </p:cNvPr>
            <p:cNvSpPr txBox="1"/>
            <p:nvPr/>
          </p:nvSpPr>
          <p:spPr>
            <a:xfrm>
              <a:off x="1020798" y="5631525"/>
              <a:ext cx="12001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b="1" dirty="0"/>
                <a:t>Rotational frame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15EE4EF-EFE2-1073-36A8-6D151A339974}"/>
              </a:ext>
            </a:extLst>
          </p:cNvPr>
          <p:cNvSpPr txBox="1"/>
          <p:nvPr/>
        </p:nvSpPr>
        <p:spPr>
          <a:xfrm>
            <a:off x="4785905" y="5917554"/>
            <a:ext cx="120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Mission example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8D5996-0079-3169-B379-A63CD8A3CB76}"/>
              </a:ext>
            </a:extLst>
          </p:cNvPr>
          <p:cNvSpPr txBox="1"/>
          <p:nvPr/>
        </p:nvSpPr>
        <p:spPr>
          <a:xfrm>
            <a:off x="6399769" y="6034872"/>
            <a:ext cx="1882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Orion (Artemis I)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FA5167-72BA-ADF1-D734-00EED16CD6F3}"/>
              </a:ext>
            </a:extLst>
          </p:cNvPr>
          <p:cNvSpPr txBox="1"/>
          <p:nvPr/>
        </p:nvSpPr>
        <p:spPr>
          <a:xfrm>
            <a:off x="9150003" y="6034872"/>
            <a:ext cx="2297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Capstone (Gateway)</a:t>
            </a:r>
          </a:p>
        </p:txBody>
      </p:sp>
    </p:spTree>
    <p:extLst>
      <p:ext uri="{BB962C8B-B14F-4D97-AF65-F5344CB8AC3E}">
        <p14:creationId xmlns:p14="http://schemas.microsoft.com/office/powerpoint/2010/main" val="198663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54839C6-21BE-ED58-32AB-9723B32A9058}"/>
              </a:ext>
            </a:extLst>
          </p:cNvPr>
          <p:cNvSpPr txBox="1">
            <a:spLocks/>
          </p:cNvSpPr>
          <p:nvPr/>
        </p:nvSpPr>
        <p:spPr>
          <a:xfrm>
            <a:off x="1480457" y="4290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71550" lvl="1" indent="-285750"/>
            <a:r>
              <a:rPr lang="en-AU" sz="4400" dirty="0"/>
              <a:t>Use of the propagator to study and generate interesting orbits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0E16-A9D8-0EFE-F4A7-A8BD1C412DE1}"/>
              </a:ext>
            </a:extLst>
          </p:cNvPr>
          <p:cNvSpPr txBox="1">
            <a:spLocks/>
          </p:cNvSpPr>
          <p:nvPr/>
        </p:nvSpPr>
        <p:spPr>
          <a:xfrm>
            <a:off x="838199" y="2090738"/>
            <a:ext cx="10515599" cy="434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﻿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AU" dirty="0"/>
              <a:t>DROs:</a:t>
            </a:r>
          </a:p>
          <a:p>
            <a:pPr marL="971550" lvl="1" indent="-285750"/>
            <a:r>
              <a:rPr lang="en-AU" dirty="0"/>
              <a:t>We know how to generate a DRO in the CR3BP</a:t>
            </a:r>
          </a:p>
          <a:p>
            <a:pPr marL="971550" lvl="1" indent="-285750"/>
            <a:r>
              <a:rPr lang="en-AU" dirty="0"/>
              <a:t>Transition </a:t>
            </a:r>
            <a:r>
              <a:rPr lang="en-AU" b="1" dirty="0"/>
              <a:t>from</a:t>
            </a:r>
            <a:r>
              <a:rPr lang="en-AU" dirty="0"/>
              <a:t> CR3BP in Rotational </a:t>
            </a:r>
            <a:r>
              <a:rPr lang="en-AU" b="1" dirty="0"/>
              <a:t>to </a:t>
            </a:r>
            <a:r>
              <a:rPr lang="en-AU" dirty="0"/>
              <a:t>true Inertial plane, suppositions: </a:t>
            </a:r>
          </a:p>
          <a:p>
            <a:pPr marL="1428750" lvl="2" indent="-285750"/>
            <a:r>
              <a:rPr lang="en-AU" dirty="0"/>
              <a:t>Moon on same place</a:t>
            </a:r>
          </a:p>
          <a:p>
            <a:pPr marL="1428750" lvl="2" indent="-285750"/>
            <a:r>
              <a:rPr lang="en-AU" dirty="0"/>
              <a:t>Earth direction same					</a:t>
            </a:r>
            <a:r>
              <a:rPr lang="en-AU" dirty="0">
                <a:sym typeface="Wingdings" panose="05000000000000000000" pitchFamily="2" charset="2"/>
              </a:rPr>
              <a:t> arbitrary choices that give</a:t>
            </a:r>
            <a:endParaRPr lang="en-AU" dirty="0"/>
          </a:p>
          <a:p>
            <a:pPr marL="1428750" lvl="2" indent="-285750"/>
            <a:r>
              <a:rPr lang="en-AU" dirty="0"/>
              <a:t>CR3BP Earth is at average distance from moon			</a:t>
            </a:r>
            <a:r>
              <a:rPr lang="en-AU" dirty="0">
                <a:sym typeface="Wingdings" panose="05000000000000000000" pitchFamily="2" charset="2"/>
              </a:rPr>
              <a:t> good results</a:t>
            </a:r>
          </a:p>
          <a:p>
            <a:pPr marL="971550" lvl="1" indent="-285750"/>
            <a:endParaRPr lang="en-AU" dirty="0"/>
          </a:p>
          <a:p>
            <a:pPr>
              <a:buNone/>
            </a:pPr>
            <a:endParaRPr lang="en-AU" dirty="0"/>
          </a:p>
          <a:p>
            <a:pPr>
              <a:buNone/>
            </a:pPr>
            <a:endParaRPr lang="en-AU" dirty="0"/>
          </a:p>
          <a:p>
            <a:pPr>
              <a:buNone/>
            </a:pPr>
            <a:endParaRPr lang="en-AU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3D35CC2-3263-FAD7-EA73-BDCB1E4CB7FB}"/>
              </a:ext>
            </a:extLst>
          </p:cNvPr>
          <p:cNvGrpSpPr/>
          <p:nvPr/>
        </p:nvGrpSpPr>
        <p:grpSpPr>
          <a:xfrm>
            <a:off x="491580" y="4060608"/>
            <a:ext cx="3344456" cy="2632759"/>
            <a:chOff x="1297214" y="4138985"/>
            <a:chExt cx="3344456" cy="26327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ED08167-800B-3555-85E9-4A2F51751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4174" y="4477850"/>
              <a:ext cx="2290536" cy="229389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2EA1FE-F6FE-A498-651F-F1E1B622719C}"/>
                </a:ext>
              </a:extLst>
            </p:cNvPr>
            <p:cNvSpPr txBox="1"/>
            <p:nvPr/>
          </p:nvSpPr>
          <p:spPr>
            <a:xfrm>
              <a:off x="1297214" y="4138985"/>
              <a:ext cx="3344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/>
                <a:t>Propagate a fitted initial position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4977D9-C99A-31B1-1C33-893F74B1CFAB}"/>
              </a:ext>
            </a:extLst>
          </p:cNvPr>
          <p:cNvGrpSpPr/>
          <p:nvPr/>
        </p:nvGrpSpPr>
        <p:grpSpPr>
          <a:xfrm>
            <a:off x="3776978" y="4120533"/>
            <a:ext cx="4119788" cy="2572834"/>
            <a:chOff x="4031435" y="4198910"/>
            <a:chExt cx="4119788" cy="257283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0D568CE-0785-94EB-1A4D-F0C0D6B13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1435" y="4477850"/>
              <a:ext cx="2319022" cy="229389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7759A3-FEA3-7730-3A3F-DB5E4EF56CB3}"/>
                </a:ext>
              </a:extLst>
            </p:cNvPr>
            <p:cNvSpPr txBox="1"/>
            <p:nvPr/>
          </p:nvSpPr>
          <p:spPr>
            <a:xfrm>
              <a:off x="4040773" y="4198910"/>
              <a:ext cx="41104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50" dirty="0"/>
                <a:t>Converging to a real DRO by modifying the initial velocity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62E9A05-437E-DDBF-5C5E-59376E3CF1D4}"/>
              </a:ext>
            </a:extLst>
          </p:cNvPr>
          <p:cNvGrpSpPr/>
          <p:nvPr/>
        </p:nvGrpSpPr>
        <p:grpSpPr>
          <a:xfrm>
            <a:off x="7896766" y="4120533"/>
            <a:ext cx="4110450" cy="2632232"/>
            <a:chOff x="7490056" y="4176053"/>
            <a:chExt cx="4110450" cy="26322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ABC22DA-FFC6-7AB4-938A-E8E599167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65870" y="4382143"/>
              <a:ext cx="2558822" cy="242614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55ED63-E433-F457-3197-E1CEEB8B71D6}"/>
                </a:ext>
              </a:extLst>
            </p:cNvPr>
            <p:cNvSpPr txBox="1"/>
            <p:nvPr/>
          </p:nvSpPr>
          <p:spPr>
            <a:xfrm>
              <a:off x="7490056" y="4176053"/>
              <a:ext cx="411045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50" dirty="0"/>
                <a:t>4 months propagation of such a DRO:</a:t>
              </a:r>
            </a:p>
            <a:p>
              <a:pPr algn="ctr"/>
              <a:r>
                <a:rPr lang="en-AU" sz="1050" dirty="0"/>
                <a:t>Very stable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93E8E88-B182-6206-DA9D-741D69D658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884" t="29541" r="30028" b="34014"/>
          <a:stretch/>
        </p:blipFill>
        <p:spPr>
          <a:xfrm>
            <a:off x="6095998" y="4542699"/>
            <a:ext cx="2090977" cy="188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8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54839C6-21BE-ED58-32AB-9723B32A9058}"/>
              </a:ext>
            </a:extLst>
          </p:cNvPr>
          <p:cNvSpPr txBox="1">
            <a:spLocks/>
          </p:cNvSpPr>
          <p:nvPr/>
        </p:nvSpPr>
        <p:spPr>
          <a:xfrm>
            <a:off x="1480457" y="4290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71550" lvl="1" indent="-285750"/>
            <a:r>
              <a:rPr lang="en-AU" sz="4400" dirty="0"/>
              <a:t>Use of the propagator to study and generate interesting orbits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0E16-A9D8-0EFE-F4A7-A8BD1C412DE1}"/>
              </a:ext>
            </a:extLst>
          </p:cNvPr>
          <p:cNvSpPr txBox="1">
            <a:spLocks/>
          </p:cNvSpPr>
          <p:nvPr/>
        </p:nvSpPr>
        <p:spPr>
          <a:xfrm>
            <a:off x="838199" y="2090738"/>
            <a:ext cx="6294121" cy="434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﻿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AU" dirty="0"/>
              <a:t>NRHOs:</a:t>
            </a:r>
          </a:p>
          <a:p>
            <a:pPr marL="971550" lvl="1" indent="-285750"/>
            <a:r>
              <a:rPr lang="en-AU" dirty="0"/>
              <a:t>Same fitting</a:t>
            </a:r>
          </a:p>
          <a:p>
            <a:pPr marL="971550" lvl="1" indent="-285750"/>
            <a:r>
              <a:rPr lang="en-AU" dirty="0"/>
              <a:t>Do not converge easily by changing one initial component (V</a:t>
            </a:r>
            <a:r>
              <a:rPr lang="el-GR" dirty="0"/>
              <a:t>θ</a:t>
            </a:r>
            <a:r>
              <a:rPr lang="en-AU" dirty="0"/>
              <a:t> for the DROs)</a:t>
            </a:r>
          </a:p>
          <a:p>
            <a:pPr marL="971550" lvl="1" indent="-285750"/>
            <a:r>
              <a:rPr lang="en-AU" dirty="0"/>
              <a:t>A lot less stable</a:t>
            </a:r>
          </a:p>
          <a:p>
            <a:pPr marL="971550" lvl="1" indent="-285750"/>
            <a:endParaRPr lang="en-AU" dirty="0"/>
          </a:p>
          <a:p>
            <a:pPr>
              <a:buNone/>
            </a:pPr>
            <a:r>
              <a:rPr lang="en-AU" dirty="0"/>
              <a:t>Future of the project:</a:t>
            </a:r>
          </a:p>
          <a:p>
            <a:pPr marL="971550" lvl="1" indent="-285750"/>
            <a:r>
              <a:rPr lang="en-AU" dirty="0"/>
              <a:t>Build an optimization algorithm to converge to a better initial state (start with gradient descent)</a:t>
            </a:r>
          </a:p>
          <a:p>
            <a:pPr marL="971550" lvl="1" indent="-285750"/>
            <a:r>
              <a:rPr lang="en-AU" dirty="0"/>
              <a:t>Create a building method with small periodic </a:t>
            </a:r>
            <a:r>
              <a:rPr lang="en-AU" dirty="0" err="1"/>
              <a:t>maneuvers</a:t>
            </a:r>
            <a:r>
              <a:rPr lang="en-AU" dirty="0"/>
              <a:t> to generate several year stable NRHOs</a:t>
            </a:r>
          </a:p>
          <a:p>
            <a:pPr marL="971550" lvl="1" indent="-285750"/>
            <a:r>
              <a:rPr lang="en-AU" dirty="0"/>
              <a:t>Same for DRO even without </a:t>
            </a:r>
            <a:r>
              <a:rPr lang="en-AU" dirty="0" err="1"/>
              <a:t>maneuvers</a:t>
            </a:r>
            <a:endParaRPr lang="en-AU" dirty="0"/>
          </a:p>
          <a:p>
            <a:pPr>
              <a:buNone/>
            </a:pPr>
            <a:endParaRPr lang="en-AU" dirty="0"/>
          </a:p>
          <a:p>
            <a:pPr>
              <a:buNone/>
            </a:pPr>
            <a:endParaRPr lang="en-AU" dirty="0"/>
          </a:p>
          <a:p>
            <a:pPr>
              <a:buNone/>
            </a:pP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F7F2CB-644D-88B9-944D-5CF38EC2D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31" y="1910785"/>
            <a:ext cx="4191000" cy="43474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117E92-F9FB-1CB6-18F8-757C2544E78A}"/>
              </a:ext>
            </a:extLst>
          </p:cNvPr>
          <p:cNvSpPr txBox="1"/>
          <p:nvPr/>
        </p:nvSpPr>
        <p:spPr>
          <a:xfrm>
            <a:off x="6738257" y="2291733"/>
            <a:ext cx="41104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dirty="0"/>
              <a:t>20 days propagation: Not enough stable</a:t>
            </a:r>
          </a:p>
        </p:txBody>
      </p:sp>
    </p:spTree>
    <p:extLst>
      <p:ext uri="{BB962C8B-B14F-4D97-AF65-F5344CB8AC3E}">
        <p14:creationId xmlns:p14="http://schemas.microsoft.com/office/powerpoint/2010/main" val="151917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4_Accessible_Arial_PPT" id="{3ACDFA7B-E1EE-F34F-B3D3-1495A3B35F17}" vid="{F45F4A87-33AE-A649-9DB6-79F61AEF6AC3}"/>
    </a:ext>
  </a:extLst>
</a:theme>
</file>

<file path=ppt/theme/theme2.xml><?xml version="1.0" encoding="utf-8"?>
<a:theme xmlns:a="http://schemas.openxmlformats.org/drawingml/2006/main" name="1_Custom Design">
  <a:themeElements>
    <a:clrScheme name="Custom 1">
      <a:dk1>
        <a:srgbClr val="000000"/>
      </a:dk1>
      <a:lt1>
        <a:srgbClr val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4_Accessible_Arial_PPT" id="{3ACDFA7B-E1EE-F34F-B3D3-1495A3B35F17}" vid="{94DC378A-B9BA-834B-B893-7A5CB5CA963E}"/>
    </a:ext>
  </a:extLst>
</a:theme>
</file>

<file path=ppt/theme/theme3.xml><?xml version="1.0" encoding="utf-8"?>
<a:theme xmlns:a="http://schemas.openxmlformats.org/drawingml/2006/main" name="2_Custom Design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4_Accessible_Arial_PPT" id="{3ACDFA7B-E1EE-F34F-B3D3-1495A3B35F17}" vid="{CAB9B984-F54E-FD40-83E8-33959DB8818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d8a2230-54d9-4525-a072-aaf2ad3921af" xsi:nil="true"/>
    <lcf76f155ced4ddcb4097134ff3c332f xmlns="3e861e5c-b9b4-4f4a-a39d-d4f58c595d5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022E11B6C55F458F03297D129AC5C7" ma:contentTypeVersion="16" ma:contentTypeDescription="Create a new document." ma:contentTypeScope="" ma:versionID="c5de254797c2e30b1c1dab67e1fdd087">
  <xsd:schema xmlns:xsd="http://www.w3.org/2001/XMLSchema" xmlns:xs="http://www.w3.org/2001/XMLSchema" xmlns:p="http://schemas.microsoft.com/office/2006/metadata/properties" xmlns:ns2="3e861e5c-b9b4-4f4a-a39d-d4f58c595d50" xmlns:ns3="3d8a2230-54d9-4525-a072-aaf2ad3921af" targetNamespace="http://schemas.microsoft.com/office/2006/metadata/properties" ma:root="true" ma:fieldsID="40d7e893f6517adbc7421dea239a8bfb" ns2:_="" ns3:_="">
    <xsd:import namespace="3e861e5c-b9b4-4f4a-a39d-d4f58c595d50"/>
    <xsd:import namespace="3d8a2230-54d9-4525-a072-aaf2ad3921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61e5c-b9b4-4f4a-a39d-d4f58c595d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b026aac-6b52-4d7e-a64d-f3ee90946f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8a2230-54d9-4525-a072-aaf2ad392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f9d5615-4cdb-4eba-9af8-b29b99cf6c5f}" ma:internalName="TaxCatchAll" ma:showField="CatchAllData" ma:web="3d8a2230-54d9-4525-a072-aaf2ad3921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CE31FE-9010-4DD9-ACBF-74A5EE27FA83}">
  <ds:schemaRefs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  <ds:schemaRef ds:uri="3e861e5c-b9b4-4f4a-a39d-d4f58c595d50"/>
    <ds:schemaRef ds:uri="http://schemas.microsoft.com/office/2006/documentManagement/types"/>
    <ds:schemaRef ds:uri="http://purl.org/dc/dcmitype/"/>
    <ds:schemaRef ds:uri="3d8a2230-54d9-4525-a072-aaf2ad3921af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CEC6E53-DE09-48B9-92A5-3EADF1FB28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861e5c-b9b4-4f4a-a39d-d4f58c595d50"/>
    <ds:schemaRef ds:uri="3d8a2230-54d9-4525-a072-aaf2ad392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F36D4B-89AA-43AA-A4F8-41021B5395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v4_Accessible_Arial_PPT</Template>
  <TotalTime>169</TotalTime>
  <Words>594</Words>
  <Application>Microsoft Office PowerPoint</Application>
  <PresentationFormat>Widescreen</PresentationFormat>
  <Paragraphs>110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 Display</vt:lpstr>
      <vt:lpstr>Arial</vt:lpstr>
      <vt:lpstr>Calibri</vt:lpstr>
      <vt:lpstr>Roboto</vt:lpstr>
      <vt:lpstr>Wingdings</vt:lpstr>
      <vt:lpstr>Office Theme</vt:lpstr>
      <vt:lpstr>1_Custom Design</vt:lpstr>
      <vt:lpstr>2_Custom Design</vt:lpstr>
      <vt:lpstr>Development of a lunar orbit propagator</vt:lpstr>
      <vt:lpstr>PowerPoint Presentation</vt:lpstr>
      <vt:lpstr>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Quentin Granier</dc:creator>
  <cp:lastModifiedBy>Quentin Granier</cp:lastModifiedBy>
  <cp:revision>9</cp:revision>
  <dcterms:created xsi:type="dcterms:W3CDTF">2024-07-01T05:37:14Z</dcterms:created>
  <dcterms:modified xsi:type="dcterms:W3CDTF">2024-07-01T23:22:22Z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0x010100F4022E11B6C55F458F03297D129AC5C7</vt:lpwstr>
  </property>
</Properties>
</file>