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61" r:id="rId2"/>
    <p:sldId id="766" r:id="rId3"/>
    <p:sldId id="754" r:id="rId4"/>
    <p:sldId id="778" r:id="rId5"/>
    <p:sldId id="756" r:id="rId6"/>
    <p:sldId id="779" r:id="rId7"/>
    <p:sldId id="770" r:id="rId8"/>
    <p:sldId id="777" r:id="rId9"/>
    <p:sldId id="769" r:id="rId10"/>
    <p:sldId id="771" r:id="rId11"/>
    <p:sldId id="772" r:id="rId12"/>
    <p:sldId id="773" r:id="rId13"/>
    <p:sldId id="774" r:id="rId14"/>
    <p:sldId id="775" r:id="rId15"/>
    <p:sldId id="262" r:id="rId1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2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3/11/2019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3/11/2019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2019/3/11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/>
              <a:t>jQuery </a:t>
            </a:r>
            <a:r>
              <a:rPr kumimoji="1" lang="zh-CN" altLang="en-US"/>
              <a:t>入门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的基本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</a:t>
            </a: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905928" y="1465333"/>
            <a:ext cx="6738620" cy="2143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1.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引入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文件</a:t>
            </a:r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使用即可</a:t>
            </a: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.2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 smtClean="0"/>
              <a:t>的使用步骤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的基本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</a:t>
            </a:r>
          </a:p>
        </p:txBody>
      </p:sp>
      <p:sp>
        <p:nvSpPr>
          <p:cNvPr id="6" name="矩形 5"/>
          <p:cNvSpPr/>
          <p:nvPr/>
        </p:nvSpPr>
        <p:spPr>
          <a:xfrm>
            <a:off x="805815" y="1576705"/>
            <a:ext cx="6872605" cy="8045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$(function () {   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</a:t>
            </a:r>
            <a:r>
              <a:rPr lang="en-US" sz="1050" noProof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...  </a:t>
            </a:r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此处是页面</a:t>
            </a:r>
            <a:r>
              <a:rPr 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DOM</a:t>
            </a:r>
            <a:r>
              <a:rPr 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加载完成的入口</a:t>
            </a:r>
            <a:endParaRPr lang="zh-CN" altLang="en-US" sz="105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}) </a:t>
            </a:r>
            <a:r>
              <a:rPr lang="en-US"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;</a:t>
            </a:r>
            <a:r>
              <a:rPr sz="1050" noProof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805815" y="2490470"/>
            <a:ext cx="6872605" cy="8045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$(document).ready(function(){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...</a:t>
            </a: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altLang="zh-CN" sz="105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sz="1050" noProof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此处是页面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DOM加载完成的入口</a:t>
            </a: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});       </a:t>
            </a: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3404235"/>
            <a:ext cx="6738620" cy="15347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等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着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 结构渲染完毕即可执行内部代码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，不必等到所有外部资源加载完成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帮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我们完成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了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封装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228600" indent="-228600">
              <a:buFont typeface="+mj-ea"/>
              <a:buAutoNum type="arabicPeriod"/>
            </a:pP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相当于原生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js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中的 DOMContentLoaded。</a:t>
            </a:r>
          </a:p>
          <a:p>
            <a:pPr marL="228600" indent="-228600">
              <a:buFont typeface="+mj-ea"/>
              <a:buAutoNum type="arabicPeriod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不同于原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生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js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中的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load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事件是等页面文档、外部的 js 文件、css文件、图片加载完毕才执行内部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代码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4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. 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更推荐使用第一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种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方式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.3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 smtClean="0"/>
              <a:t>的入口函数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848378" y="1554861"/>
            <a:ext cx="6738620" cy="14395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1.$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是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的别称，在代码中可以使用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代替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$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，但一般为了方便，通常都直接使用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$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2.$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是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的顶级对象， 相当于原生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中的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window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。把元素利用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$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包装成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对象，就可以调用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方法。</a:t>
            </a:r>
            <a:endParaRPr lang="en-US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.4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的顶级对象 </a:t>
            </a:r>
            <a:r>
              <a:rPr lang="en-US" altLang="zh-CN"/>
              <a:t>$</a:t>
            </a:r>
            <a:endParaRPr lang="en-US" altLang="zh-CN" dirty="0"/>
          </a:p>
        </p:txBody>
      </p:sp>
      <p:sp>
        <p:nvSpPr>
          <p:cNvPr id="9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的基本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848378" y="1477557"/>
            <a:ext cx="7644130" cy="1190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</a:t>
            </a:r>
            <a:r>
              <a:rPr 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.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用原生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JS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获取来的对象就是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</a:t>
            </a:r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.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方法获取的元素就是 jQuery 对象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3.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Query 对象本质是： 利用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$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对D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OM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对象包装后产生的对象（伪数组形式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存储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）。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48378" y="2652257"/>
            <a:ext cx="7644130" cy="7010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：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只有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</a:t>
            </a: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Query 对象才能使用 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Query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方法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OM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对象则使用原生的 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JavaScirpt 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方法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.5 </a:t>
            </a:r>
            <a:r>
              <a:rPr lang="zh-CN" altLang="en-US" smtClean="0"/>
              <a:t> </a:t>
            </a:r>
            <a:r>
              <a:rPr lang="en-US" altLang="zh-CN" smtClean="0"/>
              <a:t>jQuery </a:t>
            </a:r>
            <a:r>
              <a:rPr lang="zh-CN" altLang="en-US" smtClean="0"/>
              <a:t>对象</a:t>
            </a:r>
            <a:r>
              <a:rPr lang="zh-CN" altLang="en-US"/>
              <a:t>和 </a:t>
            </a:r>
            <a:r>
              <a:rPr lang="en-US" altLang="zh-CN"/>
              <a:t>DOM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的基本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834390" y="3374069"/>
            <a:ext cx="6872605" cy="350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2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.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转换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为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（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两种方式）</a:t>
            </a:r>
          </a:p>
          <a:p>
            <a:endParaRPr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390" y="2785590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</a:t>
            </a:r>
          </a:p>
        </p:txBody>
      </p:sp>
      <p:sp>
        <p:nvSpPr>
          <p:cNvPr id="4" name="矩形 3"/>
          <p:cNvSpPr/>
          <p:nvPr/>
        </p:nvSpPr>
        <p:spPr>
          <a:xfrm>
            <a:off x="834390" y="4465165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.get(index)  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index </a:t>
            </a:r>
            <a:r>
              <a:rPr lang="zh-CN" alt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是索引号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834390" y="3805400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[index]       index </a:t>
            </a:r>
            <a:r>
              <a:rPr lang="zh-CN" alt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是索引号 </a:t>
            </a:r>
            <a:r>
              <a:rPr lang="en-US"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</a:t>
            </a:r>
            <a:r>
              <a:rPr sz="1050" noProof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</a:t>
            </a: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.5 </a:t>
            </a:r>
            <a:r>
              <a:rPr lang="zh-CN" altLang="en-US" smtClean="0"/>
              <a:t> </a:t>
            </a:r>
            <a:r>
              <a:rPr lang="en-US" altLang="zh-CN" smtClean="0"/>
              <a:t>jQuery </a:t>
            </a:r>
            <a:r>
              <a:rPr lang="zh-CN" altLang="en-US" smtClean="0"/>
              <a:t>对象</a:t>
            </a:r>
            <a:r>
              <a:rPr lang="zh-CN" altLang="en-US"/>
              <a:t>和 </a:t>
            </a:r>
            <a:r>
              <a:rPr lang="en-US" altLang="zh-CN"/>
              <a:t>DOM </a:t>
            </a:r>
            <a:r>
              <a:rPr lang="zh-CN" altLang="en-US"/>
              <a:t>对象</a:t>
            </a:r>
            <a:endParaRPr lang="zh-CN" altLang="en-US" dirty="0"/>
          </a:p>
        </p:txBody>
      </p:sp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的基本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使用</a:t>
            </a: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824341" y="2310681"/>
            <a:ext cx="6872605" cy="397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1. DOM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对象转换为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对象：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$(DOM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)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834388" y="1342244"/>
            <a:ext cx="6872605" cy="988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对象与 </a:t>
            </a:r>
            <a:r>
              <a:rPr lang="en-US" altLang="zh-CN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对象之间是可以相互转换的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因为原生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js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比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更大，原生的一些属性和方法 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没有给我们封装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.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要想使用这些属性和方法需要把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对象转换为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对象才能使用。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4" grpId="0" bldLvl="0" animBg="1"/>
      <p:bldP spid="5" grpId="0" bldLvl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635" y="1618616"/>
            <a:ext cx="4991100" cy="1827970"/>
          </a:xfrm>
        </p:spPr>
        <p:txBody>
          <a:bodyPr>
            <a:normAutofit/>
          </a:bodyPr>
          <a:lstStyle/>
          <a:p>
            <a:r>
              <a:rPr lang="en-US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概述</a:t>
            </a:r>
            <a:endParaRPr lang="zh-CN" altLang="en-US" noProof="0" dirty="0">
              <a:sym typeface="+mn-ea"/>
            </a:endParaRPr>
          </a:p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jQuery </a:t>
            </a:r>
            <a:r>
              <a:rPr lang="zh-CN" altLang="en-US"/>
              <a:t>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97223" y="1933568"/>
            <a:ext cx="6697020" cy="1804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ym typeface="+mn-ea"/>
              </a:rPr>
              <a:t>JavaScript</a:t>
            </a:r>
            <a:r>
              <a:rPr b="1" smtClean="0">
                <a:sym typeface="+mn-ea"/>
              </a:rPr>
              <a:t>库</a:t>
            </a:r>
            <a:r>
              <a:rPr b="1">
                <a:sym typeface="+mn-ea"/>
              </a:rPr>
              <a:t>：</a:t>
            </a:r>
            <a:r>
              <a:rPr smtClean="0">
                <a:sym typeface="+mn-ea"/>
              </a:rPr>
              <a:t>即</a:t>
            </a:r>
            <a:r>
              <a:rPr lang="en-US" smtClean="0">
                <a:sym typeface="+mn-ea"/>
              </a:rPr>
              <a:t> </a:t>
            </a:r>
            <a:r>
              <a:rPr smtClean="0">
                <a:sym typeface="+mn-ea"/>
              </a:rPr>
              <a:t>library</a:t>
            </a:r>
            <a:r>
              <a:rPr dirty="0">
                <a:sym typeface="+mn-ea"/>
              </a:rPr>
              <a:t>，是一个</a:t>
            </a:r>
            <a:r>
              <a:rPr dirty="0">
                <a:solidFill>
                  <a:srgbClr val="FF0000"/>
                </a:solidFill>
                <a:sym typeface="+mn-ea"/>
              </a:rPr>
              <a:t>封装</a:t>
            </a:r>
            <a:r>
              <a:rPr dirty="0">
                <a:sym typeface="+mn-ea"/>
              </a:rPr>
              <a:t>好的特定</a:t>
            </a:r>
            <a:r>
              <a:rPr dirty="0">
                <a:solidFill>
                  <a:srgbClr val="FF0000"/>
                </a:solidFill>
                <a:sym typeface="+mn-ea"/>
              </a:rPr>
              <a:t>的集合</a:t>
            </a:r>
            <a:r>
              <a:rPr dirty="0">
                <a:sym typeface="+mn-ea"/>
              </a:rPr>
              <a:t>（</a:t>
            </a:r>
            <a:r>
              <a:rPr>
                <a:sym typeface="+mn-ea"/>
              </a:rPr>
              <a:t>方法和函数</a:t>
            </a:r>
            <a:r>
              <a:rPr smtClean="0">
                <a:sym typeface="+mn-ea"/>
              </a:rPr>
              <a:t>）</a:t>
            </a:r>
            <a:r>
              <a:rPr lang="zh-CN" smtClean="0">
                <a:sym typeface="+mn-ea"/>
              </a:rPr>
              <a:t>。</a:t>
            </a:r>
            <a:r>
              <a:rPr smtClean="0">
                <a:sym typeface="+mn-ea"/>
              </a:rPr>
              <a:t>从封装</a:t>
            </a:r>
            <a:r>
              <a:rPr lang="zh-CN" dirty="0">
                <a:sym typeface="+mn-ea"/>
              </a:rPr>
              <a:t>一大堆函数</a:t>
            </a:r>
            <a:r>
              <a:rPr>
                <a:sym typeface="+mn-ea"/>
              </a:rPr>
              <a:t>的角度理解库</a:t>
            </a:r>
            <a:r>
              <a:rPr lang="zh-CN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就是在这个库中，</a:t>
            </a:r>
            <a:r>
              <a:rPr lang="zh-CN" smtClean="0">
                <a:sym typeface="+mn-ea"/>
              </a:rPr>
              <a:t>封装</a:t>
            </a:r>
            <a:r>
              <a:rPr lang="zh-CN">
                <a:sym typeface="+mn-ea"/>
              </a:rPr>
              <a:t>了</a:t>
            </a:r>
            <a:r>
              <a:rPr lang="zh-CN" smtClean="0">
                <a:sym typeface="+mn-ea"/>
              </a:rPr>
              <a:t>很多</a:t>
            </a:r>
            <a:r>
              <a:rPr lang="zh-CN" altLang="en-US" smtClean="0">
                <a:sym typeface="+mn-ea"/>
              </a:rPr>
              <a:t>预先定义好的</a:t>
            </a:r>
            <a:r>
              <a:rPr lang="zh-CN" smtClean="0">
                <a:sym typeface="+mn-ea"/>
              </a:rPr>
              <a:t>函数</a:t>
            </a:r>
            <a:r>
              <a:rPr lang="zh-CN" dirty="0">
                <a:sym typeface="+mn-ea"/>
              </a:rPr>
              <a:t>在里面，比如动画</a:t>
            </a:r>
            <a:r>
              <a:rPr lang="en-US" altLang="zh-CN" dirty="0">
                <a:sym typeface="+mn-ea"/>
              </a:rPr>
              <a:t>animate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hide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show</a:t>
            </a:r>
            <a:r>
              <a:rPr lang="zh-CN" altLang="en-US" dirty="0">
                <a:sym typeface="+mn-ea"/>
              </a:rPr>
              <a:t>，比如获取元素</a:t>
            </a:r>
            <a:r>
              <a:rPr lang="zh-CN" altLang="en-US">
                <a:sym typeface="+mn-ea"/>
              </a:rPr>
              <a:t>等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简单理解： 就是一个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文件，里面对我们原生</a:t>
            </a:r>
            <a:r>
              <a:rPr lang="en-US" altLang="zh-CN" smtClean="0">
                <a:sym typeface="+mn-ea"/>
              </a:rPr>
              <a:t>js</a:t>
            </a:r>
            <a:r>
              <a:rPr lang="zh-CN" altLang="en-US" smtClean="0">
                <a:sym typeface="+mn-ea"/>
              </a:rPr>
              <a:t>代码进行了封装，存放到里面。这样我们可以快速高效的使用这些封装好的功能了。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比如 </a:t>
            </a:r>
            <a:r>
              <a:rPr lang="en-US" altLang="zh-CN" smtClean="0">
                <a:sym typeface="+mn-ea"/>
              </a:rPr>
              <a:t>jQuery</a:t>
            </a:r>
            <a:r>
              <a:rPr lang="zh-CN" altLang="en-US" smtClean="0">
                <a:sym typeface="+mn-ea"/>
              </a:rPr>
              <a:t>，就是为了快速方便的操作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，里面基本都是函数（方法）。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.1 JavaScript </a:t>
            </a:r>
            <a:r>
              <a:rPr lang="zh-CN" altLang="en-US" smtClean="0"/>
              <a:t>库</a:t>
            </a:r>
            <a:endParaRPr lang="en-US" alt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97223" y="1393514"/>
            <a:ext cx="6697020" cy="415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仓库：   可以把很多东西放到这个仓库里面。找东西只需要到仓库里面查找到就可以了。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jQuery </a:t>
            </a:r>
            <a:r>
              <a:rPr lang="zh-CN" altLang="en-US"/>
              <a:t>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.1 JavaScript </a:t>
            </a:r>
            <a:r>
              <a:rPr lang="zh-CN" altLang="en-US" smtClean="0"/>
              <a:t>库</a:t>
            </a:r>
            <a:endParaRPr lang="en-US" altLang="zh-CN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66965" y="1284685"/>
            <a:ext cx="6697020" cy="430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常见</a:t>
            </a: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</a:t>
            </a:r>
            <a:r>
              <a:rPr lang="en-US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JavaScript</a:t>
            </a:r>
            <a:r>
              <a:rPr lang="en-US" altLang="zh-CN" sz="1400" b="1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lang="zh-CN" altLang="en-US" sz="1400" b="1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库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928959" y="1760449"/>
            <a:ext cx="6697020" cy="21593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jQuery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Prototype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YUI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Dojo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Ext JS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移动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端的</a:t>
            </a:r>
            <a:r>
              <a:rPr lang="en-US" altLang="zh-CN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zepto</a:t>
            </a:r>
            <a:endParaRPr lang="en-US" altLang="zh-CN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866965" y="3965234"/>
            <a:ext cx="6697020" cy="402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这些库都是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对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原生 JavaScript 的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封装，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用 JavaScript 实现的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，我们主要学习的是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内容占位符 5"/>
          <p:cNvSpPr>
            <a:spLocks noGrp="1"/>
          </p:cNvSpPr>
          <p:nvPr/>
        </p:nvSpPr>
        <p:spPr>
          <a:xfrm>
            <a:off x="806450" y="1234656"/>
            <a:ext cx="6738620" cy="12271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是</a:t>
            </a:r>
            <a:r>
              <a:rPr smtClean="0">
                <a:sym typeface="+mn-ea"/>
              </a:rPr>
              <a:t>一个快速</a:t>
            </a:r>
            <a:r>
              <a:rPr>
                <a:sym typeface="+mn-ea"/>
              </a:rPr>
              <a:t>、</a:t>
            </a:r>
            <a:r>
              <a:rPr smtClean="0">
                <a:sym typeface="+mn-ea"/>
              </a:rPr>
              <a:t>简洁的</a:t>
            </a:r>
            <a:r>
              <a:rPr lang="en-US" smtClean="0"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库</a:t>
            </a:r>
            <a:r>
              <a:rPr lang="zh-CN" smtClean="0">
                <a:sym typeface="+mn-ea"/>
              </a:rPr>
              <a:t>，</a:t>
            </a:r>
            <a:r>
              <a:rPr lang="zh-CN" altLang="en-US">
                <a:sym typeface="+mn-ea"/>
              </a:rPr>
              <a:t>其</a:t>
            </a:r>
            <a:r>
              <a:rPr lang="zh-CN" smtClean="0">
                <a:sym typeface="+mn-ea"/>
              </a:rPr>
              <a:t>设计</a:t>
            </a:r>
            <a:r>
              <a:rPr lang="zh-CN" dirty="0">
                <a:sym typeface="+mn-ea"/>
              </a:rPr>
              <a:t>的宗旨是“write Less，Do More”，即倡导写更少的代码，做更多的</a:t>
            </a:r>
            <a:r>
              <a:rPr lang="zh-CN">
                <a:sym typeface="+mn-ea"/>
              </a:rPr>
              <a:t>事情</a:t>
            </a:r>
            <a:r>
              <a:rPr lang="zh-CN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en-US" altLang="zh-CN">
                <a:sym typeface="+mn-ea"/>
              </a:rPr>
              <a:t>j </a:t>
            </a:r>
            <a:r>
              <a:rPr lang="zh-CN" altLang="en-US">
                <a:sym typeface="+mn-ea"/>
              </a:rPr>
              <a:t>就是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   Query </a:t>
            </a:r>
            <a:r>
              <a:rPr lang="zh-CN" altLang="en-US">
                <a:sym typeface="+mn-ea"/>
              </a:rPr>
              <a:t>查询； 意思就是查询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，把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操作做了封装，我们可以快速的</a:t>
            </a:r>
            <a:r>
              <a:rPr lang="zh-CN" altLang="en-US">
                <a:sym typeface="+mn-ea"/>
              </a:rPr>
              <a:t>查询</a:t>
            </a:r>
            <a:r>
              <a:rPr lang="zh-CN" altLang="en-US" smtClean="0">
                <a:sym typeface="+mn-ea"/>
              </a:rPr>
              <a:t>使用里面的功能。</a:t>
            </a:r>
            <a:endParaRPr lang="en-US" altLang="zh-CN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59" y="3447169"/>
            <a:ext cx="2256292" cy="940175"/>
          </a:xfrm>
          <a:prstGeom prst="rect">
            <a:avLst/>
          </a:prstGeom>
        </p:spPr>
      </p:pic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smtClean="0"/>
              <a:t>1.2 jQuery </a:t>
            </a:r>
            <a:r>
              <a:rPr lang="zh-CN" altLang="en-US" smtClean="0"/>
              <a:t>的概念</a:t>
            </a:r>
            <a:endParaRPr lang="en-US" altLang="zh-CN" dirty="0"/>
          </a:p>
        </p:txBody>
      </p:sp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jQuery </a:t>
            </a:r>
            <a:r>
              <a:rPr lang="zh-CN" altLang="en-US"/>
              <a:t>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806450" y="2461845"/>
            <a:ext cx="7181168" cy="12712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封装了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常用</a:t>
            </a:r>
            <a:r>
              <a:rPr lang="zh-CN" dirty="0">
                <a:solidFill>
                  <a:srgbClr val="FF0000"/>
                </a:solidFill>
                <a:sym typeface="+mn-ea"/>
              </a:rPr>
              <a:t>的功能代码</a:t>
            </a:r>
            <a:r>
              <a:rPr lang="zh-CN">
                <a:sym typeface="+mn-ea"/>
              </a:rPr>
              <a:t>，</a:t>
            </a:r>
            <a:r>
              <a:rPr lang="zh-CN" smtClean="0">
                <a:sym typeface="+mn-ea"/>
              </a:rPr>
              <a:t>优化</a:t>
            </a:r>
            <a:r>
              <a:rPr lang="zh-CN" altLang="en-US" smtClean="0">
                <a:sym typeface="+mn-ea"/>
              </a:rPr>
              <a:t>了 </a:t>
            </a:r>
            <a:r>
              <a:rPr lang="en-US" altLang="zh-CN" smtClean="0">
                <a:sym typeface="+mn-ea"/>
              </a:rPr>
              <a:t>DOM </a:t>
            </a:r>
            <a:r>
              <a:rPr lang="zh-CN" smtClean="0">
                <a:sym typeface="+mn-ea"/>
              </a:rPr>
              <a:t>操作</a:t>
            </a:r>
            <a:r>
              <a:rPr lang="zh-CN" dirty="0">
                <a:sym typeface="+mn-ea"/>
              </a:rPr>
              <a:t>、事件处理、动画</a:t>
            </a:r>
            <a:r>
              <a:rPr lang="zh-CN">
                <a:sym typeface="+mn-ea"/>
              </a:rPr>
              <a:t>设计</a:t>
            </a:r>
            <a:r>
              <a:rPr lang="zh-CN" smtClean="0">
                <a:sym typeface="+mn-ea"/>
              </a:rPr>
              <a:t>和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Ajax</a:t>
            </a:r>
            <a:r>
              <a:rPr lang="en-US" altLang="zh-CN" smtClean="0">
                <a:sym typeface="+mn-ea"/>
              </a:rPr>
              <a:t> </a:t>
            </a:r>
            <a:r>
              <a:rPr lang="zh-CN" smtClean="0">
                <a:sym typeface="+mn-ea"/>
              </a:rPr>
              <a:t>交互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学习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本质： 就是学习调用这些函数（方法）。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出现的目的是加快前端人员的开发速度，我们可以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非常方便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调用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和使用它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zh-CN" altLang="en-US">
                <a:sym typeface="+mn-ea"/>
              </a:rPr>
              <a:t>从而</a:t>
            </a:r>
            <a:r>
              <a:rPr lang="zh-CN" smtClean="0">
                <a:sym typeface="+mn-ea"/>
              </a:rPr>
              <a:t>提高开发</a:t>
            </a:r>
            <a:r>
              <a:rPr lang="zh-CN">
                <a:sym typeface="+mn-ea"/>
              </a:rPr>
              <a:t>效率</a:t>
            </a:r>
            <a:r>
              <a:rPr lang="zh-CN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内容占位符 5"/>
          <p:cNvSpPr>
            <a:spLocks noGrp="1"/>
          </p:cNvSpPr>
          <p:nvPr/>
        </p:nvSpPr>
        <p:spPr>
          <a:xfrm>
            <a:off x="806450" y="1234657"/>
            <a:ext cx="6738620" cy="733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是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一个快速</a:t>
            </a:r>
            <a:r>
              <a:rPr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、</a:t>
            </a:r>
            <a:r>
              <a:rPr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简洁的</a:t>
            </a:r>
            <a:r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 </a:t>
            </a:r>
            <a:r>
              <a:rPr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lang="en-US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库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其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设计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的宗旨是“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write Less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Do More”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，即倡导写更少的代码，做更多的</a:t>
            </a:r>
            <a:r>
              <a:rPr lang="zh-CN" altLang="en-US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事情</a:t>
            </a:r>
            <a:r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  <a:sym typeface="+mn-ea"/>
              </a:rPr>
              <a:t>。</a:t>
            </a:r>
            <a:endParaRPr lang="en-US" altLang="zh-CN" smtClean="0">
              <a:solidFill>
                <a:prstClr val="black">
                  <a:lumMod val="85000"/>
                  <a:lumOff val="15000"/>
                </a:prstClr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smtClean="0"/>
              <a:t>1.2 jQuery </a:t>
            </a:r>
            <a:r>
              <a:rPr lang="zh-CN" altLang="en-US" smtClean="0"/>
              <a:t>的概念</a:t>
            </a:r>
            <a:endParaRPr lang="en-US" altLang="zh-CN" dirty="0"/>
          </a:p>
        </p:txBody>
      </p:sp>
      <p:sp>
        <p:nvSpPr>
          <p:cNvPr id="12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jQuery </a:t>
            </a:r>
            <a:r>
              <a:rPr lang="zh-CN" altLang="en-US"/>
              <a:t>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25" y="1949779"/>
            <a:ext cx="1302263" cy="215357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934667" y="2406682"/>
            <a:ext cx="1296988" cy="1008062"/>
            <a:chOff x="2228327" y="2643188"/>
            <a:chExt cx="1296988" cy="1008062"/>
          </a:xfrm>
        </p:grpSpPr>
        <p:sp>
          <p:nvSpPr>
            <p:cNvPr id="10" name="椭圆 9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28327" y="3025775"/>
              <a:ext cx="1296988" cy="2527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原生</a:t>
              </a: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</a:p>
          </p:txBody>
        </p:sp>
      </p:grp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>
            <a:off x="4633098" y="2915634"/>
            <a:ext cx="1301569" cy="1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66940" y="2421747"/>
            <a:ext cx="1296988" cy="1008062"/>
            <a:chOff x="2228327" y="2643188"/>
            <a:chExt cx="1296988" cy="1008062"/>
          </a:xfrm>
        </p:grpSpPr>
        <p:sp>
          <p:nvSpPr>
            <p:cNvPr id="16" name="椭圆 15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2228327" y="3025775"/>
              <a:ext cx="1296988" cy="2527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jQuery</a:t>
              </a:r>
            </a:p>
          </p:txBody>
        </p:sp>
      </p:grpSp>
      <p:cxnSp>
        <p:nvCxnSpPr>
          <p:cNvPr id="18" name="直接箭头连接符 17"/>
          <p:cNvCxnSpPr>
            <a:stCxn id="17" idx="3"/>
          </p:cNvCxnSpPr>
          <p:nvPr/>
        </p:nvCxnSpPr>
        <p:spPr>
          <a:xfrm flipV="1">
            <a:off x="2363928" y="2922229"/>
            <a:ext cx="1150433" cy="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79130" y="3543216"/>
            <a:ext cx="9842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楼梯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222998" y="3552566"/>
            <a:ext cx="9842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电梯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7"/>
          <p:cNvSpPr txBox="1"/>
          <p:nvPr/>
        </p:nvSpPr>
        <p:spPr>
          <a:xfrm>
            <a:off x="841375" y="1435923"/>
            <a:ext cx="394652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95605" y="1885503"/>
            <a:ext cx="4176395" cy="17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轻量级。核心文件才几十kb，不会影响页面加载速度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跨浏览器兼容。基本兼容了现在主流的浏览器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链式编程、隐式迭代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事件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、样式、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动画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支持，大大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简化了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DOM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操作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支持插件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扩展开发。有着丰富的第三方的插件，例如：树形菜单、日期控件、轮播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图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等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免费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开源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 jQuery </a:t>
            </a:r>
            <a:r>
              <a:rPr lang="zh-CN" altLang="en-US"/>
              <a:t>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797223" y="831858"/>
            <a:ext cx="6517622" cy="541557"/>
          </a:xfrm>
        </p:spPr>
        <p:txBody>
          <a:bodyPr/>
          <a:lstStyle/>
          <a:p>
            <a:r>
              <a:rPr lang="en-US" altLang="zh-CN" smtClean="0"/>
              <a:t>1.2 jQuery </a:t>
            </a:r>
            <a:r>
              <a:rPr lang="zh-CN" altLang="en-US" smtClean="0"/>
              <a:t>的</a:t>
            </a:r>
            <a:r>
              <a:rPr lang="zh-CN" altLang="en-US" smtClean="0"/>
              <a:t>优点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635" y="1618616"/>
            <a:ext cx="4991100" cy="182797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jQuery </a:t>
            </a:r>
            <a:r>
              <a:rPr lang="zh-CN" altLang="en-US">
                <a:sym typeface="+mn-ea"/>
              </a:rPr>
              <a:t>概述</a:t>
            </a:r>
            <a:endParaRPr lang="zh-CN" altLang="en-US" dirty="0"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的基本使用</a:t>
            </a: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848378" y="1471700"/>
            <a:ext cx="6738620" cy="4345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官网地址： </a:t>
            </a:r>
            <a:r>
              <a:rPr dirty="0">
                <a:sym typeface="+mn-ea"/>
              </a:rPr>
              <a:t>https://</a:t>
            </a:r>
            <a:r>
              <a:rPr>
                <a:sym typeface="+mn-ea"/>
              </a:rPr>
              <a:t>jquery.com</a:t>
            </a:r>
            <a:r>
              <a:rPr smtClean="0">
                <a:sym typeface="+mn-ea"/>
              </a:rPr>
              <a:t>/</a:t>
            </a:r>
            <a:endParaRPr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 smtClean="0"/>
              <a:t>的下载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48360" y="1906270"/>
            <a:ext cx="6738620" cy="1741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版本</a:t>
            </a:r>
            <a:r>
              <a:rPr lang="zh-CN" altLang="en-US" dirty="0">
                <a:sym typeface="+mn-ea"/>
              </a:rPr>
              <a:t>：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1x </a:t>
            </a:r>
            <a:r>
              <a:rPr lang="zh-CN" altLang="en-US" smtClean="0">
                <a:sym typeface="+mn-ea"/>
              </a:rPr>
              <a:t>：兼容 </a:t>
            </a:r>
            <a:r>
              <a:rPr lang="en-US" altLang="zh-CN" smtClean="0">
                <a:sym typeface="+mn-ea"/>
              </a:rPr>
              <a:t>IE </a:t>
            </a:r>
            <a:r>
              <a:rPr lang="zh-CN" altLang="en-US" smtClean="0">
                <a:sym typeface="+mn-ea"/>
              </a:rPr>
              <a:t>678 等</a:t>
            </a:r>
            <a:r>
              <a:rPr lang="zh-CN" altLang="en-US" dirty="0">
                <a:sym typeface="+mn-ea"/>
              </a:rPr>
              <a:t>低版本浏览器， 官</a:t>
            </a:r>
            <a:r>
              <a:rPr lang="zh-CN" altLang="en-US">
                <a:sym typeface="+mn-ea"/>
              </a:rPr>
              <a:t>网</a:t>
            </a:r>
            <a:r>
              <a:rPr lang="zh-CN" altLang="en-US" smtClean="0">
                <a:sym typeface="+mn-ea"/>
              </a:rPr>
              <a:t>不</a:t>
            </a:r>
            <a:r>
              <a:rPr lang="zh-CN" altLang="en-US">
                <a:sym typeface="+mn-ea"/>
              </a:rPr>
              <a:t>再</a:t>
            </a:r>
            <a:r>
              <a:rPr lang="zh-CN" altLang="en-US" smtClean="0">
                <a:sym typeface="+mn-ea"/>
              </a:rPr>
              <a:t>更新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2x </a:t>
            </a:r>
            <a:r>
              <a:rPr lang="zh-CN" altLang="en-US" smtClean="0">
                <a:sym typeface="+mn-ea"/>
              </a:rPr>
              <a:t>：不兼容 </a:t>
            </a:r>
            <a:r>
              <a:rPr lang="en-US" altLang="zh-CN" smtClean="0">
                <a:sym typeface="+mn-ea"/>
              </a:rPr>
              <a:t>IE </a:t>
            </a:r>
            <a:r>
              <a:rPr lang="zh-CN" altLang="en-US" smtClean="0">
                <a:sym typeface="+mn-ea"/>
              </a:rPr>
              <a:t>678 等</a:t>
            </a:r>
            <a:r>
              <a:rPr lang="zh-CN" altLang="en-US" dirty="0">
                <a:sym typeface="+mn-ea"/>
              </a:rPr>
              <a:t>低版本浏览器， 官</a:t>
            </a:r>
            <a:r>
              <a:rPr lang="zh-CN" altLang="en-US">
                <a:sym typeface="+mn-ea"/>
              </a:rPr>
              <a:t>网</a:t>
            </a:r>
            <a:r>
              <a:rPr lang="zh-CN" altLang="en-US" smtClean="0">
                <a:sym typeface="+mn-ea"/>
              </a:rPr>
              <a:t>不再更新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>
                <a:sym typeface="+mn-ea"/>
              </a:rPr>
              <a:t>3x </a:t>
            </a:r>
            <a:r>
              <a:rPr lang="zh-CN" altLang="en-US" smtClean="0">
                <a:sym typeface="+mn-ea"/>
              </a:rPr>
              <a:t>：不兼容 </a:t>
            </a:r>
            <a:r>
              <a:rPr lang="en-US" altLang="zh-CN" smtClean="0">
                <a:sym typeface="+mn-ea"/>
              </a:rPr>
              <a:t>IE </a:t>
            </a:r>
            <a:r>
              <a:rPr lang="zh-CN" altLang="en-US" smtClean="0">
                <a:sym typeface="+mn-ea"/>
              </a:rPr>
              <a:t>678 等</a:t>
            </a:r>
            <a:r>
              <a:rPr lang="zh-CN" altLang="en-US" dirty="0">
                <a:sym typeface="+mn-ea"/>
              </a:rPr>
              <a:t>低版本浏览器， 是官方主要更新维护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版本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48378" y="3704558"/>
            <a:ext cx="6738620" cy="428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各个</a:t>
            </a:r>
            <a:r>
              <a:rPr lang="zh-CN" altLang="en-US" dirty="0">
                <a:sym typeface="+mn-ea"/>
              </a:rPr>
              <a:t>版本的</a:t>
            </a:r>
            <a:r>
              <a:rPr lang="zh-CN" altLang="en-US">
                <a:sym typeface="+mn-ea"/>
              </a:rPr>
              <a:t>下载</a:t>
            </a:r>
            <a:r>
              <a:rPr lang="zh-CN" altLang="en-US" smtClean="0">
                <a:sym typeface="+mn-ea"/>
              </a:rPr>
              <a:t>：https</a:t>
            </a:r>
            <a:r>
              <a:rPr lang="zh-CN" altLang="en-US" dirty="0">
                <a:sym typeface="+mn-ea"/>
              </a:rPr>
              <a:t>://code.jquery.com/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915</Words>
  <Application>Microsoft Office PowerPoint</Application>
  <PresentationFormat>全屏显示(16:9)</PresentationFormat>
  <Paragraphs>89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黑马程序员主题​​</vt:lpstr>
      <vt:lpstr>jQuery 入门</vt:lpstr>
      <vt:lpstr>PowerPoint 演示文稿</vt:lpstr>
      <vt:lpstr>1. jQuery 概述</vt:lpstr>
      <vt:lpstr>1. jQuery 概述</vt:lpstr>
      <vt:lpstr>1. jQuery 概述</vt:lpstr>
      <vt:lpstr>1. jQuery 概述</vt:lpstr>
      <vt:lpstr>1. jQuery 概述</vt:lpstr>
      <vt:lpstr>PowerPoint 演示文稿</vt:lpstr>
      <vt:lpstr>2. jQuery 的基本使用</vt:lpstr>
      <vt:lpstr>2. jQuery 的基本使用</vt:lpstr>
      <vt:lpstr>2. jQuery 的基本使用</vt:lpstr>
      <vt:lpstr>2. jQuery 的基本使用</vt:lpstr>
      <vt:lpstr>2. jQuery 的基本使用</vt:lpstr>
      <vt:lpstr>2. jQuery 的基本使用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3385</cp:revision>
  <dcterms:created xsi:type="dcterms:W3CDTF">2018-10-05T21:01:00Z</dcterms:created>
  <dcterms:modified xsi:type="dcterms:W3CDTF">2019-03-11T09:21:42Z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