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839" r:id="rId5"/>
    <p:sldId id="754" r:id="rId6"/>
    <p:sldId id="781" r:id="rId7"/>
    <p:sldId id="787" r:id="rId8"/>
    <p:sldId id="788" r:id="rId9"/>
    <p:sldId id="782" r:id="rId10"/>
    <p:sldId id="783" r:id="rId11"/>
    <p:sldId id="847" r:id="rId12"/>
    <p:sldId id="784" r:id="rId13"/>
    <p:sldId id="846" r:id="rId14"/>
    <p:sldId id="792" r:id="rId15"/>
    <p:sldId id="840" r:id="rId16"/>
    <p:sldId id="794" r:id="rId17"/>
    <p:sldId id="795" r:id="rId18"/>
    <p:sldId id="797" r:id="rId19"/>
    <p:sldId id="848" r:id="rId20"/>
    <p:sldId id="849" r:id="rId21"/>
    <p:sldId id="841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50" r:id="rId30"/>
    <p:sldId id="810" r:id="rId31"/>
    <p:sldId id="806" r:id="rId32"/>
    <p:sldId id="807" r:id="rId33"/>
    <p:sldId id="808" r:id="rId34"/>
    <p:sldId id="809" r:id="rId35"/>
    <p:sldId id="811" r:id="rId36"/>
    <p:sldId id="812" r:id="rId37"/>
    <p:sldId id="851" r:id="rId38"/>
    <p:sldId id="842" r:id="rId39"/>
    <p:sldId id="814" r:id="rId40"/>
    <p:sldId id="815" r:id="rId41"/>
    <p:sldId id="816" r:id="rId42"/>
    <p:sldId id="823" r:id="rId43"/>
    <p:sldId id="852" r:id="rId44"/>
    <p:sldId id="843" r:id="rId45"/>
    <p:sldId id="817" r:id="rId46"/>
    <p:sldId id="818" r:id="rId47"/>
    <p:sldId id="819" r:id="rId48"/>
    <p:sldId id="853" r:id="rId49"/>
    <p:sldId id="854" r:id="rId50"/>
    <p:sldId id="855" r:id="rId51"/>
    <p:sldId id="844" r:id="rId52"/>
    <p:sldId id="856" r:id="rId53"/>
    <p:sldId id="858" r:id="rId54"/>
    <p:sldId id="859" r:id="rId55"/>
    <p:sldId id="821" r:id="rId56"/>
    <p:sldId id="825" r:id="rId57"/>
    <p:sldId id="826" r:id="rId58"/>
    <p:sldId id="827" r:id="rId59"/>
    <p:sldId id="828" r:id="rId60"/>
    <p:sldId id="860" r:id="rId61"/>
    <p:sldId id="845" r:id="rId62"/>
    <p:sldId id="830" r:id="rId63"/>
    <p:sldId id="831" r:id="rId64"/>
    <p:sldId id="832" r:id="rId65"/>
    <p:sldId id="833" r:id="rId66"/>
    <p:sldId id="834" r:id="rId67"/>
    <p:sldId id="861" r:id="rId68"/>
    <p:sldId id="862" r:id="rId69"/>
    <p:sldId id="262" r:id="rId70"/>
  </p:sldIdLst>
  <p:sldSz cx="9144000" cy="5143500" type="screen16x9"/>
  <p:notesSz cx="6858000" cy="9144000"/>
  <p:custDataLst>
    <p:tags r:id="rId75"/>
  </p:custDataLst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04040"/>
    <a:srgbClr val="262626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559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gs" Target="tags/tag5.xml"/><Relationship Id="rId74" Type="http://schemas.openxmlformats.org/officeDocument/2006/relationships/commentAuthors" Target="commentAuthors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dirty="0"/>
              <a:t>jQuery </a:t>
            </a:r>
            <a:r>
              <a:rPr kumimoji="1" lang="zh-CN" altLang="en-US" dirty="0"/>
              <a:t>常用</a:t>
            </a:r>
            <a:r>
              <a:rPr kumimoji="1" lang="en-US" altLang="zh-CN" dirty="0"/>
              <a:t>API</a:t>
            </a:r>
            <a:r>
              <a:rPr kumimoji="1" lang="en-US" dirty="0"/>
              <a:t> </a:t>
            </a:r>
            <a:endParaRPr kumimoji="1"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选择器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81000" y="958298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案例：淘宝服饰精品案例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986966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选择器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8" name="TextBox 2"/>
          <p:cNvSpPr txBox="1"/>
          <p:nvPr/>
        </p:nvSpPr>
        <p:spPr>
          <a:xfrm>
            <a:off x="1281000" y="958298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案例：淘宝服饰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986966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7" y="1549295"/>
            <a:ext cx="6178550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核心原理：鼠标经过左侧盒子某个小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，就让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内容区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盒子相对应图片显示，其余的图片隐藏。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需要得到当前小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的索引号，就可以显示对应索引号的图片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jQuery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得到当前元素索引号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$(this).index()  </a:t>
            </a:r>
            <a:endParaRPr lang="en-US" altLang="zh-CN" sz="105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中间对应的图片，可以通过 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eq(index)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方法去选择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元素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show() 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隐藏元素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hide()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7571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链式编程是为了节省代码量，看起来更优雅。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795" y="1755896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).css('color', 'red').sibling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().css('color', '');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1.5  </a:t>
            </a:r>
            <a:r>
              <a:rPr lang="zh-CN" altLang="en-US" smtClean="0"/>
              <a:t>链式</a:t>
            </a:r>
            <a:r>
              <a:rPr lang="zh-CN" altLang="en-US"/>
              <a:t>编程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dirty="0">
                <a:sym typeface="+mn-ea"/>
              </a:rPr>
              <a:t>选择器</a:t>
            </a:r>
            <a:endParaRPr lang="zh-CN" altLang="en-US" noProof="0" dirty="0"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样式操作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8423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jQuery </a:t>
            </a:r>
            <a:r>
              <a:rPr lang="zh-CN">
                <a:sym typeface="+mn-ea"/>
              </a:rPr>
              <a:t>可以</a:t>
            </a:r>
            <a:r>
              <a:rPr lang="zh-CN" smtClean="0">
                <a:sym typeface="+mn-ea"/>
              </a:rPr>
              <a:t>使用</a:t>
            </a:r>
            <a:r>
              <a:rPr lang="en-US" altLang="zh-CN" smtClean="0">
                <a:sym typeface="+mn-ea"/>
              </a:rPr>
              <a:t> </a:t>
            </a:r>
            <a:r>
              <a:rPr lang="en-US" altLang="zh-CN">
                <a:sym typeface="+mn-ea"/>
              </a:rPr>
              <a:t>css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方法</a:t>
            </a:r>
            <a:r>
              <a:rPr lang="zh-CN" altLang="en-US">
                <a:sym typeface="+mn-ea"/>
              </a:rPr>
              <a:t>来</a:t>
            </a:r>
            <a:r>
              <a:rPr lang="zh-CN" altLang="en-US" smtClean="0">
                <a:sym typeface="+mn-ea"/>
              </a:rPr>
              <a:t>修改简单元素样式； 也可以操作类，修改多个样式。</a:t>
            </a:r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675" y="210636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$(this).css(''color'');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682505"/>
            <a:ext cx="6929755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参数只写属性名，则是返回属性值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8675" y="300552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$(this).css(''color'', ''red'');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2628972"/>
            <a:ext cx="7237011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zh-CN" altLang="en-US">
                <a:sym typeface="+mn-ea"/>
              </a:rPr>
              <a:t>参数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值，逗号分隔，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dirty="0">
                <a:sym typeface="+mn-ea"/>
              </a:rPr>
              <a:t>设置一</a:t>
            </a:r>
            <a:r>
              <a:rPr lang="zh-CN" altLang="en-US">
                <a:sym typeface="+mn-ea"/>
              </a:rPr>
              <a:t>组</a:t>
            </a:r>
            <a:r>
              <a:rPr lang="zh-CN" altLang="en-US" smtClean="0">
                <a:sym typeface="+mn-ea"/>
              </a:rPr>
              <a:t>样式，属性必须加引号，值如果是数字可以不用跟单位和引号</a:t>
            </a:r>
            <a:endParaRPr lang="zh-CN" alt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8675" y="397580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$(this).css({ "color":"white",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"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font-size":"20px"});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536387"/>
            <a:ext cx="6929755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3.  </a:t>
            </a:r>
            <a:r>
              <a:rPr lang="zh-CN" altLang="en-US" dirty="0">
                <a:sym typeface="+mn-ea"/>
              </a:rPr>
              <a:t>参数可以是</a:t>
            </a:r>
            <a:r>
              <a:rPr lang="zh-CN" altLang="en-US">
                <a:sym typeface="+mn-ea"/>
              </a:rPr>
              <a:t>对象</a:t>
            </a:r>
            <a:r>
              <a:rPr lang="zh-CN" altLang="en-US" smtClean="0">
                <a:sym typeface="+mn-ea"/>
              </a:rPr>
              <a:t>形式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方便</a:t>
            </a:r>
            <a:r>
              <a:rPr lang="zh-CN" altLang="en-US" dirty="0">
                <a:sym typeface="+mn-ea"/>
              </a:rPr>
              <a:t>设置多</a:t>
            </a:r>
            <a:r>
              <a:rPr lang="zh-CN" altLang="en-US">
                <a:sym typeface="+mn-ea"/>
              </a:rPr>
              <a:t>组</a:t>
            </a:r>
            <a:r>
              <a:rPr lang="zh-CN" altLang="en-US" smtClean="0">
                <a:sym typeface="+mn-ea"/>
              </a:rPr>
              <a:t>样式。属性名和属性值用冒号隔开， 属性可以不用加引号，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 </a:t>
            </a:r>
            <a:r>
              <a:rPr lang="zh-CN" altLang="en-US" smtClean="0"/>
              <a:t>操作 </a:t>
            </a:r>
            <a:r>
              <a:rPr lang="en-US" altLang="zh-CN"/>
              <a:t>css</a:t>
            </a:r>
            <a:r>
              <a:rPr lang="en-US" altLang="zh-CN" smtClean="0"/>
              <a:t> 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2" grpId="0"/>
      <p:bldP spid="5" grpId="0" bldLvl="0" animBg="1"/>
      <p:bldP spid="6" grpId="0"/>
      <p:bldP spid="7" grpId="0" bldLvl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3444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作用等同于</a:t>
            </a:r>
            <a:r>
              <a:rPr lang="zh-CN">
                <a:sym typeface="+mn-ea"/>
              </a:rPr>
              <a:t>以前</a:t>
            </a:r>
            <a:r>
              <a:rPr lang="zh-CN" smtClean="0">
                <a:sym typeface="+mn-ea"/>
              </a:rPr>
              <a:t>的</a:t>
            </a:r>
            <a:r>
              <a:rPr lang="en-US" altLang="zh-CN" smtClean="0">
                <a:sym typeface="+mn-ea"/>
              </a:rPr>
              <a:t> classList</a:t>
            </a:r>
            <a:r>
              <a:rPr lang="zh-CN" altLang="en-US" dirty="0">
                <a:sym typeface="+mn-ea"/>
              </a:rPr>
              <a:t>，可以操作类样式， 注意操作类里面的参数</a:t>
            </a:r>
            <a:r>
              <a:rPr lang="zh-CN" altLang="en-US">
                <a:sym typeface="+mn-ea"/>
              </a:rPr>
              <a:t>不要</a:t>
            </a:r>
            <a:r>
              <a:rPr lang="zh-CN" altLang="en-US" smtClean="0">
                <a:sym typeface="+mn-ea"/>
              </a:rPr>
              <a:t>加点</a:t>
            </a:r>
            <a:r>
              <a:rPr lang="zh-CN" altLang="en-US">
                <a:sym typeface="+mn-ea"/>
              </a:rPr>
              <a:t>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675" y="200988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$(“div”).addClass(''current'');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63333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添加类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8675" y="290904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$(“div”).removeClass(''current'');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1525" y="253249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2.  </a:t>
            </a:r>
            <a:r>
              <a:rPr lang="zh-CN" altLang="en-US" dirty="0">
                <a:sym typeface="+mn-ea"/>
              </a:rPr>
              <a:t>移除类</a:t>
            </a:r>
            <a:endParaRPr lang="zh-CN" altLang="en-US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8675" y="387932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$(“div”).toggleClass(''current'');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71525" y="343990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3.  </a:t>
            </a:r>
            <a:r>
              <a:rPr lang="zh-CN" altLang="en-US" dirty="0">
                <a:sym typeface="+mn-ea"/>
              </a:rPr>
              <a:t>切换类</a:t>
            </a:r>
            <a:endParaRPr lang="zh-CN" altLang="en-US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 设置类样式方法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ldLvl="0" animBg="1"/>
      <p:bldP spid="2" grpId="0"/>
      <p:bldP spid="5" grpId="0" bldLvl="0" animBg="1"/>
      <p:bldP spid="6" grpId="0"/>
      <p:bldP spid="7" grpId="0" bldLvl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栏切换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2.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样式操作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 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ym typeface="+mn-ea"/>
              </a:rPr>
              <a:t>2.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jQuery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样式操作</a:t>
            </a:r>
            <a:endParaRPr lang="zh-CN" dirty="0"/>
          </a:p>
        </p:txBody>
      </p:sp>
      <p:sp>
        <p:nvSpPr>
          <p:cNvPr id="5" name="TextBox 8"/>
          <p:cNvSpPr txBox="1"/>
          <p:nvPr/>
        </p:nvSpPr>
        <p:spPr>
          <a:xfrm>
            <a:off x="585787" y="171006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点击上部的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类，其余兄弟移除类。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点击的同时，得到当前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的索引号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让下部里面相应索引号的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显示，其余的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隐藏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样式操作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234440"/>
            <a:ext cx="7644130" cy="9962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原生</a:t>
            </a: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JS </a:t>
            </a:r>
            <a:r>
              <a:rPr lang="zh-CN" altLang="en-US" smtClean="0">
                <a:sym typeface="+mn-ea"/>
              </a:rPr>
              <a:t>中 </a:t>
            </a:r>
            <a:r>
              <a:rPr lang="en-US" altLang="zh-CN" smtClean="0">
                <a:sym typeface="+mn-ea"/>
              </a:rPr>
              <a:t>className </a:t>
            </a:r>
            <a:r>
              <a:rPr lang="zh-CN" altLang="en-US" smtClean="0">
                <a:sym typeface="+mn-ea"/>
              </a:rPr>
              <a:t>会覆盖元素原先里面的类名。</a:t>
            </a:r>
            <a:endParaRPr lang="en-US" altLang="zh-CN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里面类操作只是对指定类进行操作，不影响原先的类名。</a:t>
            </a:r>
            <a:endParaRPr lang="zh-CN" dirty="0">
              <a:sym typeface="+mn-ea"/>
            </a:endParaRPr>
          </a:p>
          <a:p>
            <a:endParaRPr lang="zh-CN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 </a:t>
            </a:r>
            <a:r>
              <a:rPr lang="zh-CN" altLang="en-US"/>
              <a:t>类</a:t>
            </a:r>
            <a:r>
              <a:rPr lang="zh-CN" altLang="en-US" smtClean="0"/>
              <a:t>操作与</a:t>
            </a:r>
            <a:r>
              <a:rPr lang="en-US" altLang="zh-CN" smtClean="0"/>
              <a:t>className</a:t>
            </a:r>
            <a:r>
              <a:rPr lang="zh-CN" altLang="en-US" smtClean="0"/>
              <a:t>区别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ym typeface="+mn-ea"/>
              </a:rPr>
              <a:t>jQuery </a:t>
            </a:r>
            <a:r>
              <a:rPr lang="zh-CN" altLang="en-US" noProof="0" dirty="0">
                <a:sym typeface="+mn-ea"/>
              </a:rPr>
              <a:t>选择器</a:t>
            </a:r>
            <a:endParaRPr lang="zh-CN" altLang="en-US" noProof="0" dirty="0"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</a:t>
            </a:r>
            <a:r>
              <a:rPr lang="zh-CN" altLang="en-US" dirty="0">
                <a:solidFill>
                  <a:srgbClr val="FF0000"/>
                </a:solidFill>
              </a:rPr>
              <a:t>效果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rgbClr val="FF0000"/>
                </a:solidFill>
                <a:sym typeface="+mn-ea"/>
              </a:rPr>
              <a:t>选择器</a:t>
            </a:r>
            <a:endParaRPr lang="zh-CN" altLang="en-US" noProof="0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06809" y="87542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jQuery </a:t>
            </a:r>
            <a:r>
              <a:rPr lang="zh-CN" altLang="en-US" dirty="0">
                <a:sym typeface="+mn-ea"/>
              </a:rPr>
              <a:t>给我们封装了很多</a:t>
            </a:r>
            <a:r>
              <a:rPr lang="zh-CN" altLang="en-US">
                <a:sym typeface="+mn-ea"/>
              </a:rPr>
              <a:t>动画</a:t>
            </a:r>
            <a:r>
              <a:rPr lang="zh-CN" altLang="en-US" smtClean="0">
                <a:sym typeface="+mn-ea"/>
              </a:rPr>
              <a:t>效果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最为</a:t>
            </a:r>
            <a:r>
              <a:rPr lang="zh-CN" altLang="en-US" dirty="0">
                <a:sym typeface="+mn-ea"/>
              </a:rPr>
              <a:t>常见的如下：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62025" y="1598019"/>
            <a:ext cx="1257935" cy="322580"/>
          </a:xfrm>
        </p:spPr>
        <p:txBody>
          <a:bodyPr/>
          <a:lstStyle/>
          <a:p>
            <a:pPr algn="ctr"/>
            <a:r>
              <a:rPr lang="zh-CN" altLang="en-US" sz="1400" dirty="0"/>
              <a:t>显示隐藏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026795" y="2133324"/>
            <a:ext cx="112839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 show</a:t>
            </a:r>
            <a:r>
              <a:rPr lang="en-US" altLang="zh-CN"/>
              <a:t>()</a:t>
            </a:r>
            <a:endParaRPr lang="en-US" altLang="zh-CN"/>
          </a:p>
          <a:p>
            <a:pPr algn="l"/>
            <a:r>
              <a:rPr lang="en-US" altLang="zh-CN" sz="1365" smtClean="0">
                <a:sym typeface="+mn-ea"/>
              </a:rPr>
              <a:t>  hide</a:t>
            </a:r>
            <a:r>
              <a:rPr lang="en-US" altLang="zh-CN" sz="1365">
                <a:sym typeface="+mn-ea"/>
              </a:rPr>
              <a:t>()</a:t>
            </a:r>
            <a:endParaRPr lang="en-US" altLang="zh-CN" sz="1365">
              <a:sym typeface="+mn-ea"/>
            </a:endParaRPr>
          </a:p>
          <a:p>
            <a:pPr algn="l"/>
            <a:r>
              <a:rPr lang="en-US" altLang="zh-CN" smtClean="0"/>
              <a:t>  toggle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7" name="内容占位符 4"/>
          <p:cNvSpPr>
            <a:spLocks noGrp="1"/>
          </p:cNvSpPr>
          <p:nvPr/>
        </p:nvSpPr>
        <p:spPr>
          <a:xfrm>
            <a:off x="241490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滑动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247967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/>
              <a:t>slideDown()</a:t>
            </a:r>
            <a:endParaRPr lang="en-US" altLang="zh-CN"/>
          </a:p>
          <a:p>
            <a:pPr algn="l"/>
            <a:r>
              <a:rPr lang="en-US" altLang="zh-CN" sz="1365">
                <a:sym typeface="+mn-ea"/>
              </a:rPr>
              <a:t>slideUp()</a:t>
            </a:r>
            <a:endParaRPr lang="en-US" altLang="zh-CN" sz="1365">
              <a:sym typeface="+mn-ea"/>
            </a:endParaRPr>
          </a:p>
          <a:p>
            <a:pPr algn="l"/>
            <a:r>
              <a:rPr lang="en-US" altLang="zh-CN"/>
              <a:t>slideToggle()</a:t>
            </a:r>
            <a:endParaRPr lang="en-US" altLang="zh-CN"/>
          </a:p>
        </p:txBody>
      </p:sp>
      <p:sp>
        <p:nvSpPr>
          <p:cNvPr id="12" name="内容占位符 4"/>
          <p:cNvSpPr>
            <a:spLocks noGrp="1"/>
          </p:cNvSpPr>
          <p:nvPr/>
        </p:nvSpPr>
        <p:spPr>
          <a:xfrm>
            <a:off x="393255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淡入淡出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399732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fadeIn</a:t>
            </a:r>
            <a:r>
              <a:rPr lang="en-US" altLang="zh-CN"/>
              <a:t>()</a:t>
            </a:r>
            <a:endParaRPr lang="en-US" altLang="zh-CN"/>
          </a:p>
          <a:p>
            <a:pPr algn="l"/>
            <a:r>
              <a:rPr lang="en-US" altLang="zh-CN" sz="1365" smtClean="0">
                <a:sym typeface="+mn-ea"/>
              </a:rPr>
              <a:t> fadeOut</a:t>
            </a:r>
            <a:r>
              <a:rPr lang="en-US" altLang="zh-CN" sz="1365">
                <a:sym typeface="+mn-ea"/>
              </a:rPr>
              <a:t>()</a:t>
            </a:r>
            <a:endParaRPr lang="en-US" altLang="zh-CN" sz="1365">
              <a:sym typeface="+mn-ea"/>
            </a:endParaRPr>
          </a:p>
          <a:p>
            <a:pPr algn="l"/>
            <a:r>
              <a:rPr lang="en-US" altLang="zh-CN" smtClean="0"/>
              <a:t> fadeToggle</a:t>
            </a:r>
            <a:r>
              <a:rPr lang="en-US" altLang="zh-CN"/>
              <a:t>()</a:t>
            </a:r>
            <a:endParaRPr lang="en-US" altLang="zh-CN"/>
          </a:p>
          <a:p>
            <a:pPr algn="l"/>
            <a:r>
              <a:rPr lang="en-US" altLang="zh-CN" smtClean="0"/>
              <a:t> fadeTo</a:t>
            </a:r>
            <a:r>
              <a:rPr lang="en-US" altLang="zh-CN"/>
              <a:t>()</a:t>
            </a:r>
            <a:endParaRPr lang="en-US" altLang="zh-CN"/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5450205" y="1598019"/>
            <a:ext cx="1257935" cy="32258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/>
              <a:t>自定义动画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5514975" y="2133324"/>
            <a:ext cx="1193165" cy="172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mtClean="0"/>
              <a:t>  animate</a:t>
            </a:r>
            <a:r>
              <a:rPr lang="en-US" altLang="zh-CN"/>
              <a:t>()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ldLvl="0" animBg="1"/>
      <p:bldP spid="7" grpId="0"/>
      <p:bldP spid="8" grpId="0" animBg="1"/>
      <p:bldP spid="12" grpId="0"/>
      <p:bldP spid="13" grpId="0" animBg="1"/>
      <p:bldP spid="14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显示语法规范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8721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show([speed,[easing],[fn]])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>
                <a:sym typeface="+mn-ea"/>
              </a:rPr>
              <a:t>显示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50" y="2828944"/>
            <a:ext cx="7123288" cy="14886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</a:t>
            </a:r>
            <a:r>
              <a:rPr lang="zh-CN" altLang="en-US">
                <a:sym typeface="+mn-ea"/>
              </a:rPr>
              <a:t>次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1239" y="176812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hide([speed,[easing],[fn]])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3990"/>
            <a:ext cx="7644130" cy="15359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</a:t>
            </a:r>
            <a:r>
              <a:rPr lang="zh-CN" altLang="en-US">
                <a:sym typeface="+mn-ea"/>
              </a:rPr>
              <a:t>次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隐藏</a:t>
            </a:r>
            <a:r>
              <a:rPr lang="zh-CN" altLang="en-US" sz="1400" b="1" smtClean="0">
                <a:sym typeface="+mn-ea"/>
              </a:rPr>
              <a:t>语法</a:t>
            </a:r>
            <a:r>
              <a:rPr lang="zh-CN" altLang="en-US" sz="1400" b="1" dirty="0">
                <a:sym typeface="+mn-ea"/>
              </a:rPr>
              <a:t>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隐藏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74219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toggle([speed,[easing],[fn]])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0796"/>
            <a:ext cx="7644130" cy="18684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）参数都可以省略， 无动画</a:t>
            </a:r>
            <a:r>
              <a:rPr lang="zh-CN" altLang="en-US">
                <a:sym typeface="+mn-ea"/>
              </a:rPr>
              <a:t>直接</a:t>
            </a:r>
            <a:r>
              <a:rPr lang="zh-CN" altLang="en-US" smtClean="0">
                <a:sym typeface="+mn-ea"/>
              </a:rPr>
              <a:t>显示。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回调函数，在动画完成时执行的函数，每个元素执行一次。</a:t>
            </a:r>
            <a:endParaRPr lang="zh-CN" altLang="en-US" dirty="0">
              <a:sym typeface="+mn-ea"/>
            </a:endParaRPr>
          </a:p>
          <a:p>
            <a:r>
              <a:rPr lang="zh-CN" altLang="en-US" smtClean="0">
                <a:solidFill>
                  <a:srgbClr val="FF0000"/>
                </a:solidFill>
                <a:sym typeface="+mn-ea"/>
              </a:rPr>
              <a:t> 建议：平时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一般不带参数，直接显示隐藏即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 显示隐藏效果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切换</a:t>
            </a:r>
            <a:r>
              <a:rPr lang="zh-CN" altLang="en-US" sz="1400" b="1" smtClean="0">
                <a:sym typeface="+mn-ea"/>
              </a:rPr>
              <a:t>语法</a:t>
            </a:r>
            <a:r>
              <a:rPr lang="zh-CN" altLang="en-US" sz="1400" b="1" dirty="0">
                <a:sym typeface="+mn-ea"/>
              </a:rPr>
              <a:t>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切换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69951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slideDown([speed,[easing],[fn]])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34709"/>
            <a:ext cx="7644130" cy="1630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）speed:三种预定速度之一的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）easing:(Optional)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下滑</a:t>
            </a:r>
            <a:r>
              <a:rPr lang="zh-CN" altLang="en-US" sz="1400" b="1">
                <a:sym typeface="+mn-ea"/>
              </a:rPr>
              <a:t>效果语法</a:t>
            </a:r>
            <a:r>
              <a:rPr lang="zh-CN" altLang="en-US" sz="1400" b="1" dirty="0">
                <a:sym typeface="+mn-ea"/>
              </a:rPr>
              <a:t>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下滑效果参数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7430" y="17222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slideUp([speed,[easing],[fn]])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78796"/>
            <a:ext cx="7644130" cy="15108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上滑</a:t>
            </a:r>
            <a:r>
              <a:rPr lang="zh-CN" altLang="en-US" sz="1400" b="1">
                <a:sym typeface="+mn-ea"/>
              </a:rPr>
              <a:t>效果语法</a:t>
            </a:r>
            <a:r>
              <a:rPr lang="zh-CN" altLang="en-US" sz="1400" b="1" dirty="0">
                <a:sym typeface="+mn-ea"/>
              </a:rPr>
              <a:t>规范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上</a:t>
            </a:r>
            <a:r>
              <a:rPr lang="zh-CN" altLang="en-US" sz="1400" b="1" smtClean="0">
                <a:sym typeface="+mn-ea"/>
              </a:rPr>
              <a:t>滑效果参数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09796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slideToggle([speed,[easing],[fn]])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66373"/>
            <a:ext cx="7644130" cy="15034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 滑动效果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滑动</a:t>
            </a:r>
            <a:r>
              <a:rPr lang="zh-CN" altLang="en-US" sz="1400" b="1">
                <a:sym typeface="+mn-ea"/>
              </a:rPr>
              <a:t>切换效果语法规范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滑动</a:t>
            </a:r>
            <a:r>
              <a:rPr lang="zh-CN" altLang="en-US" sz="1400" b="1">
                <a:sym typeface="+mn-ea"/>
              </a:rPr>
              <a:t>切换效果参数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38179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>
                <a:solidFill>
                  <a:schemeClr val="tx1"/>
                </a:solidFill>
              </a:rPr>
              <a:t>hover([over,]out)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014634"/>
            <a:ext cx="7644130" cy="15034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/>
              <a:t>over:</a:t>
            </a:r>
            <a:r>
              <a:rPr lang="zh-CN" altLang="en-US"/>
              <a:t>鼠标移到元素上要触发的</a:t>
            </a:r>
            <a:r>
              <a:rPr lang="zh-CN" altLang="en-US" smtClean="0"/>
              <a:t>函数（相当于</a:t>
            </a:r>
            <a:r>
              <a:rPr lang="en-US" altLang="zh-CN" smtClean="0"/>
              <a:t>mouseenter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/>
              <a:t>out:</a:t>
            </a:r>
            <a:r>
              <a:rPr lang="zh-CN" altLang="en-US"/>
              <a:t>鼠标移出元素要触发的</a:t>
            </a:r>
            <a:r>
              <a:rPr lang="zh-CN" altLang="en-US" smtClean="0"/>
              <a:t>函数（相当于</a:t>
            </a:r>
            <a:r>
              <a:rPr lang="en-US" altLang="zh-CN" smtClean="0"/>
              <a:t>mouseleave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 smtClean="0">
                <a:sym typeface="+mn-ea"/>
              </a:rPr>
              <a:t>）如果只写一个函数，则鼠标经过和离开都会触发它</a:t>
            </a:r>
            <a:endParaRPr lang="en-US" altLang="zh-CN" smtClean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3.3 </a:t>
            </a:r>
            <a:r>
              <a:rPr lang="zh-CN" altLang="en-US" smtClean="0"/>
              <a:t> 事件切换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287398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stop()</a:t>
            </a:r>
            <a:endParaRPr 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71525" y="1700312"/>
            <a:ext cx="7644130" cy="4851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动画或者效果一旦触发就会执行，如果多次触发，就造成多个动画或者效果</a:t>
            </a:r>
            <a:r>
              <a:rPr lang="zh-CN" altLang="en-US">
                <a:sym typeface="+mn-ea"/>
              </a:rPr>
              <a:t>排队</a:t>
            </a:r>
            <a:r>
              <a:rPr lang="zh-CN" altLang="en-US" smtClean="0">
                <a:sym typeface="+mn-ea"/>
              </a:rPr>
              <a:t>执行。</a:t>
            </a:r>
            <a:endParaRPr lang="zh-CN" altLang="en-US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77545" y="3420847"/>
            <a:ext cx="7644130" cy="896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(1</a:t>
            </a:r>
            <a:r>
              <a:rPr lang="zh-CN" altLang="en-US" smtClean="0">
                <a:sym typeface="+mn-ea"/>
              </a:rPr>
              <a:t>）</a:t>
            </a:r>
            <a:r>
              <a:rPr lang="en-US" altLang="zh-CN" smtClean="0">
                <a:sym typeface="+mn-ea"/>
              </a:rPr>
              <a:t>stop</a:t>
            </a:r>
            <a:r>
              <a:rPr lang="en-US" altLang="zh-CN">
                <a:sym typeface="+mn-ea"/>
              </a:rPr>
              <a:t>() </a:t>
            </a:r>
            <a:r>
              <a:rPr lang="en-US" altLang="zh-CN" smtClean="0">
                <a:sym typeface="+mn-ea"/>
              </a:rPr>
              <a:t>方法用于停止动画或效果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(2)  </a:t>
            </a:r>
            <a:r>
              <a:rPr lang="zh-CN" altLang="en-US" dirty="0">
                <a:sym typeface="+mn-ea"/>
              </a:rPr>
              <a:t>注意： </a:t>
            </a:r>
            <a:r>
              <a:rPr lang="en-US" altLang="zh-CN" dirty="0">
                <a:sym typeface="+mn-ea"/>
              </a:rPr>
              <a:t>stop() </a:t>
            </a:r>
            <a:r>
              <a:rPr lang="zh-CN" altLang="en-US" dirty="0">
                <a:sym typeface="+mn-ea"/>
              </a:rPr>
              <a:t>写到动画或者效果的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前面， 相当于停止结束上一次的动画。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smtClean="0"/>
              <a:t> </a:t>
            </a:r>
            <a:r>
              <a:rPr lang="zh-CN" altLang="en-US"/>
              <a:t>动画队列及其停止排队方法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动画</a:t>
            </a:r>
            <a:r>
              <a:rPr lang="zh-CN" altLang="en-US" sz="1400" b="1">
                <a:sym typeface="+mn-ea"/>
              </a:rPr>
              <a:t>或效果队列</a:t>
            </a:r>
            <a:endParaRPr lang="zh-CN" altLang="en-US" sz="1400" b="1"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停止排队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5337" y="173839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fadeIn([speed,[easing],[fn]])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94967"/>
            <a:ext cx="7644130" cy="14987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淡入效果语法规范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>
                <a:sym typeface="+mn-ea"/>
              </a:rPr>
              <a:t>淡入效果参数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71525" y="1314342"/>
            <a:ext cx="7610475" cy="433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原生 </a:t>
            </a:r>
            <a:r>
              <a:rPr lang="en-US" altLang="zh-CN" dirty="0">
                <a:sym typeface="+mn-ea"/>
              </a:rPr>
              <a:t>JS </a:t>
            </a:r>
            <a:r>
              <a:rPr lang="zh-CN" altLang="en-US" dirty="0">
                <a:sym typeface="+mn-ea"/>
              </a:rPr>
              <a:t>获取元素方式很多，很杂，而且兼容性情况</a:t>
            </a:r>
            <a:r>
              <a:rPr lang="zh-CN" altLang="en-US">
                <a:sym typeface="+mn-ea"/>
              </a:rPr>
              <a:t>不</a:t>
            </a:r>
            <a:r>
              <a:rPr lang="zh-CN" altLang="en-US" smtClean="0">
                <a:sym typeface="+mn-ea"/>
              </a:rPr>
              <a:t>一致，因此 </a:t>
            </a:r>
            <a:r>
              <a:rPr lang="en-US" altLang="zh-CN" dirty="0">
                <a:sym typeface="+mn-ea"/>
              </a:rPr>
              <a:t>jQuery </a:t>
            </a:r>
            <a:r>
              <a:rPr lang="zh-CN" altLang="en-US" dirty="0">
                <a:sym typeface="+mn-ea"/>
              </a:rPr>
              <a:t>给我们做了</a:t>
            </a:r>
            <a:r>
              <a:rPr lang="zh-CN" altLang="en-US">
                <a:sym typeface="+mn-ea"/>
              </a:rPr>
              <a:t>封装</a:t>
            </a:r>
            <a:r>
              <a:rPr lang="zh-CN" altLang="en-US" smtClean="0">
                <a:sym typeface="+mn-ea"/>
              </a:rPr>
              <a:t>，使获取</a:t>
            </a:r>
            <a:r>
              <a:rPr lang="zh-CN" altLang="en-US" dirty="0">
                <a:sym typeface="+mn-ea"/>
              </a:rPr>
              <a:t>元素统一</a:t>
            </a:r>
            <a:r>
              <a:rPr lang="zh-CN" altLang="en-US">
                <a:sym typeface="+mn-ea"/>
              </a:rPr>
              <a:t>标准</a:t>
            </a:r>
            <a:r>
              <a:rPr lang="zh-CN" altLang="en-US" smtClean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4390" y="1763179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</a:t>
            </a:r>
            <a:r>
              <a:rPr lang="en-US"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“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选择器</a:t>
            </a:r>
            <a:r>
              <a:rPr lang="en-US" altLang="zh-CN" sz="1050" strike="noStrike" noProof="1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”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里面选择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器直接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写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CSS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选择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器即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可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但是要加引号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smtClean="0"/>
              <a:t>.1 </a:t>
            </a:r>
            <a:r>
              <a:rPr lang="zh-CN" altLang="en-US" smtClean="0"/>
              <a:t> </a:t>
            </a:r>
            <a:r>
              <a:rPr lang="en-US" altLang="zh-CN" dirty="0"/>
              <a:t>jQuery </a:t>
            </a:r>
            <a:r>
              <a:rPr lang="zh-CN" altLang="en-US" dirty="0"/>
              <a:t>基础选择器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072" y="2521053"/>
            <a:ext cx="6326505" cy="21767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4720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fadeOut([speed,[easing],[fn]])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88377"/>
            <a:ext cx="7644130" cy="1481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淡出效果</a:t>
            </a:r>
            <a:r>
              <a:rPr lang="zh-CN" altLang="en-US" sz="1400" b="1">
                <a:sym typeface="+mn-ea"/>
              </a:rPr>
              <a:t>语法规范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淡出效果</a:t>
            </a:r>
            <a:r>
              <a:rPr lang="zh-CN" altLang="en-US" sz="1400" b="1">
                <a:sym typeface="+mn-ea"/>
              </a:rPr>
              <a:t>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525" y="1767897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fadeToggle([speed,[easing],[fn]])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815196"/>
            <a:ext cx="7644130" cy="1558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</a:t>
            </a:r>
            <a:r>
              <a:rPr lang="zh-CN" altLang="en-US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 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淡入</a:t>
            </a:r>
            <a:r>
              <a:rPr lang="zh-CN" altLang="en-US" sz="1400" b="1" smtClean="0">
                <a:sym typeface="+mn-ea"/>
              </a:rPr>
              <a:t>淡出切换效果</a:t>
            </a:r>
            <a:r>
              <a:rPr lang="zh-CN" altLang="en-US" sz="1400" b="1">
                <a:sym typeface="+mn-ea"/>
              </a:rPr>
              <a:t>语法规范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淡入</a:t>
            </a:r>
            <a:r>
              <a:rPr lang="zh-CN" altLang="en-US" sz="1400" b="1">
                <a:sym typeface="+mn-ea"/>
              </a:rPr>
              <a:t>淡出切换效果参数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405" y="173180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fadeTo([[speed],opacity,[easing],[fn]])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28650" y="2788377"/>
            <a:ext cx="7644130" cy="15053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opacity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透明度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必须写，取值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0~1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之间。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speed：</a:t>
            </a:r>
            <a:r>
              <a:rPr lang="zh-CN" altLang="en-US" smtClean="0">
                <a:sym typeface="+mn-ea"/>
              </a:rPr>
              <a:t>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必须写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easing：(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3.5 </a:t>
            </a:r>
            <a:r>
              <a:rPr lang="zh-CN" altLang="en-US" smtClean="0"/>
              <a:t> </a:t>
            </a:r>
            <a:r>
              <a:rPr lang="zh-CN" altLang="en-US"/>
              <a:t>淡入淡出效果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63270" y="1226340"/>
            <a:ext cx="693674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1. </a:t>
            </a:r>
            <a:r>
              <a:rPr lang="zh-CN" altLang="en-US" sz="1400" b="1">
                <a:sym typeface="+mn-ea"/>
              </a:rPr>
              <a:t>渐进方式调整到指定的不透明度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57430" y="2365466"/>
            <a:ext cx="7644130" cy="5288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2. </a:t>
            </a:r>
            <a:r>
              <a:rPr lang="zh-CN" altLang="en-US" sz="1400" b="1" smtClean="0">
                <a:sym typeface="+mn-ea"/>
              </a:rPr>
              <a:t>效果</a:t>
            </a:r>
            <a:r>
              <a:rPr lang="zh-CN" altLang="en-US" sz="1400" b="1">
                <a:sym typeface="+mn-ea"/>
              </a:rPr>
              <a:t>参数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346835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7189" y="187086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animate(params,[speed],[easing],[fn])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2413757"/>
            <a:ext cx="7644130" cy="440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参数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3.6 </a:t>
            </a:r>
            <a:r>
              <a:rPr lang="zh-CN" altLang="en-US" smtClean="0"/>
              <a:t> </a:t>
            </a:r>
            <a:r>
              <a:rPr lang="zh-CN" altLang="en-US"/>
              <a:t>自定义动画 </a:t>
            </a:r>
            <a:r>
              <a:rPr lang="en-US" altLang="zh-CN"/>
              <a:t>animate</a:t>
            </a:r>
            <a:endParaRPr lang="en-US" altLang="zh-CN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628650" y="2854520"/>
            <a:ext cx="7111144" cy="17731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dirty="0">
                <a:solidFill>
                  <a:srgbClr val="FF0000"/>
                </a:solidFill>
                <a:sym typeface="+mn-ea"/>
              </a:rPr>
              <a:t>params: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想要更改的样式属性，以对象形式传递，必须写。 属性名可以不用带引号， 如果是复合属性则需要采取驼峰命名法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borderLeft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 dirty="0">
                <a:sym typeface="+mn-ea"/>
              </a:rPr>
              <a:t>其余参数都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smtClean="0">
                <a:sym typeface="+mn-ea"/>
              </a:rPr>
              <a:t>省略。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speed：三</a:t>
            </a:r>
            <a:r>
              <a:rPr lang="zh-CN" altLang="en-US" dirty="0">
                <a:sym typeface="+mn-ea"/>
              </a:rPr>
              <a:t>种预定速度之一的</a:t>
            </a:r>
            <a:r>
              <a:rPr lang="zh-CN" altLang="en-US">
                <a:sym typeface="+mn-ea"/>
              </a:rPr>
              <a:t>字符串</a:t>
            </a:r>
            <a:r>
              <a:rPr lang="zh-CN" altLang="en-US" smtClean="0">
                <a:sym typeface="+mn-ea"/>
              </a:rPr>
              <a:t>(“slow”,“normal”, </a:t>
            </a:r>
            <a:r>
              <a:rPr lang="zh-CN" altLang="en-US">
                <a:sym typeface="+mn-ea"/>
              </a:rPr>
              <a:t>or </a:t>
            </a:r>
            <a:r>
              <a:rPr lang="zh-CN" altLang="en-US" smtClean="0">
                <a:sym typeface="+mn-ea"/>
              </a:rPr>
              <a:t>“fast”)</a:t>
            </a:r>
            <a:r>
              <a:rPr lang="zh-CN" altLang="en-US" dirty="0">
                <a:sym typeface="+mn-ea"/>
              </a:rPr>
              <a:t>或表示动画时长的毫秒数值(如：</a:t>
            </a:r>
            <a:r>
              <a:rPr lang="zh-CN" altLang="en-US">
                <a:sym typeface="+mn-ea"/>
              </a:rPr>
              <a:t>1000</a:t>
            </a:r>
            <a:r>
              <a:rPr lang="zh-CN" altLang="en-US" smtClean="0">
                <a:sym typeface="+mn-ea"/>
              </a:rPr>
              <a:t>)。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>
                <a:sym typeface="+mn-ea"/>
              </a:rPr>
              <a:t>）</a:t>
            </a:r>
            <a:r>
              <a:rPr lang="zh-CN" altLang="en-US" smtClean="0">
                <a:sym typeface="+mn-ea"/>
              </a:rPr>
              <a:t>easing</a:t>
            </a:r>
            <a:r>
              <a:rPr lang="zh-CN" altLang="en-US">
                <a:sym typeface="+mn-ea"/>
              </a:rPr>
              <a:t>：</a:t>
            </a:r>
            <a:r>
              <a:rPr lang="zh-CN" altLang="en-US" smtClean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Optional) 用来指定切换效果，</a:t>
            </a:r>
            <a:r>
              <a:rPr lang="zh-CN" altLang="en-US">
                <a:sym typeface="+mn-ea"/>
              </a:rPr>
              <a:t>默认</a:t>
            </a:r>
            <a:r>
              <a:rPr lang="zh-CN" altLang="en-US" smtClean="0">
                <a:sym typeface="+mn-ea"/>
              </a:rPr>
              <a:t>是“swing”，</a:t>
            </a:r>
            <a:r>
              <a:rPr lang="zh-CN" altLang="en-US">
                <a:sym typeface="+mn-ea"/>
              </a:rPr>
              <a:t>可用</a:t>
            </a:r>
            <a:r>
              <a:rPr lang="zh-CN" altLang="en-US" smtClean="0">
                <a:sym typeface="+mn-ea"/>
              </a:rPr>
              <a:t>参数“linear”。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）fn:  回调函数，在动画完成时执行的函数，每个元素执行</a:t>
            </a:r>
            <a:r>
              <a:rPr lang="zh-CN" altLang="en-US">
                <a:sym typeface="+mn-ea"/>
              </a:rPr>
              <a:t>一</a:t>
            </a:r>
            <a:r>
              <a:rPr lang="zh-CN" altLang="en-US" smtClean="0">
                <a:sym typeface="+mn-ea"/>
              </a:rPr>
              <a:t>次。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者荣耀手风琴效果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效果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1000" y="1070610"/>
            <a:ext cx="3031490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者荣耀手风琴效果分析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3.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效果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85787" y="1710069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鼠标经过某个小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有两步操作：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宽度变为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224px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同时里面的小图片淡出，大图片淡入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其余兄弟小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宽度变为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69px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小图片淡入， 大图片淡出</a:t>
            </a:r>
            <a:endParaRPr lang="en-US" altLang="zh-CN" sz="105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选择器</a:t>
            </a:r>
            <a:endParaRPr lang="zh-CN" altLang="en-US" noProof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获取属性语法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14" y="922757"/>
            <a:ext cx="6517622" cy="541557"/>
          </a:xfrm>
        </p:spPr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 </a:t>
            </a:r>
            <a:r>
              <a:rPr lang="zh-CN" dirty="0"/>
              <a:t>设置或获取元素固有属性值 </a:t>
            </a:r>
            <a:r>
              <a:rPr lang="en-US" altLang="zh-CN" dirty="0"/>
              <a:t>prop()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739221" y="235500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prop(''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</a:t>
            </a:r>
            <a:endParaRPr 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设置属性语法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2236" y="347726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prop(''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 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</a:t>
            </a:r>
            <a:endParaRPr 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9221" y="1425834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所谓元素固有属性就是元素本身自带的属性，</a:t>
            </a:r>
            <a:r>
              <a:rPr lang="zh-CN" altLang="en-US">
                <a:sym typeface="+mn-ea"/>
              </a:rPr>
              <a:t>比如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a&gt; </a:t>
            </a:r>
            <a:r>
              <a:rPr lang="zh-CN" altLang="en-US" smtClean="0">
                <a:sym typeface="+mn-ea"/>
              </a:rPr>
              <a:t>元素里面</a:t>
            </a:r>
            <a:r>
              <a:rPr lang="zh-CN" altLang="en-US" dirty="0">
                <a:sym typeface="+mn-ea"/>
              </a:rPr>
              <a:t>的 </a:t>
            </a:r>
            <a:r>
              <a:rPr lang="en-US" altLang="zh-CN">
                <a:sym typeface="+mn-ea"/>
              </a:rPr>
              <a:t>href </a:t>
            </a:r>
            <a:r>
              <a:rPr lang="zh-CN" altLang="en-US" smtClean="0">
                <a:sym typeface="+mn-ea"/>
              </a:rPr>
              <a:t>，比如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input&gt; </a:t>
            </a:r>
            <a:r>
              <a:rPr lang="zh-CN" altLang="en-US" smtClean="0">
                <a:sym typeface="+mn-ea"/>
              </a:rPr>
              <a:t>元素里面</a:t>
            </a:r>
            <a:r>
              <a:rPr lang="zh-CN" altLang="en-US">
                <a:sym typeface="+mn-ea"/>
              </a:rPr>
              <a:t>的 </a:t>
            </a:r>
            <a:r>
              <a:rPr lang="en-US" altLang="zh-CN" smtClean="0">
                <a:sym typeface="+mn-ea"/>
              </a:rPr>
              <a:t>type</a:t>
            </a:r>
            <a:r>
              <a:rPr lang="zh-CN" altLang="en-US" smtClean="0">
                <a:sym typeface="+mn-ea"/>
              </a:rPr>
              <a:t>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3" grpId="0"/>
      <p:bldP spid="5" grpId="0" bldLvl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236" y="239579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attr(''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类似原生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getAttribute()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221" y="344799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attr(''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 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类似原生 </a:t>
            </a: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setAttribute()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14" y="915004"/>
            <a:ext cx="6517622" cy="541557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 </a:t>
            </a:r>
            <a:r>
              <a:rPr lang="zh-CN" dirty="0"/>
              <a:t>设置或获取元素自定义属性值 </a:t>
            </a:r>
            <a:r>
              <a:rPr lang="en-US" altLang="zh-CN" dirty="0"/>
              <a:t>attr()</a:t>
            </a:r>
            <a:endParaRPr lang="en-US" altLang="zh-CN" dirty="0"/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38514" y="1432473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用户自己给元素添加的属性</a:t>
            </a:r>
            <a:r>
              <a:rPr lang="zh-CN" altLang="en-US">
                <a:sym typeface="+mn-ea"/>
              </a:rPr>
              <a:t>，</a:t>
            </a:r>
            <a:r>
              <a:rPr lang="zh-CN" altLang="en-US" smtClean="0">
                <a:sym typeface="+mn-ea"/>
              </a:rPr>
              <a:t>我们称为自定义</a:t>
            </a:r>
            <a:r>
              <a:rPr lang="zh-CN" altLang="en-US" dirty="0">
                <a:sym typeface="+mn-ea"/>
              </a:rPr>
              <a:t>属性。 比如给 </a:t>
            </a:r>
            <a:r>
              <a:rPr lang="en-US" altLang="zh-CN" dirty="0">
                <a:sym typeface="+mn-ea"/>
              </a:rPr>
              <a:t>div </a:t>
            </a:r>
            <a:r>
              <a:rPr lang="zh-CN" altLang="en-US" dirty="0">
                <a:sym typeface="+mn-ea"/>
              </a:rPr>
              <a:t>添加 </a:t>
            </a:r>
            <a:r>
              <a:rPr lang="en-US" altLang="zh-CN" dirty="0">
                <a:sym typeface="+mn-ea"/>
              </a:rPr>
              <a:t>index =“</a:t>
            </a:r>
            <a:r>
              <a:rPr lang="en-US" altLang="zh-CN">
                <a:sym typeface="+mn-ea"/>
              </a:rPr>
              <a:t>1</a:t>
            </a:r>
            <a:r>
              <a:rPr lang="en-US" altLang="zh-CN" smtClean="0">
                <a:sym typeface="+mn-ea"/>
              </a:rPr>
              <a:t>”</a:t>
            </a:r>
            <a:r>
              <a:rPr lang="zh-CN" altLang="en-US" smtClean="0">
                <a:sym typeface="+mn-ea"/>
              </a:rPr>
              <a:t>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16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获取属性语法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7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设置属性语法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221" y="4167300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改方法也可以获取 </a:t>
            </a:r>
            <a:r>
              <a:rPr lang="en-US" altLang="zh-CN" smtClean="0">
                <a:sym typeface="+mn-ea"/>
              </a:rPr>
              <a:t>H5 </a:t>
            </a:r>
            <a:r>
              <a:rPr lang="zh-CN" altLang="en-US" smtClean="0">
                <a:sym typeface="+mn-ea"/>
              </a:rPr>
              <a:t>自定义属性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15" grpId="0"/>
      <p:bldP spid="16" grpId="0"/>
      <p:bldP spid="17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属性操作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221" y="2342384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data(''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'',''value'')   // 向被选元素附加数据 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9221" y="3415794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date(''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name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向被选元素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</a:t>
            </a:r>
            <a:r>
              <a:rPr 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数据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14" y="141022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ea"/>
              </a:rPr>
              <a:t>data</a:t>
            </a:r>
            <a:r>
              <a:rPr lang="en-US" altLang="zh-CN">
                <a:sym typeface="+mn-ea"/>
              </a:rPr>
              <a:t>() </a:t>
            </a:r>
            <a:r>
              <a:rPr lang="zh-CN" altLang="en-US" smtClean="0">
                <a:sym typeface="+mn-ea"/>
              </a:rPr>
              <a:t>方法可以</a:t>
            </a:r>
            <a:r>
              <a:rPr lang="zh-CN" altLang="en-US" dirty="0">
                <a:sym typeface="+mn-ea"/>
              </a:rPr>
              <a:t>在</a:t>
            </a:r>
            <a:r>
              <a:rPr dirty="0">
                <a:sym typeface="+mn-ea"/>
              </a:rPr>
              <a:t>指定的元素上存取数据</a:t>
            </a:r>
            <a:r>
              <a:rPr lang="zh-CN" altLang="en-US" dirty="0">
                <a:sym typeface="+mn-ea"/>
              </a:rPr>
              <a:t>，并不</a:t>
            </a:r>
            <a:r>
              <a:rPr lang="zh-CN" altLang="en-US">
                <a:sym typeface="+mn-ea"/>
              </a:rPr>
              <a:t>会</a:t>
            </a:r>
            <a:r>
              <a:rPr lang="zh-CN" altLang="en-US" smtClean="0">
                <a:sym typeface="+mn-ea"/>
              </a:rPr>
              <a:t>修改 </a:t>
            </a:r>
            <a:r>
              <a:rPr lang="en-US" altLang="zh-CN" smtClean="0">
                <a:sym typeface="+mn-ea"/>
              </a:rPr>
              <a:t>DOM </a:t>
            </a:r>
            <a:r>
              <a:rPr lang="zh-CN" altLang="en-US" smtClean="0">
                <a:sym typeface="+mn-ea"/>
              </a:rPr>
              <a:t>元素</a:t>
            </a:r>
            <a:r>
              <a:rPr lang="zh-CN" altLang="en-US" dirty="0">
                <a:sym typeface="+mn-ea"/>
              </a:rPr>
              <a:t>结构。一旦页面刷新，之前存放的数据都将被</a:t>
            </a:r>
            <a:r>
              <a:rPr lang="zh-CN" altLang="en-US">
                <a:sym typeface="+mn-ea"/>
              </a:rPr>
              <a:t>移</a:t>
            </a:r>
            <a:r>
              <a:rPr lang="zh-CN" altLang="en-US" smtClean="0">
                <a:sym typeface="+mn-ea"/>
              </a:rPr>
              <a:t>除。</a:t>
            </a:r>
            <a:r>
              <a:rPr lang="en-US" altLang="zh-CN" smtClean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684530" y="3951715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同时，还可以读取 </a:t>
            </a:r>
            <a:r>
              <a:rPr lang="en-US" altLang="zh-CN" dirty="0">
                <a:sym typeface="+mn-ea"/>
              </a:rPr>
              <a:t>HTML5 </a:t>
            </a:r>
            <a:r>
              <a:rPr lang="zh-CN" altLang="en-US" dirty="0">
                <a:sym typeface="+mn-ea"/>
              </a:rPr>
              <a:t>自定义属性  </a:t>
            </a:r>
            <a:r>
              <a:rPr lang="en-US" altLang="zh-CN">
                <a:sym typeface="+mn-ea"/>
              </a:rPr>
              <a:t>data-index </a:t>
            </a:r>
            <a:r>
              <a:rPr lang="zh-CN" altLang="en-US" smtClean="0">
                <a:sym typeface="+mn-ea"/>
              </a:rPr>
              <a:t>，得到的是数字型</a:t>
            </a:r>
            <a:endParaRPr lang="en-US" altLang="zh-CN" dirty="0"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738514" y="905876"/>
            <a:ext cx="6517622" cy="541557"/>
          </a:xfrm>
        </p:spPr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 </a:t>
            </a:r>
            <a:r>
              <a:rPr lang="zh-CN" dirty="0"/>
              <a:t>数据缓存 </a:t>
            </a:r>
            <a:r>
              <a:rPr lang="en-US" altLang="zh-CN" dirty="0"/>
              <a:t>data()</a:t>
            </a:r>
            <a:endParaRPr lang="en-US" alt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39221" y="184954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附加数据语法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/>
        </p:nvSpPr>
        <p:spPr>
          <a:xfrm>
            <a:off x="732236" y="290062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</a:t>
            </a:r>
            <a:r>
              <a:rPr lang="en-US" altLang="zh-CN" sz="1400" b="1">
                <a:sym typeface="+mn-ea"/>
              </a:rPr>
              <a:t>. </a:t>
            </a:r>
            <a:r>
              <a:rPr lang="zh-CN" altLang="en-US" sz="1400" b="1" smtClean="0">
                <a:sym typeface="+mn-ea"/>
              </a:rPr>
              <a:t>获取</a:t>
            </a:r>
            <a:r>
              <a:rPr lang="zh-CN" altLang="en-US" sz="1400" b="1">
                <a:sym typeface="+mn-ea"/>
              </a:rPr>
              <a:t>数据</a:t>
            </a:r>
            <a:r>
              <a:rPr lang="zh-CN" altLang="en-US" sz="1400" b="1" smtClean="0">
                <a:sym typeface="+mn-ea"/>
              </a:rPr>
              <a:t>语法</a:t>
            </a:r>
            <a:endParaRPr lang="zh-CN" altLang="en-US" sz="1400" b="1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" grpId="0" bldLvl="0" animBg="1"/>
      <p:bldP spid="6" grpId="0"/>
      <p:bldP spid="4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426877"/>
            <a:ext cx="7154176" cy="1174069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en-US" altLang="zh-CN" smtClean="0"/>
              <a:t>.2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/>
              <a:t>层级</a:t>
            </a:r>
            <a:r>
              <a:rPr lang="zh-CN" altLang="en-US" smtClean="0"/>
              <a:t>选择</a:t>
            </a:r>
            <a:r>
              <a:rPr lang="zh-CN" altLang="en-US" dirty="0"/>
              <a:t>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属性操作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Box 2"/>
          <p:cNvSpPr txBox="1"/>
          <p:nvPr/>
        </p:nvSpPr>
        <p:spPr>
          <a:xfrm>
            <a:off x="1280795" y="1070610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全选分析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属性操作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585786" y="1710069"/>
            <a:ext cx="8025651" cy="17889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全选思路：里面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个小的复选框按钮（</a:t>
            </a:r>
            <a:r>
              <a:rPr lang="en-US" altLang="zh-CN" sz="1050" smtClean="0"/>
              <a:t>j-checkbox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）选中状态（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）跟着全选按钮（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checkall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）走。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checked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是复选框的固有属性，此时我们需要利用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prop()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方法获取和设置该属性。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把全选按钮状态赋值给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小复选框就可以了。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我们每次点击小的复选框按钮，就来判断：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如果小复选框被选中的个数等于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就应该把全选按钮选上，否则全选按钮不选。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checked 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</a:rPr>
              <a:t>选择器      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</a:rPr>
              <a:t>:checked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查找被选中的表单元素。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>
              <a:lnSpc>
                <a:spcPct val="150000"/>
              </a:lnSpc>
            </a:pP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 noProof="0" smtClean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noProof="0" dirty="0">
                <a:solidFill>
                  <a:schemeClr val="tx1"/>
                </a:solidFill>
                <a:sym typeface="+mn-ea"/>
              </a:rPr>
              <a:t>选择器</a:t>
            </a:r>
            <a:endParaRPr lang="zh-CN" altLang="en-US" noProof="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jQuery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内容文本值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内容文本值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21665" y="133175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1. </a:t>
            </a:r>
            <a:r>
              <a:rPr lang="zh-CN" altLang="en-US" sz="1400" b="1" dirty="0">
                <a:sym typeface="+mn-ea"/>
              </a:rPr>
              <a:t>普通元素内容 </a:t>
            </a:r>
            <a:r>
              <a:rPr lang="en-US" altLang="zh-CN" sz="1400" b="1" dirty="0">
                <a:sym typeface="+mn-ea"/>
              </a:rPr>
              <a:t>html()</a:t>
            </a:r>
            <a:r>
              <a:rPr lang="zh-CN" altLang="en-US" sz="1400" b="1" dirty="0">
                <a:sym typeface="+mn-ea"/>
              </a:rPr>
              <a:t>（ 相当于原生inner HTML</a:t>
            </a:r>
            <a:r>
              <a:rPr lang="en-US" altLang="zh-CN" sz="1400" b="1" dirty="0">
                <a:sym typeface="+mn-ea"/>
              </a:rPr>
              <a:t>)</a:t>
            </a:r>
            <a:endParaRPr lang="en-US" altLang="zh-CN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665" y="184679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html() 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获取元素的内容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21665" y="2809451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2. </a:t>
            </a:r>
            <a:r>
              <a:rPr lang="zh-CN" altLang="en-US" sz="1400" b="1" dirty="0">
                <a:sym typeface="+mn-ea"/>
              </a:rPr>
              <a:t>普通元素文本内容 </a:t>
            </a:r>
            <a:r>
              <a:rPr lang="en-US" altLang="zh-CN" sz="1400" b="1" dirty="0">
                <a:sym typeface="+mn-ea"/>
              </a:rPr>
              <a:t>text()   (</a:t>
            </a:r>
            <a:r>
              <a:rPr lang="zh-CN" altLang="en-US" sz="1400" b="1" dirty="0">
                <a:sym typeface="+mn-ea"/>
              </a:rPr>
              <a:t>相当与原生 </a:t>
            </a:r>
            <a:r>
              <a:rPr lang="en-US" altLang="zh-CN" sz="1400" b="1" dirty="0">
                <a:sym typeface="+mn-ea"/>
              </a:rPr>
              <a:t>innerText</a:t>
            </a:r>
            <a:r>
              <a:rPr lang="en-US" altLang="zh-CN" b="1" dirty="0">
                <a:sym typeface="+mn-ea"/>
              </a:rPr>
              <a:t>)</a:t>
            </a:r>
            <a:endParaRPr lang="en-US" altLang="zh-CN" b="1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238654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html(''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设置元素的内容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50" y="331491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text() 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   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获取元素的文本内容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5635" y="3854661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text(''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文本内容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设置元素的文本内容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35635" y="95177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主要针对元素的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内容</a:t>
            </a:r>
            <a:r>
              <a:rPr lang="zh-CN" altLang="en-US" dirty="0">
                <a:sym typeface="+mn-ea"/>
              </a:rPr>
              <a:t>还有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表单的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ldLvl="0" animBg="1"/>
      <p:bldP spid="3" grpId="0"/>
      <p:bldP spid="7" grpId="0" bldLvl="0" animBg="1"/>
      <p:bldP spid="8" grpId="0" bldLvl="0" animBg="1"/>
      <p:bldP spid="12" grpId="0" bldLvl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50" y="1331750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sym typeface="+mn-ea"/>
              </a:rPr>
              <a:t>3. </a:t>
            </a:r>
            <a:r>
              <a:rPr lang="zh-CN" sz="1400" b="1" dirty="0">
                <a:sym typeface="+mn-ea"/>
              </a:rPr>
              <a:t>表单的值 </a:t>
            </a:r>
            <a:r>
              <a:rPr lang="en-US" altLang="zh-CN" sz="1400" b="1" dirty="0">
                <a:sym typeface="+mn-ea"/>
              </a:rPr>
              <a:t>val()</a:t>
            </a:r>
            <a:r>
              <a:rPr lang="zh-CN" altLang="en-US" sz="1400" b="1" dirty="0">
                <a:sym typeface="+mn-ea"/>
              </a:rPr>
              <a:t>（ 相当于原生</a:t>
            </a:r>
            <a:r>
              <a:rPr lang="en-US" altLang="zh-CN" sz="1400" b="1" dirty="0">
                <a:sym typeface="+mn-ea"/>
              </a:rPr>
              <a:t>value)</a:t>
            </a:r>
            <a:endParaRPr lang="en-US" altLang="zh-CN" sz="1400" b="1" dirty="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665" y="182197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val()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 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获取表单的值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8650" y="23617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val(''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设置表单的值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635635" y="951772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主要针对元素的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内容</a:t>
            </a:r>
            <a:r>
              <a:rPr lang="zh-CN" altLang="en-US" dirty="0">
                <a:sym typeface="+mn-ea"/>
              </a:rPr>
              <a:t>还有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表单的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增减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商品数量分析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核心思路：首先声明一个变量，当我们点击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号（</a:t>
            </a:r>
            <a:r>
              <a:rPr lang="en-US" altLang="zh-CN" sz="1050" smtClean="0">
                <a:sym typeface="+mn-ea"/>
              </a:rPr>
              <a:t>in</a:t>
            </a:r>
            <a:r>
              <a:rPr lang="en-US" altLang="zh-CN" sz="1050" smtClean="0"/>
              <a:t>crement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），就让这个值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，然后赋值给文本框。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只能增加本商品的数量， 就是当前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的兄弟文本框（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itxt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）的值。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修改表单的值是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这个变量初始值应该是这个文本框的值，在这个值的基础上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。要获取表单的值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减号（</a:t>
            </a:r>
            <a:r>
              <a:rPr lang="en-US" altLang="zh-CN" sz="1050" smtClean="0"/>
              <a:t>decrement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）思路同理，但是如果文本框的值是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，就不能再减了。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6.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内容文本值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73526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修改商品小计分析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核心思路：每次点击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号或者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号，根据文本框的值 乘以 当前商品的价格  就是 商品的小计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只能增加本商品的小计， 就是当前商品的小计模块（</a:t>
            </a:r>
            <a:r>
              <a:rPr lang="en-US" altLang="zh-CN" sz="1050" smtClean="0"/>
              <a:t>p-sum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修改普通元素的内容是</a:t>
            </a: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当前商品的价格，要把￥符号去掉再相乘 截取字符串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substr(1)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arents(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‘选择器’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可以返回指定祖先元素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最后计算的结果如果想要保留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位小数 通过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toFixed(2)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用户也可以直接修改表单里面的值，同样要计算小计。 用表单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change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事件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用最新的表单内的值 乘以 单价即可  但是还是当前商品小计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jQuery 元素操作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尺寸</a:t>
            </a:r>
            <a:r>
              <a:rPr lang="en-US" altLang="zh-CN">
                <a:solidFill>
                  <a:schemeClr val="tx1"/>
                </a:solidFill>
              </a:rPr>
              <a:t>、</a:t>
            </a:r>
            <a:r>
              <a:rPr lang="en-US" altLang="zh-CN" smtClean="0">
                <a:solidFill>
                  <a:schemeClr val="tx1"/>
                </a:solidFill>
              </a:rPr>
              <a:t>位置操作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6" y="1466172"/>
            <a:ext cx="7610475" cy="3714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>
                <a:sym typeface="+mn-ea"/>
              </a:rPr>
              <a:t>设置</a:t>
            </a:r>
            <a:r>
              <a:rPr lang="zh-CN" altLang="en-US" smtClean="0">
                <a:sym typeface="+mn-ea"/>
              </a:rPr>
              <a:t>样式</a:t>
            </a:r>
            <a:endParaRPr lang="zh-CN" altLang="en-US" dirty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525" y="1933795"/>
            <a:ext cx="6872605" cy="5073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$('div').css('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属性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', 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值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')</a:t>
            </a:r>
            <a:r>
              <a:rPr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zh-CN" altLang="en-US" smtClean="0"/>
              <a:t>知识铺垫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32" name="内容占位符 5"/>
          <p:cNvSpPr>
            <a:spLocks noGrp="1"/>
          </p:cNvSpPr>
          <p:nvPr/>
        </p:nvSpPr>
        <p:spPr>
          <a:xfrm>
            <a:off x="730250" y="2429911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250" y="2812181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</a:t>
            </a:r>
            <a:r>
              <a:rPr sz="1050" noProof="1" smtClean="0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("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div").each(function (index, domEle) {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xxx;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）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30250" y="3441959"/>
            <a:ext cx="6738620" cy="12606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each() </a:t>
            </a:r>
            <a:r>
              <a:rPr lang="zh-CN" altLang="en-US" smtClean="0">
                <a:sym typeface="+mn-ea"/>
              </a:rPr>
              <a:t>方法遍历匹配的每一个元素。主要用</a:t>
            </a:r>
            <a:r>
              <a:rPr lang="en-US" altLang="zh-CN" smtClean="0">
                <a:sym typeface="+mn-ea"/>
              </a:rPr>
              <a:t>DOM</a:t>
            </a:r>
            <a:r>
              <a:rPr lang="zh-CN" altLang="en-US" smtClean="0">
                <a:sym typeface="+mn-ea"/>
              </a:rPr>
              <a:t>处理。 </a:t>
            </a:r>
            <a:r>
              <a:rPr lang="en-US" altLang="zh-CN" smtClean="0">
                <a:sym typeface="+mn-ea"/>
              </a:rPr>
              <a:t>each </a:t>
            </a:r>
            <a:r>
              <a:rPr lang="zh-CN" altLang="en-US" smtClean="0">
                <a:sym typeface="+mn-ea"/>
              </a:rPr>
              <a:t>每一个</a:t>
            </a:r>
            <a:endParaRPr lang="zh-CN" altLang="en-US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里面的回调函数有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个参数：  </a:t>
            </a:r>
            <a:r>
              <a:rPr lang="en-US" altLang="zh-CN" smtClean="0">
                <a:sym typeface="+mn-ea"/>
              </a:rPr>
              <a:t>index </a:t>
            </a:r>
            <a:r>
              <a:rPr lang="zh-CN" altLang="en-US" smtClean="0">
                <a:sym typeface="+mn-ea"/>
              </a:rPr>
              <a:t>是每个元素的索引号</a:t>
            </a:r>
            <a:r>
              <a:rPr lang="en-US" altLang="zh-CN" smtClean="0">
                <a:sym typeface="+mn-ea"/>
              </a:rPr>
              <a:t>;</a:t>
            </a:r>
            <a:r>
              <a:rPr lang="zh-CN" altLang="en-US" smtClean="0">
                <a:sym typeface="+mn-ea"/>
              </a:rPr>
              <a:t>  </a:t>
            </a:r>
            <a:r>
              <a:rPr lang="en-US" altLang="zh-CN" smtClean="0">
                <a:sym typeface="+mn-ea"/>
              </a:rPr>
              <a:t>demEle </a:t>
            </a:r>
            <a:r>
              <a:rPr lang="zh-CN" altLang="en-US" smtClean="0">
                <a:sym typeface="+mn-ea"/>
              </a:rPr>
              <a:t>是每个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元素对象，不是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对象</a:t>
            </a:r>
            <a:endParaRPr lang="en-US" altLang="zh-CN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mtClean="0">
                <a:solidFill>
                  <a:srgbClr val="FF0000"/>
                </a:solidFill>
                <a:sym typeface="+mn-ea"/>
              </a:rPr>
              <a:t>3.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所以要想使用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方法，需要给这个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dom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元素转换为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jquery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对象 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$(</a:t>
            </a:r>
            <a:r>
              <a:rPr lang="en-US" altLang="zh-CN" noProof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domEle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)</a:t>
            </a:r>
            <a:endParaRPr lang="zh-CN" altLang="en-US" smtClean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0250" y="1818941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隐式迭代是对同一类元素做了同样的操作。 如果想要给同一类元素做不同操作，就需要用到遍历。</a:t>
            </a:r>
            <a:endParaRPr lang="zh-CN" altLang="en-US" smtClean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遍历</a:t>
            </a:r>
            <a:r>
              <a:rPr lang="zh-CN" altLang="en-US" smtClean="0">
                <a:sym typeface="+mn-ea"/>
              </a:rPr>
              <a:t>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遍历元素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6394"/>
            <a:ext cx="6737350" cy="684201"/>
          </a:xfrm>
        </p:spPr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 smtClean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77875" y="1649521"/>
            <a:ext cx="6738620" cy="520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jQuery </a:t>
            </a:r>
            <a:r>
              <a:rPr lang="zh-CN" altLang="en-US" smtClean="0">
                <a:sym typeface="+mn-ea"/>
              </a:rPr>
              <a:t>隐式迭代是对同一类元素做了同样的操作。 如果想要给同一类元素做不同操作，就需要用到遍历。</a:t>
            </a:r>
            <a:endParaRPr lang="zh-CN" altLang="en-US" smtClean="0"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遍历</a:t>
            </a:r>
            <a:r>
              <a:rPr lang="zh-CN" altLang="en-US" smtClean="0">
                <a:sym typeface="+mn-ea"/>
              </a:rPr>
              <a:t>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7.1 </a:t>
            </a:r>
            <a:r>
              <a:rPr lang="zh-CN" altLang="en-US" smtClean="0"/>
              <a:t>遍历元素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16610" y="2073937"/>
            <a:ext cx="6696710" cy="382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ym typeface="+mn-ea"/>
              </a:rPr>
              <a:t>语法</a:t>
            </a:r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：</a:t>
            </a:r>
            <a:endParaRPr lang="zh-CN" altLang="en-US" b="1" dirty="0">
              <a:sym typeface="+mn-ea"/>
            </a:endParaRPr>
          </a:p>
          <a:p>
            <a:endParaRPr lang="zh-CN" altLang="en-US" b="1" dirty="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6610" y="2468480"/>
            <a:ext cx="6872605" cy="4298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.each(object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，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function (index,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 {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xxx;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}</a:t>
            </a:r>
            <a:r>
              <a:rPr lang="zh-CN"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）</a:t>
            </a:r>
            <a:r>
              <a:rPr sz="1050" noProof="1">
                <a:solidFill>
                  <a:prstClr val="black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 </a:t>
            </a:r>
            <a:endParaRPr sz="1050" noProof="1">
              <a:solidFill>
                <a:prstClr val="black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95655" y="3102148"/>
            <a:ext cx="6738620" cy="1130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ym typeface="+mn-ea"/>
              </a:rPr>
              <a:t>1. $.each()</a:t>
            </a:r>
            <a:r>
              <a:rPr smtClean="0">
                <a:sym typeface="+mn-ea"/>
              </a:rPr>
              <a:t>方法可用于</a:t>
            </a:r>
            <a:r>
              <a:rPr lang="zh-CN" smtClean="0">
                <a:sym typeface="+mn-ea"/>
              </a:rPr>
              <a:t>遍历</a:t>
            </a:r>
            <a:r>
              <a:rPr smtClean="0">
                <a:sym typeface="+mn-ea"/>
              </a:rPr>
              <a:t>任何对象。</a:t>
            </a:r>
            <a:r>
              <a:rPr lang="zh-CN" smtClean="0">
                <a:sym typeface="+mn-ea"/>
              </a:rPr>
              <a:t>主要用于</a:t>
            </a:r>
            <a:r>
              <a:rPr smtClean="0">
                <a:sym typeface="+mn-ea"/>
              </a:rPr>
              <a:t>数据处理</a:t>
            </a:r>
            <a:r>
              <a:rPr lang="zh-CN" smtClean="0">
                <a:sym typeface="+mn-ea"/>
              </a:rPr>
              <a:t>，比如数组，对象</a:t>
            </a:r>
            <a:endParaRPr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2. </a:t>
            </a:r>
            <a:r>
              <a:rPr lang="zh-CN" altLang="en-US" smtClean="0">
                <a:sym typeface="+mn-ea"/>
              </a:rPr>
              <a:t>里面的函数有</a:t>
            </a:r>
            <a:r>
              <a:rPr lang="en-US" altLang="zh-CN" smtClean="0">
                <a:sym typeface="+mn-ea"/>
              </a:rPr>
              <a:t>2</a:t>
            </a:r>
            <a:r>
              <a:rPr lang="zh-CN" altLang="en-US" smtClean="0">
                <a:sym typeface="+mn-ea"/>
              </a:rPr>
              <a:t>个参数：  </a:t>
            </a:r>
            <a:r>
              <a:rPr lang="en-US" altLang="zh-CN" smtClean="0">
                <a:sym typeface="+mn-ea"/>
              </a:rPr>
              <a:t>index </a:t>
            </a:r>
            <a:r>
              <a:rPr lang="zh-CN" altLang="en-US" smtClean="0">
                <a:sym typeface="+mn-ea"/>
              </a:rPr>
              <a:t>是每个元素的索引号</a:t>
            </a:r>
            <a:r>
              <a:rPr lang="en-US" altLang="zh-CN" smtClean="0">
                <a:sym typeface="+mn-ea"/>
              </a:rPr>
              <a:t>;</a:t>
            </a:r>
            <a:r>
              <a:rPr lang="zh-CN" altLang="en-US" smtClean="0">
                <a:sym typeface="+mn-ea"/>
              </a:rPr>
              <a:t>  </a:t>
            </a:r>
            <a:r>
              <a:rPr lang="en-US" altLang="zh-CN" smtClean="0">
                <a:sym typeface="+mn-ea"/>
              </a:rPr>
              <a:t>element  </a:t>
            </a:r>
            <a:r>
              <a:rPr lang="zh-CN" altLang="en-US" smtClean="0">
                <a:sym typeface="+mn-ea"/>
              </a:rPr>
              <a:t>遍历内容</a:t>
            </a:r>
            <a:endParaRPr lang="zh-CN" altLang="en-US" smtClean="0">
              <a:sym typeface="+mn-ea"/>
            </a:endParaRPr>
          </a:p>
          <a:p>
            <a:endParaRPr lang="zh-CN" altLang="en-US" smtClean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5" y="1070610"/>
            <a:ext cx="3783574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计算总计和总额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5465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核心思路：把所有文本框里面的值相加就是总计数量。总额同理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文本框里面的值不相同，如果想要相加需要用到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each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遍历。声明一个变量，相加即可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号，会改变总计和总额，如果用户修改了文本框里面的值同样会改变总计和总额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因此可以封装一个函数求总计和总额的， 以上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个操作调用这个函数即可。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总计是文本框里面的值相加用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val()    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总额是普通元素的内容用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text()  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注意普通元素里面的内容要去掉￥并且转换为数字型才能相加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84309" y="1681818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ym typeface="+mn-ea"/>
              </a:rPr>
              <a:t>语法：</a:t>
            </a:r>
            <a:endParaRPr lang="zh-CN" altLang="en-US" b="1" dirty="0"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创建</a:t>
            </a:r>
            <a:r>
              <a:rPr lang="zh-CN" altLang="en-US" dirty="0"/>
              <a:t>元素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739968" y="2071103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$(''&lt;li&gt;&lt;/li&gt;'');  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、添加、删除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39328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动态的创建了一</a:t>
            </a:r>
            <a:r>
              <a:rPr lang="zh-CN" altLang="en-US">
                <a:sym typeface="+mn-ea"/>
              </a:rPr>
              <a:t>个 </a:t>
            </a:r>
            <a:r>
              <a:rPr lang="en-US" altLang="zh-CN">
                <a:sym typeface="+mn-ea"/>
              </a:rPr>
              <a:t>&lt;</a:t>
            </a:r>
            <a:r>
              <a:rPr lang="en-US" altLang="zh-CN" smtClean="0">
                <a:sym typeface="+mn-ea"/>
              </a:rPr>
              <a:t>li&gt; 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9" grpId="0" animBg="1"/>
      <p:bldP spid="6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684309" y="1666135"/>
            <a:ext cx="7644130" cy="361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</a:t>
            </a:r>
            <a:r>
              <a:rPr lang="zh-CN" altLang="en-US" sz="1400" b="1" smtClean="0">
                <a:sym typeface="+mn-ea"/>
              </a:rPr>
              <a:t>内部添加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3" y="2159786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element.append(''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82264"/>
            <a:ext cx="7644130" cy="3781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把</a:t>
            </a:r>
            <a:r>
              <a:rPr lang="zh-CN" altLang="en-US" dirty="0">
                <a:sym typeface="+mn-ea"/>
              </a:rPr>
              <a:t>内容放入匹配元素内部</a:t>
            </a:r>
            <a:r>
              <a:rPr lang="zh-CN" altLang="en-US">
                <a:sym typeface="+mn-ea"/>
              </a:rPr>
              <a:t>最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后面，</a:t>
            </a:r>
            <a:r>
              <a:rPr lang="zh-CN" altLang="en-US" smtClean="0">
                <a:sym typeface="+mn-ea"/>
              </a:rPr>
              <a:t>类似</a:t>
            </a:r>
            <a:r>
              <a:rPr lang="zh-CN" altLang="en-US">
                <a:sym typeface="+mn-ea"/>
              </a:rPr>
              <a:t>原生 </a:t>
            </a:r>
            <a:r>
              <a:rPr lang="en-US" altLang="zh-CN" smtClean="0">
                <a:sym typeface="+mn-ea"/>
              </a:rPr>
              <a:t>appendChild</a:t>
            </a:r>
            <a:r>
              <a:rPr lang="zh-CN" altLang="en-US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3" y="3149242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.prepend(''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84310" y="3630066"/>
            <a:ext cx="7644130" cy="3983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把内容</a:t>
            </a:r>
            <a:r>
              <a:rPr lang="zh-CN" altLang="en-US" dirty="0">
                <a:sym typeface="+mn-ea"/>
              </a:rPr>
              <a:t>放入匹配元素内部</a:t>
            </a:r>
            <a:r>
              <a:rPr lang="zh-CN" altLang="en-US">
                <a:sym typeface="+mn-ea"/>
              </a:rPr>
              <a:t>最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前面。</a:t>
            </a:r>
            <a:endParaRPr lang="en-US" altLang="zh-CN" dirty="0">
              <a:sym typeface="+mn-ea"/>
            </a:endParaRPr>
          </a:p>
        </p:txBody>
      </p:sp>
      <p:sp>
        <p:nvSpPr>
          <p:cNvPr id="14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/>
              <a:t>添加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添加</a:t>
            </a:r>
            <a:r>
              <a:rPr lang="zh-CN" altLang="en-US" dirty="0">
                <a:sym typeface="+mn-ea"/>
              </a:rPr>
              <a:t>、删除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3" grpId="0"/>
      <p:bldP spid="4" grpId="0" bldLvl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4" y="220841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element.after(''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    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把内容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放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入目标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元素后面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77546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4" y="277546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element.before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(''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内容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'')   </a:t>
            </a:r>
            <a:r>
              <a:rPr lang="en-US" altLang="zh-CN" sz="105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//  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把内容</a:t>
            </a:r>
            <a:r>
              <a:rPr lang="zh-CN" altLang="en-US" sz="1050">
                <a:solidFill>
                  <a:schemeClr val="tx1"/>
                </a:solidFill>
                <a:sym typeface="+mn-ea"/>
              </a:rPr>
              <a:t>放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入目标元素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前</a:t>
            </a:r>
            <a:r>
              <a:rPr lang="zh-CN" altLang="en-US" sz="1050" smtClean="0">
                <a:solidFill>
                  <a:schemeClr val="tx1"/>
                </a:solidFill>
                <a:sym typeface="+mn-ea"/>
              </a:rPr>
              <a:t>面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84309" y="3341695"/>
            <a:ext cx="7644130" cy="857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内部添加元素，生成之后，它们是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父子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外部添加元素，生成之后，他们是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兄弟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关系。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7.3 </a:t>
            </a:r>
            <a:r>
              <a:rPr lang="zh-CN" altLang="en-US"/>
              <a:t>添加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684309" y="1666135"/>
            <a:ext cx="7644130" cy="361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2</a:t>
            </a:r>
            <a:r>
              <a:rPr lang="en-US" altLang="zh-CN" sz="1400" b="1" smtClean="0">
                <a:sym typeface="+mn-ea"/>
              </a:rPr>
              <a:t>. </a:t>
            </a:r>
            <a:r>
              <a:rPr lang="zh-CN" altLang="en-US" sz="1400" b="1">
                <a:sym typeface="+mn-ea"/>
              </a:rPr>
              <a:t>外</a:t>
            </a:r>
            <a:r>
              <a:rPr lang="zh-CN" altLang="en-US" sz="1400" b="1" smtClean="0">
                <a:sym typeface="+mn-ea"/>
              </a:rPr>
              <a:t>部添加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是遍历、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添加、</a:t>
            </a:r>
            <a:r>
              <a:rPr lang="zh-CN" altLang="en-US" dirty="0">
                <a:sym typeface="+mn-ea"/>
              </a:rPr>
              <a:t>删除</a:t>
            </a:r>
            <a:r>
              <a:rPr lang="zh-CN" altLang="en-US"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4634" y="179324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element.remove()   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删除匹配的元素（本身）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684309" y="265747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4634" y="2475865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element.empty()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 /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删除匹配的元素集合中所有的子节点</a:t>
            </a:r>
            <a:endParaRPr lang="zh-CN" altLang="en-US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4634" y="3106420"/>
            <a:ext cx="6872605" cy="42291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element.html('''') 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/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/ </a:t>
            </a:r>
            <a:r>
              <a:rPr lang="zh-CN" altLang="en-US" sz="105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清空匹配的元素内容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44634" y="3649980"/>
            <a:ext cx="7644130" cy="8578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remove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元素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本身。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empt()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和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html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('''')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作用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等价，都可以删除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元素里面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内容，只不过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html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还可以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设置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内容。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3" name="内容占位符 10"/>
          <p:cNvSpPr>
            <a:spLocks noGrp="1"/>
          </p:cNvSpPr>
          <p:nvPr>
            <p:ph idx="1"/>
          </p:nvPr>
        </p:nvSpPr>
        <p:spPr>
          <a:xfrm>
            <a:off x="684309" y="1266993"/>
            <a:ext cx="6517622" cy="541557"/>
          </a:xfrm>
        </p:spPr>
        <p:txBody>
          <a:bodyPr/>
          <a:lstStyle/>
          <a:p>
            <a:r>
              <a:rPr lang="en-US" altLang="zh-CN" smtClean="0"/>
              <a:t>7.4 </a:t>
            </a:r>
            <a:r>
              <a:rPr lang="zh-CN" altLang="en-US"/>
              <a:t>删除</a:t>
            </a:r>
            <a:r>
              <a:rPr lang="zh-CN" altLang="en-US" smtClean="0"/>
              <a:t>元素</a:t>
            </a:r>
            <a:endParaRPr lang="zh-CN" dirty="0"/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39968" y="837619"/>
            <a:ext cx="7644130" cy="354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主要</a:t>
            </a:r>
            <a:r>
              <a:rPr lang="zh-CN" altLang="en-US" smtClean="0">
                <a:sym typeface="+mn-ea"/>
              </a:rPr>
              <a:t>是遍历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、创建</a:t>
            </a:r>
            <a:r>
              <a:rPr lang="zh-CN" altLang="en-US" dirty="0">
                <a:sym typeface="+mn-ea"/>
              </a:rPr>
              <a:t>、添加、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删除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元素</a:t>
            </a:r>
            <a:r>
              <a:rPr lang="zh-CN" altLang="en-US" smtClean="0">
                <a:sym typeface="+mn-ea"/>
              </a:rPr>
              <a:t>操作。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" grpId="0" bldLvl="0" animBg="1"/>
      <p:bldP spid="5" grpId="0" bldLvl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4" y="1070610"/>
            <a:ext cx="3451979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删除商品模块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3042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：把商品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remove()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删除元素即可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有三个地方需要删除：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商品后面的删除按钮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删除选中的商品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清理购物车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商品后面的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按钮： 一定是删除当前的商品，所以从 </a:t>
            </a:r>
            <a:r>
              <a:rPr lang="en-US" altLang="zh-CN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$(this) 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出发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删除选中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商品： 先判断小的复选框按钮是否选中状态，如果是选中，则删除对应的商品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清理</a:t>
            </a: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购物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车： 则是把所有的商品全部删掉</a:t>
            </a:r>
            <a:endParaRPr lang="en-US" altLang="zh-CN" sz="105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元素操作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280794" y="1070610"/>
            <a:ext cx="3823769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案例：购物车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选中商品添加背景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9800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8"/>
          <p:cNvSpPr txBox="1"/>
          <p:nvPr/>
        </p:nvSpPr>
        <p:spPr>
          <a:xfrm>
            <a:off x="585786" y="1710069"/>
            <a:ext cx="8025651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核心思路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：选中的商品添加背景，不选中移除背景即可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</a:t>
            </a: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选按钮点击：如果全选是选中的，则所有的商品添加背景，否则移除背景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小的复选框点击： 如果是选中状态，则当前商品添加背景，否则移除背景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这个背景，可以通过类名修改，添加类和删除类</a:t>
            </a:r>
            <a:endParaRPr lang="en-US" altLang="zh-CN" sz="105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4228" y="855827"/>
            <a:ext cx="4991100" cy="341366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选择器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样式操作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</a:t>
            </a:r>
            <a:r>
              <a:rPr lang="zh-CN" altLang="en-US" dirty="0">
                <a:solidFill>
                  <a:schemeClr val="tx1"/>
                </a:solidFill>
              </a:rPr>
              <a:t>效果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jQuery 属性操作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文本属性值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jQuery 元素操作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jQuery 尺寸</a:t>
            </a:r>
            <a:r>
              <a:rPr lang="en-US" altLang="zh-CN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位置操作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1525" y="1330752"/>
            <a:ext cx="6678847" cy="41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遍历</a:t>
            </a:r>
            <a:r>
              <a:rPr lang="zh-CN" smtClean="0">
                <a:sym typeface="+mn-ea"/>
              </a:rPr>
              <a:t>内部</a:t>
            </a:r>
            <a:r>
              <a:rPr lang="en-US" altLang="zh-CN" smtClean="0">
                <a:sym typeface="+mn-ea"/>
              </a:rPr>
              <a:t> DOM </a:t>
            </a:r>
            <a:r>
              <a:rPr lang="zh-CN" smtClean="0">
                <a:sym typeface="+mn-ea"/>
              </a:rPr>
              <a:t>元素</a:t>
            </a:r>
            <a:r>
              <a:rPr lang="zh-CN" dirty="0">
                <a:sym typeface="+mn-ea"/>
              </a:rPr>
              <a:t>（伪数组形式存储）的过程</a:t>
            </a:r>
            <a:r>
              <a:rPr lang="zh-CN">
                <a:sym typeface="+mn-ea"/>
              </a:rPr>
              <a:t>就</a:t>
            </a:r>
            <a:r>
              <a:rPr lang="zh-CN" smtClean="0">
                <a:sym typeface="+mn-ea"/>
              </a:rPr>
              <a:t>叫做</a:t>
            </a:r>
            <a:r>
              <a:rPr lang="zh-CN" b="1" smtClean="0">
                <a:solidFill>
                  <a:srgbClr val="FF0000"/>
                </a:solidFill>
                <a:sym typeface="+mn-ea"/>
              </a:rPr>
              <a:t>隐式迭代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endParaRPr dirty="0">
              <a:sym typeface="+mn-ea"/>
            </a:endParaRPr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1.3  </a:t>
            </a:r>
            <a:r>
              <a:rPr lang="zh-CN" altLang="en-US" smtClean="0"/>
              <a:t>隐</a:t>
            </a:r>
            <a:r>
              <a:rPr lang="zh-CN" altLang="en-US"/>
              <a:t>式迭代（重要）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525" y="1636608"/>
            <a:ext cx="6678847" cy="658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>
                <a:sym typeface="+mn-ea"/>
              </a:rPr>
              <a:t>简单</a:t>
            </a:r>
            <a:r>
              <a:rPr lang="zh-CN">
                <a:sym typeface="+mn-ea"/>
              </a:rPr>
              <a:t>理解</a:t>
            </a:r>
            <a:r>
              <a:rPr lang="zh-CN" smtClean="0">
                <a:sym typeface="+mn-ea"/>
              </a:rPr>
              <a:t>：给</a:t>
            </a:r>
            <a:r>
              <a:rPr dirty="0">
                <a:sym typeface="+mn-ea"/>
              </a:rPr>
              <a:t>匹配到的所有元素进行循环遍历，执行相应的方法，而不用我们再进行循环，简化我们的操作</a:t>
            </a:r>
            <a:r>
              <a:rPr>
                <a:sym typeface="+mn-ea"/>
              </a:rPr>
              <a:t>，</a:t>
            </a:r>
            <a:r>
              <a:rPr smtClean="0">
                <a:sym typeface="+mn-ea"/>
              </a:rPr>
              <a:t>方便我们调用</a:t>
            </a:r>
            <a:r>
              <a:rPr lang="zh-CN" altLang="en-US" smtClean="0">
                <a:sym typeface="+mn-ea"/>
              </a:rPr>
              <a:t>。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 jQuery 尺寸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14" y="1384879"/>
            <a:ext cx="7069667" cy="1866266"/>
          </a:xfrm>
          <a:prstGeom prst="rect">
            <a:avLst/>
          </a:prstGeom>
        </p:spPr>
      </p:pic>
      <p:sp>
        <p:nvSpPr>
          <p:cNvPr id="7" name="内容占位符 5"/>
          <p:cNvSpPr>
            <a:spLocks noGrp="1"/>
          </p:cNvSpPr>
          <p:nvPr/>
        </p:nvSpPr>
        <p:spPr>
          <a:xfrm>
            <a:off x="738514" y="3260782"/>
            <a:ext cx="7644130" cy="1166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以上参数为空，则是获取</a:t>
            </a:r>
            <a:r>
              <a:rPr lang="zh-CN" altLang="en-US">
                <a:sym typeface="+mn-ea"/>
              </a:rPr>
              <a:t>相应</a:t>
            </a:r>
            <a:r>
              <a:rPr lang="zh-CN" altLang="en-US" smtClean="0">
                <a:sym typeface="+mn-ea"/>
              </a:rPr>
              <a:t>值，返回的是数字型。</a:t>
            </a:r>
            <a:endParaRPr lang="zh-CN" altLang="en-US" dirty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如果参数为数字，则是修改相应</a:t>
            </a:r>
            <a:r>
              <a:rPr lang="zh-CN" altLang="en-US">
                <a:sym typeface="+mn-ea"/>
              </a:rPr>
              <a:t>值</a:t>
            </a:r>
            <a:r>
              <a:rPr lang="zh-CN" altLang="en-US" smtClean="0">
                <a:sym typeface="+mn-ea"/>
              </a:rPr>
              <a:t>。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参数</a:t>
            </a:r>
            <a:r>
              <a:rPr lang="zh-CN" altLang="en-US" dirty="0">
                <a:sym typeface="+mn-ea"/>
              </a:rPr>
              <a:t>可以不必写单位。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1. offset</a:t>
            </a:r>
            <a:r>
              <a:rPr lang="en-US" altLang="zh-CN" sz="1400" b="1" dirty="0">
                <a:sym typeface="+mn-ea"/>
              </a:rPr>
              <a:t>() </a:t>
            </a:r>
            <a:r>
              <a:rPr lang="zh-CN" altLang="en-US" sz="1400" b="1" dirty="0">
                <a:sym typeface="+mn-ea"/>
              </a:rPr>
              <a:t>设置或获取元素偏移</a:t>
            </a:r>
            <a:endParaRPr lang="zh-CN" altLang="en-US" sz="1400" b="1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48881"/>
            <a:ext cx="7644130" cy="1261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smtClean="0">
                <a:solidFill>
                  <a:schemeClr val="tx1"/>
                </a:solidFill>
                <a:sym typeface="+mn-ea"/>
              </a:rPr>
              <a:t>offset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方法设置或返回被选元素相对于</a:t>
            </a:r>
            <a:r>
              <a:rPr b="1" smtClean="0">
                <a:solidFill>
                  <a:srgbClr val="FF0000"/>
                </a:solidFill>
                <a:sym typeface="+mn-ea"/>
              </a:rPr>
              <a:t>文档</a:t>
            </a:r>
            <a:r>
              <a:rPr smtClean="0">
                <a:solidFill>
                  <a:schemeClr val="tx1"/>
                </a:solidFill>
                <a:sym typeface="+mn-ea"/>
              </a:rPr>
              <a:t>的偏移坐标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，跟</a:t>
            </a:r>
            <a:r>
              <a:rPr lang="zh-CN" dirty="0">
                <a:solidFill>
                  <a:schemeClr val="tx1"/>
                </a:solidFill>
                <a:sym typeface="+mn-ea"/>
              </a:rPr>
              <a:t>父级</a:t>
            </a:r>
            <a:r>
              <a:rPr lang="zh-CN">
                <a:solidFill>
                  <a:schemeClr val="tx1"/>
                </a:solidFill>
                <a:sym typeface="+mn-ea"/>
              </a:rPr>
              <a:t>没有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关系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属性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left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offset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距离文档顶部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距离，offset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left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距离文档左侧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设置元素的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偏移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：offset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({ top: 10, left: 30 });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scrollTop()/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scrollLeft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()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568325" y="3080385"/>
            <a:ext cx="7644130" cy="3194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49599"/>
            <a:ext cx="7077618" cy="12617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</a:t>
            </a:r>
            <a:r>
              <a:rPr smtClean="0">
                <a:solidFill>
                  <a:schemeClr val="tx1"/>
                </a:solidFill>
                <a:sym typeface="+mn-ea"/>
              </a:rPr>
              <a:t>返回被选元素相对于</a:t>
            </a:r>
            <a:r>
              <a:rPr lang="zh-CN" b="1" dirty="0">
                <a:solidFill>
                  <a:srgbClr val="FF0000"/>
                </a:solidFill>
                <a:sym typeface="+mn-ea"/>
              </a:rPr>
              <a:t>带有定位的父级</a:t>
            </a:r>
            <a:r>
              <a:rPr>
                <a:solidFill>
                  <a:schemeClr val="tx1"/>
                </a:solidFill>
                <a:sym typeface="+mn-ea"/>
              </a:rPr>
              <a:t>偏移坐标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，如果</a:t>
            </a:r>
            <a:r>
              <a:rPr lang="zh-CN" dirty="0">
                <a:solidFill>
                  <a:schemeClr val="tx1"/>
                </a:solidFill>
                <a:sym typeface="+mn-ea"/>
              </a:rPr>
              <a:t>父级都没有定位，则以文档</a:t>
            </a:r>
            <a:r>
              <a:rPr lang="zh-CN">
                <a:solidFill>
                  <a:schemeClr val="tx1"/>
                </a:solidFill>
                <a:sym typeface="+mn-ea"/>
              </a:rPr>
              <a:t>为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准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方法有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属性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left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top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距离定位父级顶部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距离，</a:t>
            </a:r>
            <a:r>
              <a:rPr lang="en-US" smtClean="0">
                <a:solidFill>
                  <a:schemeClr val="tx1"/>
                </a:solidFill>
                <a:sym typeface="+mn-ea"/>
              </a:rPr>
              <a:t>position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().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left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用于获取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距离定位父级左侧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距离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该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方法只能获取。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  <p:sp>
        <p:nvSpPr>
          <p:cNvPr id="12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smtClean="0">
                <a:sym typeface="+mn-ea"/>
              </a:rPr>
              <a:t>2. </a:t>
            </a:r>
            <a:r>
              <a:rPr lang="en-US" altLang="zh-CN" sz="1400" b="1">
                <a:sym typeface="+mn-ea"/>
              </a:rPr>
              <a:t>position() </a:t>
            </a:r>
            <a:r>
              <a:rPr lang="zh-CN" altLang="en-US" sz="1400" b="1">
                <a:sym typeface="+mn-ea"/>
              </a:rPr>
              <a:t>获取元素偏移</a:t>
            </a:r>
            <a:endParaRPr lang="zh-CN" altLang="en-US" sz="1400" b="1">
              <a:sym typeface="+mn-ea"/>
            </a:endParaRPr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scrollTop()/scrollLeft()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14" y="2279113"/>
            <a:ext cx="7920355" cy="8537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scrollTop</a:t>
            </a:r>
            <a:r>
              <a:rPr>
                <a:solidFill>
                  <a:schemeClr val="tx1"/>
                </a:solidFill>
                <a:sym typeface="+mn-ea"/>
              </a:rPr>
              <a:t>() </a:t>
            </a:r>
            <a:r>
              <a:rPr smtClean="0">
                <a:solidFill>
                  <a:schemeClr val="tx1"/>
                </a:solidFill>
                <a:sym typeface="+mn-ea"/>
              </a:rPr>
              <a:t>方法设置或返回被选元素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被</a:t>
            </a:r>
            <a:r>
              <a:rPr lang="zh-CN" dirty="0">
                <a:solidFill>
                  <a:schemeClr val="tx1"/>
                </a:solidFill>
                <a:sym typeface="+mn-ea"/>
              </a:rPr>
              <a:t>卷去</a:t>
            </a:r>
            <a:r>
              <a:rPr lang="zh-CN">
                <a:solidFill>
                  <a:schemeClr val="tx1"/>
                </a:solidFill>
                <a:sym typeface="+mn-ea"/>
              </a:rPr>
              <a:t>的</a:t>
            </a:r>
            <a:r>
              <a:rPr lang="zh-CN" smtClean="0">
                <a:solidFill>
                  <a:schemeClr val="tx1"/>
                </a:solidFill>
                <a:sym typeface="+mn-ea"/>
              </a:rPr>
              <a:t>头部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。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不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跟参数是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获取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，参数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为不带单位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数字则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是设置被卷去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头部。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内容占位符 10"/>
          <p:cNvSpPr>
            <a:spLocks noGrp="1"/>
          </p:cNvSpPr>
          <p:nvPr>
            <p:ph idx="1"/>
          </p:nvPr>
        </p:nvSpPr>
        <p:spPr>
          <a:xfrm>
            <a:off x="738514" y="925004"/>
            <a:ext cx="6517622" cy="541557"/>
          </a:xfrm>
        </p:spPr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 jQuery 位置</a:t>
            </a:r>
            <a:endParaRPr lang="zh-CN" altLang="en-US" dirty="0"/>
          </a:p>
        </p:txBody>
      </p:sp>
      <p:sp>
        <p:nvSpPr>
          <p:cNvPr id="13" name="内容占位符 5"/>
          <p:cNvSpPr>
            <a:spLocks noGrp="1"/>
          </p:cNvSpPr>
          <p:nvPr/>
        </p:nvSpPr>
        <p:spPr>
          <a:xfrm>
            <a:off x="738514" y="1398587"/>
            <a:ext cx="7644130" cy="4679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位置主要有三个：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offset()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position()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scrollTop()/scrollLeft()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738514" y="1780886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>
                <a:sym typeface="+mn-ea"/>
              </a:rPr>
              <a:t>3. scrollTop()/scrollLeft</a:t>
            </a:r>
            <a:r>
              <a:rPr lang="en-US" altLang="zh-CN" sz="1400" b="1" smtClean="0">
                <a:sym typeface="+mn-ea"/>
              </a:rPr>
              <a:t>() </a:t>
            </a:r>
            <a:r>
              <a:rPr lang="zh-CN" altLang="en-US" sz="1400" b="1" smtClean="0">
                <a:sym typeface="+mn-ea"/>
              </a:rPr>
              <a:t>设置</a:t>
            </a:r>
            <a:r>
              <a:rPr lang="zh-CN" altLang="en-US" sz="1400" b="1">
                <a:sym typeface="+mn-ea"/>
              </a:rPr>
              <a:t>或获取元素被卷去的头部和</a:t>
            </a:r>
            <a:r>
              <a:rPr lang="zh-CN" altLang="en-US" sz="1400" b="1" smtClean="0">
                <a:sym typeface="+mn-ea"/>
              </a:rPr>
              <a:t>左侧</a:t>
            </a:r>
            <a:endParaRPr lang="zh-CN" altLang="en-US" sz="1400" b="1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：带有动画的返回顶部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117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核心原理： 使用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animate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动画返回顶部。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a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nimate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动画函数里面有个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scrollTop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属性，可以设置位置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>
                <a:solidFill>
                  <a:schemeClr val="tx1"/>
                </a:solidFill>
                <a:sym typeface="+mn-ea"/>
              </a:rPr>
              <a:t>但是是元素做动画，因此 </a:t>
            </a:r>
            <a:r>
              <a:rPr lang="en-US" altLang="zh-CN" smtClean="0">
                <a:solidFill>
                  <a:schemeClr val="tx1"/>
                </a:solidFill>
                <a:sym typeface="+mn-ea"/>
              </a:rPr>
              <a:t>$(“body,html”).animate({scrollTop: 0})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品优购电梯导航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3207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当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我们滚动到 今日推荐 模块，就让电梯导航显示出来</a:t>
            </a:r>
            <a:endParaRPr lang="en-US" altLang="zh-CN" smtClean="0">
              <a:solidFill>
                <a:schemeClr val="tx1"/>
              </a:solidFill>
              <a:sym typeface="+mn-ea"/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点击电梯导航页面可以滚动到相应</a:t>
            </a:r>
            <a:r>
              <a:rPr lang="zh-CN" altLang="en-US"/>
              <a:t>内容</a:t>
            </a:r>
            <a:r>
              <a:rPr lang="zh-CN" altLang="en-US" smtClean="0"/>
              <a:t>区域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核心算法：因为电梯导航模块和内容区模块一一对应的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当我们点击电梯导航某个小模块，就可以拿到当前小模块的索引号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就</a:t>
            </a:r>
            <a:r>
              <a:rPr lang="zh-CN" altLang="en-US" smtClean="0"/>
              <a:t>可以把</a:t>
            </a:r>
            <a:r>
              <a:rPr lang="en-US" altLang="zh-CN" smtClean="0"/>
              <a:t>animate</a:t>
            </a:r>
            <a:r>
              <a:rPr lang="zh-CN" altLang="en-US" smtClean="0"/>
              <a:t>要移动的距离求出来：</a:t>
            </a:r>
            <a:r>
              <a:rPr lang="zh-CN" altLang="en-US"/>
              <a:t>当前索引号</a:t>
            </a:r>
            <a:r>
              <a:rPr lang="zh-CN" altLang="en-US" smtClean="0"/>
              <a:t>内容区模块它的</a:t>
            </a:r>
            <a:r>
              <a:rPr lang="en-US" altLang="zh-CN" smtClean="0"/>
              <a:t>offset().top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然后执行动画即可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7.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尺寸、位置操作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281000" y="1064216"/>
            <a:ext cx="303149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 品优购电梯导航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955" y="1091614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内容占位符 5"/>
          <p:cNvSpPr>
            <a:spLocks noGrp="1"/>
          </p:cNvSpPr>
          <p:nvPr/>
        </p:nvSpPr>
        <p:spPr>
          <a:xfrm>
            <a:off x="738514" y="1696310"/>
            <a:ext cx="7920355" cy="3207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当我们点击电梯导航某个小</a:t>
            </a:r>
            <a:r>
              <a:rPr lang="en-US" altLang="zh-CN" smtClean="0"/>
              <a:t>li</a:t>
            </a:r>
            <a:r>
              <a:rPr lang="zh-CN" altLang="en-US" smtClean="0"/>
              <a:t>， 当前小</a:t>
            </a:r>
            <a:r>
              <a:rPr lang="en-US" altLang="zh-CN" smtClean="0"/>
              <a:t>li </a:t>
            </a:r>
            <a:r>
              <a:rPr lang="zh-CN" altLang="en-US" smtClean="0"/>
              <a:t>添加</a:t>
            </a:r>
            <a:r>
              <a:rPr lang="en-US" altLang="zh-CN" smtClean="0"/>
              <a:t>current</a:t>
            </a:r>
            <a:r>
              <a:rPr lang="zh-CN" altLang="en-US" smtClean="0"/>
              <a:t>类，兄弟移除类名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当</a:t>
            </a:r>
            <a:r>
              <a:rPr lang="zh-CN" altLang="en-US" smtClean="0"/>
              <a:t>我们页面滚动到内容区域某个模块， 左侧电梯导航，相对应的小</a:t>
            </a:r>
            <a:r>
              <a:rPr lang="en-US" altLang="zh-CN" smtClean="0"/>
              <a:t>li</a:t>
            </a:r>
            <a:r>
              <a:rPr lang="zh-CN" altLang="en-US" smtClean="0"/>
              <a:t>模块，也会添加</a:t>
            </a:r>
            <a:r>
              <a:rPr lang="en-US" altLang="zh-CN" smtClean="0"/>
              <a:t>current</a:t>
            </a:r>
            <a:r>
              <a:rPr lang="zh-CN" altLang="en-US" smtClean="0"/>
              <a:t>类， 兄弟移除</a:t>
            </a:r>
            <a:r>
              <a:rPr lang="en-US" altLang="zh-CN" smtClean="0"/>
              <a:t>current</a:t>
            </a:r>
            <a:r>
              <a:rPr lang="zh-CN" altLang="en-US" smtClean="0"/>
              <a:t>类。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触发的事件是页面滚动，因此这个功能要写到页面滚动事件里面。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需要用到</a:t>
            </a:r>
            <a:r>
              <a:rPr lang="en-US" altLang="zh-CN"/>
              <a:t>each</a:t>
            </a:r>
            <a:r>
              <a:rPr lang="zh-CN" altLang="en-US"/>
              <a:t>，遍历内容区域大模块。 </a:t>
            </a:r>
            <a:r>
              <a:rPr lang="en-US" altLang="zh-CN"/>
              <a:t>each</a:t>
            </a:r>
            <a:r>
              <a:rPr lang="zh-CN" altLang="en-US"/>
              <a:t>里面能拿到内容区域每一个模块元素和</a:t>
            </a:r>
            <a:r>
              <a:rPr lang="zh-CN" altLang="en-US"/>
              <a:t>索引</a:t>
            </a:r>
            <a:r>
              <a:rPr lang="zh-CN" altLang="en-US" smtClean="0"/>
              <a:t>号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/>
              <a:t>判断的条件：  被卷去的头部 大于等于 内容区域里面每个模块的</a:t>
            </a:r>
            <a:r>
              <a:rPr lang="en-US" altLang="zh-CN"/>
              <a:t>offset</a:t>
            </a:r>
            <a:r>
              <a:rPr lang="en-US" altLang="zh-CN"/>
              <a:t>().</a:t>
            </a:r>
            <a:r>
              <a:rPr lang="en-US" altLang="zh-CN" smtClean="0"/>
              <a:t>top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r>
              <a:rPr lang="zh-CN" altLang="en-US" smtClean="0"/>
              <a:t>就利用这个索引号找到相应的电梯导航小</a:t>
            </a:r>
            <a:r>
              <a:rPr lang="en-US" altLang="zh-CN" smtClean="0"/>
              <a:t>li</a:t>
            </a:r>
            <a:r>
              <a:rPr lang="zh-CN" altLang="en-US" smtClean="0"/>
              <a:t>添加类。</a:t>
            </a:r>
            <a:endParaRPr lang="en-US" altLang="zh-CN" smtClean="0"/>
          </a:p>
          <a:p>
            <a:pPr marL="228600" indent="-228600">
              <a:buFont typeface="+mj-ea"/>
              <a:buAutoNum type="circleNumDbPlain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299656"/>
            <a:ext cx="7283146" cy="2180601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1.4  </a:t>
            </a:r>
            <a:r>
              <a:rPr lang="en-US" altLang="zh-CN"/>
              <a:t>jQuery </a:t>
            </a:r>
            <a:r>
              <a:rPr lang="zh-CN" altLang="en-US"/>
              <a:t>筛选选择器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jQuery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155" y="1215639"/>
            <a:ext cx="6825455" cy="3208422"/>
          </a:xfrm>
          <a:prstGeom prst="rect">
            <a:avLst/>
          </a:prstGeom>
        </p:spPr>
      </p:pic>
      <p:sp>
        <p:nvSpPr>
          <p:cNvPr id="5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1.5  </a:t>
            </a:r>
            <a:r>
              <a:rPr lang="en-US" altLang="zh-CN"/>
              <a:t>jQuery </a:t>
            </a:r>
            <a:r>
              <a:rPr lang="zh-CN" altLang="en-US"/>
              <a:t>筛选方法（重点）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37458" y="4448527"/>
            <a:ext cx="6678847" cy="4185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rgbClr val="FF0000"/>
                </a:solidFill>
              </a:rPr>
              <a:t>重点记住： </a:t>
            </a:r>
            <a:r>
              <a:rPr lang="en-US" altLang="zh-CN" smtClean="0">
                <a:solidFill>
                  <a:srgbClr val="FF0000"/>
                </a:solidFill>
              </a:rPr>
              <a:t>parent()  children()  find()  siblings()  eq()</a:t>
            </a:r>
            <a:endParaRPr lang="zh-CN" altLang="en-US">
              <a:solidFill>
                <a:srgbClr val="FF0000"/>
              </a:solidFill>
            </a:endParaRPr>
          </a:p>
          <a:p>
            <a:endParaRPr dirty="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jQuery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选择器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525" y="1380217"/>
            <a:ext cx="7644130" cy="505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ym typeface="+mn-ea"/>
              </a:rPr>
              <a:t>想要多选一的效果，</a:t>
            </a:r>
            <a:r>
              <a:rPr lang="zh-CN">
                <a:sym typeface="+mn-ea"/>
              </a:rPr>
              <a:t>排他</a:t>
            </a:r>
            <a:r>
              <a:rPr lang="zh-CN" smtClean="0">
                <a:sym typeface="+mn-ea"/>
              </a:rPr>
              <a:t>思想：</a:t>
            </a:r>
            <a:r>
              <a:rPr lang="zh-CN" dirty="0">
                <a:sym typeface="+mn-ea"/>
              </a:rPr>
              <a:t>当前元素设置样式，其余的兄弟元素</a:t>
            </a:r>
            <a:r>
              <a:rPr lang="zh-CN">
                <a:sym typeface="+mn-ea"/>
              </a:rPr>
              <a:t>清除</a:t>
            </a:r>
            <a:r>
              <a:rPr lang="zh-CN" smtClean="0">
                <a:sym typeface="+mn-ea"/>
              </a:rPr>
              <a:t>样式</a:t>
            </a:r>
            <a:r>
              <a:rPr lang="zh-CN" altLang="en-US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286" y="1822449"/>
            <a:ext cx="6872605" cy="74992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$(this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).css(“color”,”red”);</a:t>
            </a:r>
            <a:endParaRPr lang="en-US" sz="1050" strike="noStrike" noProof="1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  <a:p>
            <a:pPr marL="10985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$(</a:t>
            </a:r>
            <a:r>
              <a:rPr lang="en-US" altLang="zh-CN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this</a:t>
            </a: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).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siblings().</a:t>
            </a:r>
            <a:r>
              <a:rPr lang="en-US" altLang="zh-CN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 css(“color</a:t>
            </a:r>
            <a:r>
              <a:rPr lang="en-US" altLang="zh-CN" sz="1050" noProof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+mn-ea"/>
              </a:rPr>
              <a:t>”,””);</a:t>
            </a:r>
            <a:endParaRPr lang="en-US" altLang="zh-CN"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71525" y="838660"/>
            <a:ext cx="6517622" cy="541557"/>
          </a:xfrm>
        </p:spPr>
        <p:txBody>
          <a:bodyPr/>
          <a:lstStyle/>
          <a:p>
            <a:r>
              <a:rPr lang="en-US" altLang="zh-CN" smtClean="0"/>
              <a:t>1.6 </a:t>
            </a:r>
            <a:r>
              <a:rPr lang="zh-CN" altLang="en-US" smtClean="0"/>
              <a:t> </a:t>
            </a:r>
            <a:r>
              <a:rPr lang="en-US" altLang="zh-CN"/>
              <a:t>jQuery </a:t>
            </a:r>
            <a:r>
              <a:rPr lang="zh-CN" altLang="en-US"/>
              <a:t>里面的排他思想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</p:bld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DOC_GUID" val="{7e055e0e-d18f-4223-bcd0-a2b06c5ccb59}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10434</Words>
  <Application>WPS 演示</Application>
  <PresentationFormat>全屏显示(16:9)</PresentationFormat>
  <Paragraphs>737</Paragraphs>
  <Slides>67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黑体</vt:lpstr>
      <vt:lpstr>黑马程序员主题​​</vt:lpstr>
      <vt:lpstr>jQuery 常用API </vt:lpstr>
      <vt:lpstr>PowerPoint 演示文稿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1. jQuery 选择器</vt:lpstr>
      <vt:lpstr>PowerPoint 演示文稿</vt:lpstr>
      <vt:lpstr>2. jQuery 样式操作</vt:lpstr>
      <vt:lpstr>2. jQuery 样式操作</vt:lpstr>
      <vt:lpstr>2. jQuery 样式操作</vt:lpstr>
      <vt:lpstr>2. jQuery 样式操作</vt:lpstr>
      <vt:lpstr>2. jQuery 样式操作</vt:lpstr>
      <vt:lpstr>PowerPoint 演示文稿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3. jQuery 效果</vt:lpstr>
      <vt:lpstr>PowerPoint 演示文稿</vt:lpstr>
      <vt:lpstr>5. jQuery 属性操作</vt:lpstr>
      <vt:lpstr>5. jQuery 属性操作</vt:lpstr>
      <vt:lpstr>5. jQuery 属性操作</vt:lpstr>
      <vt:lpstr>5. jQuery 属性操作</vt:lpstr>
      <vt:lpstr>5. jQuery 属性操作</vt:lpstr>
      <vt:lpstr>PowerPoint 演示文稿</vt:lpstr>
      <vt:lpstr>6. jQuery 内容文本值</vt:lpstr>
      <vt:lpstr>6. jQuery 内容文本值</vt:lpstr>
      <vt:lpstr>6. jQuery 内容文本值</vt:lpstr>
      <vt:lpstr>6. jQuery 内容文本值</vt:lpstr>
      <vt:lpstr>6. jQuery 内容文本值</vt:lpstr>
      <vt:lpstr>6. jQuery 内容文本值</vt:lpstr>
      <vt:lpstr>PowerPoint 演示文稿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7. jQuery 元素操作</vt:lpstr>
      <vt:lpstr>PowerPoint 演示文稿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7. jQuery 尺寸、位置操作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-repick</cp:lastModifiedBy>
  <cp:revision>3547</cp:revision>
  <dcterms:created xsi:type="dcterms:W3CDTF">2018-10-05T21:01:00Z</dcterms:created>
  <dcterms:modified xsi:type="dcterms:W3CDTF">2019-03-29T03:11:22Z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