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61" r:id="rId2"/>
    <p:sldId id="260" r:id="rId3"/>
    <p:sldId id="304" r:id="rId4"/>
    <p:sldId id="339" r:id="rId5"/>
    <p:sldId id="340" r:id="rId6"/>
    <p:sldId id="341" r:id="rId7"/>
    <p:sldId id="342" r:id="rId8"/>
    <p:sldId id="347" r:id="rId9"/>
    <p:sldId id="343" r:id="rId10"/>
    <p:sldId id="305" r:id="rId11"/>
    <p:sldId id="344" r:id="rId12"/>
    <p:sldId id="306" r:id="rId13"/>
    <p:sldId id="345" r:id="rId14"/>
    <p:sldId id="346" r:id="rId15"/>
    <p:sldId id="262" r:id="rId16"/>
  </p:sldIdLst>
  <p:sldSz cx="9144000" cy="5143500" type="screen16x9"/>
  <p:notesSz cx="6858000" cy="9144000"/>
  <p:defaultTextStyle>
    <a:defPPr>
      <a:defRPr lang="zh-CN"/>
    </a:defPPr>
    <a:lvl1pPr marL="0" algn="l" defTabSz="695960" rtl="0" eaLnBrk="1" latinLnBrk="0" hangingPunct="1">
      <a:defRPr sz="1370" kern="1200">
        <a:solidFill>
          <a:schemeClr val="tx1"/>
        </a:solidFill>
        <a:latin typeface="+mn-lt"/>
        <a:ea typeface="+mn-ea"/>
        <a:cs typeface="+mn-cs"/>
      </a:defRPr>
    </a:lvl1pPr>
    <a:lvl2pPr marL="347980" algn="l" defTabSz="695960" rtl="0" eaLnBrk="1" latinLnBrk="0" hangingPunct="1">
      <a:defRPr sz="1370" kern="1200">
        <a:solidFill>
          <a:schemeClr val="tx1"/>
        </a:solidFill>
        <a:latin typeface="+mn-lt"/>
        <a:ea typeface="+mn-ea"/>
        <a:cs typeface="+mn-cs"/>
      </a:defRPr>
    </a:lvl2pPr>
    <a:lvl3pPr marL="695960" algn="l" defTabSz="695960" rtl="0" eaLnBrk="1" latinLnBrk="0" hangingPunct="1">
      <a:defRPr sz="1370" kern="1200">
        <a:solidFill>
          <a:schemeClr val="tx1"/>
        </a:solidFill>
        <a:latin typeface="+mn-lt"/>
        <a:ea typeface="+mn-ea"/>
        <a:cs typeface="+mn-cs"/>
      </a:defRPr>
    </a:lvl3pPr>
    <a:lvl4pPr marL="1044575" algn="l" defTabSz="695960" rtl="0" eaLnBrk="1" latinLnBrk="0" hangingPunct="1">
      <a:defRPr sz="1370" kern="1200">
        <a:solidFill>
          <a:schemeClr val="tx1"/>
        </a:solidFill>
        <a:latin typeface="+mn-lt"/>
        <a:ea typeface="+mn-ea"/>
        <a:cs typeface="+mn-cs"/>
      </a:defRPr>
    </a:lvl4pPr>
    <a:lvl5pPr marL="1392555" algn="l" defTabSz="695960" rtl="0" eaLnBrk="1" latinLnBrk="0" hangingPunct="1">
      <a:defRPr sz="1370" kern="1200">
        <a:solidFill>
          <a:schemeClr val="tx1"/>
        </a:solidFill>
        <a:latin typeface="+mn-lt"/>
        <a:ea typeface="+mn-ea"/>
        <a:cs typeface="+mn-cs"/>
      </a:defRPr>
    </a:lvl5pPr>
    <a:lvl6pPr marL="1740535" algn="l" defTabSz="695960" rtl="0" eaLnBrk="1" latinLnBrk="0" hangingPunct="1">
      <a:defRPr sz="1370" kern="1200">
        <a:solidFill>
          <a:schemeClr val="tx1"/>
        </a:solidFill>
        <a:latin typeface="+mn-lt"/>
        <a:ea typeface="+mn-ea"/>
        <a:cs typeface="+mn-cs"/>
      </a:defRPr>
    </a:lvl6pPr>
    <a:lvl7pPr marL="2088515" algn="l" defTabSz="695960" rtl="0" eaLnBrk="1" latinLnBrk="0" hangingPunct="1">
      <a:defRPr sz="1370" kern="1200">
        <a:solidFill>
          <a:schemeClr val="tx1"/>
        </a:solidFill>
        <a:latin typeface="+mn-lt"/>
        <a:ea typeface="+mn-ea"/>
        <a:cs typeface="+mn-cs"/>
      </a:defRPr>
    </a:lvl7pPr>
    <a:lvl8pPr marL="2436495" algn="l" defTabSz="695960" rtl="0" eaLnBrk="1" latinLnBrk="0" hangingPunct="1">
      <a:defRPr sz="1370" kern="1200">
        <a:solidFill>
          <a:schemeClr val="tx1"/>
        </a:solidFill>
        <a:latin typeface="+mn-lt"/>
        <a:ea typeface="+mn-ea"/>
        <a:cs typeface="+mn-cs"/>
      </a:defRPr>
    </a:lvl8pPr>
    <a:lvl9pPr marL="2785110" algn="l" defTabSz="695960" rtl="0" eaLnBrk="1" latinLnBrk="0" hangingPunct="1">
      <a:defRPr sz="137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FFD"/>
    <a:srgbClr val="262626"/>
    <a:srgbClr val="B3D9FF"/>
    <a:srgbClr val="EBF5FF"/>
    <a:srgbClr val="FFFFFF"/>
    <a:srgbClr val="CC3300"/>
    <a:srgbClr val="40404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63" autoAdjust="0"/>
    <p:restoredTop sz="93987" autoAdjust="0"/>
  </p:normalViewPr>
  <p:slideViewPr>
    <p:cSldViewPr snapToGrid="0" snapToObjects="1">
      <p:cViewPr varScale="1">
        <p:scale>
          <a:sx n="95" d="100"/>
          <a:sy n="95" d="100"/>
        </p:scale>
        <p:origin x="-420" y="-90"/>
      </p:cViewPr>
      <p:guideLst>
        <p:guide orient="horz" pos="164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t>‹#›</a:t>
            </a:fld>
            <a:endParaRPr lang="zh-CN" altLang="en-US"/>
          </a:p>
        </p:txBody>
      </p:sp>
    </p:spTree>
    <p:extLst>
      <p:ext uri="{BB962C8B-B14F-4D97-AF65-F5344CB8AC3E}">
        <p14:creationId xmlns:p14="http://schemas.microsoft.com/office/powerpoint/2010/main" val="72735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18" Type="http://schemas.openxmlformats.org/officeDocument/2006/relationships/image" Target="../media/image18.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17" Type="http://schemas.openxmlformats.org/officeDocument/2006/relationships/image" Target="../media/image17.emf"/><Relationship Id="rId2" Type="http://schemas.openxmlformats.org/officeDocument/2006/relationships/image" Target="../media/image2.emf"/><Relationship Id="rId16" Type="http://schemas.openxmlformats.org/officeDocument/2006/relationships/image" Target="../media/image16.emf"/><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emf"/><Relationship Id="rId10" Type="http://schemas.openxmlformats.org/officeDocument/2006/relationships/image" Target="../media/image10.emf"/><Relationship Id="rId19" Type="http://schemas.openxmlformats.org/officeDocument/2006/relationships/image" Target="../media/image19.emf"/><Relationship Id="rId4" Type="http://schemas.openxmlformats.org/officeDocument/2006/relationships/image" Target="../media/image4.png"/><Relationship Id="rId9" Type="http://schemas.openxmlformats.org/officeDocument/2006/relationships/image" Target="../media/image9.emf"/><Relationship Id="rId14" Type="http://schemas.openxmlformats.org/officeDocument/2006/relationships/image" Target="../media/image1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p:cNvGrpSpPr/>
          <p:nvPr userDrawn="1"/>
        </p:nvGrpSpPr>
        <p:grpSpPr>
          <a:xfrm>
            <a:off x="976313" y="546100"/>
            <a:ext cx="7126287" cy="4144963"/>
            <a:chOff x="976313" y="546100"/>
            <a:chExt cx="7126287" cy="4144963"/>
          </a:xfrm>
        </p:grpSpPr>
        <p:pic>
          <p:nvPicPr>
            <p:cNvPr id="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2" name="椭圆 11"/>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3"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sp>
          <p:nvSpPr>
            <p:cNvPr id="14" name="椭圆 13"/>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15"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p:cNvGrpSpPr/>
            <p:nvPr userDrawn="1"/>
          </p:nvGrpSpPr>
          <p:grpSpPr bwMode="auto">
            <a:xfrm>
              <a:off x="6100763" y="1751013"/>
              <a:ext cx="130175" cy="128587"/>
              <a:chOff x="6101548" y="1750326"/>
              <a:chExt cx="129654" cy="129654"/>
            </a:xfrm>
          </p:grpSpPr>
          <p:sp>
            <p:nvSpPr>
              <p:cNvPr id="50" name="椭圆 49"/>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5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p:cNvGrpSpPr/>
            <p:nvPr userDrawn="1"/>
          </p:nvGrpSpPr>
          <p:grpSpPr bwMode="auto">
            <a:xfrm>
              <a:off x="3040063" y="546100"/>
              <a:ext cx="225425" cy="225425"/>
              <a:chOff x="3039900" y="545911"/>
              <a:chExt cx="225188" cy="225188"/>
            </a:xfrm>
          </p:grpSpPr>
          <p:sp>
            <p:nvSpPr>
              <p:cNvPr id="48" name="椭圆 47"/>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p:cNvGrpSpPr/>
            <p:nvPr userDrawn="1"/>
          </p:nvGrpSpPr>
          <p:grpSpPr bwMode="auto">
            <a:xfrm>
              <a:off x="2586038" y="3022600"/>
              <a:ext cx="185737" cy="185738"/>
              <a:chOff x="2586251" y="3022980"/>
              <a:chExt cx="88710" cy="88710"/>
            </a:xfrm>
            <a:solidFill>
              <a:srgbClr val="C00000"/>
            </a:solidFill>
          </p:grpSpPr>
          <p:sp>
            <p:nvSpPr>
              <p:cNvPr id="46" name="椭圆 9"/>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pic>
            <p:nvPicPr>
              <p:cNvPr id="47"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23"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p:cNvGrpSpPr/>
            <p:nvPr userDrawn="1"/>
          </p:nvGrpSpPr>
          <p:grpSpPr bwMode="auto">
            <a:xfrm>
              <a:off x="2327275" y="3386138"/>
              <a:ext cx="258763" cy="258762"/>
              <a:chOff x="1798978" y="3519004"/>
              <a:chExt cx="259307" cy="259307"/>
            </a:xfrm>
          </p:grpSpPr>
          <p:sp>
            <p:nvSpPr>
              <p:cNvPr id="44" name="椭圆 43"/>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5"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p:cNvGrpSpPr/>
            <p:nvPr userDrawn="1"/>
          </p:nvGrpSpPr>
          <p:grpSpPr bwMode="auto">
            <a:xfrm>
              <a:off x="976313" y="1046163"/>
              <a:ext cx="300037" cy="300037"/>
              <a:chOff x="748396" y="764271"/>
              <a:chExt cx="300782" cy="300782"/>
            </a:xfrm>
          </p:grpSpPr>
          <p:sp>
            <p:nvSpPr>
              <p:cNvPr id="42" name="椭圆 41"/>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3"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p:cNvGrpSpPr/>
            <p:nvPr userDrawn="1"/>
          </p:nvGrpSpPr>
          <p:grpSpPr bwMode="auto">
            <a:xfrm>
              <a:off x="1763713" y="4391025"/>
              <a:ext cx="300037" cy="300038"/>
              <a:chOff x="1365228" y="4292790"/>
              <a:chExt cx="300782" cy="300782"/>
            </a:xfrm>
          </p:grpSpPr>
          <p:sp>
            <p:nvSpPr>
              <p:cNvPr id="40" name="椭圆 39"/>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p:cNvGrpSpPr/>
            <p:nvPr userDrawn="1"/>
          </p:nvGrpSpPr>
          <p:grpSpPr bwMode="auto">
            <a:xfrm>
              <a:off x="1169988" y="2619375"/>
              <a:ext cx="300037" cy="300038"/>
              <a:chOff x="1169908" y="2618983"/>
              <a:chExt cx="300782" cy="300782"/>
            </a:xfrm>
          </p:grpSpPr>
          <p:sp>
            <p:nvSpPr>
              <p:cNvPr id="38" name="椭圆 37"/>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9"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p:cNvGrpSpPr/>
            <p:nvPr userDrawn="1"/>
          </p:nvGrpSpPr>
          <p:grpSpPr bwMode="auto">
            <a:xfrm>
              <a:off x="7781925" y="4046538"/>
              <a:ext cx="320675" cy="320675"/>
              <a:chOff x="7874758" y="4418464"/>
              <a:chExt cx="320722" cy="320722"/>
            </a:xfrm>
          </p:grpSpPr>
          <p:sp>
            <p:nvSpPr>
              <p:cNvPr id="36" name="椭圆 35"/>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7"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p:cNvGrpSpPr/>
            <p:nvPr userDrawn="1"/>
          </p:nvGrpSpPr>
          <p:grpSpPr bwMode="auto">
            <a:xfrm>
              <a:off x="6613525" y="3433763"/>
              <a:ext cx="258763" cy="258762"/>
              <a:chOff x="8470946" y="4206098"/>
              <a:chExt cx="259071" cy="259071"/>
            </a:xfrm>
          </p:grpSpPr>
          <p:sp>
            <p:nvSpPr>
              <p:cNvPr id="34" name="椭圆 33"/>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5"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p:cNvGrpSpPr/>
            <p:nvPr userDrawn="1"/>
          </p:nvGrpSpPr>
          <p:grpSpPr bwMode="auto">
            <a:xfrm>
              <a:off x="7308850" y="912813"/>
              <a:ext cx="322263" cy="322262"/>
              <a:chOff x="7308304" y="912172"/>
              <a:chExt cx="323068" cy="323068"/>
            </a:xfrm>
          </p:grpSpPr>
          <p:sp>
            <p:nvSpPr>
              <p:cNvPr id="32" name="椭圆 31"/>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3"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p>
        </p:txBody>
      </p:sp>
      <p:sp>
        <p:nvSpPr>
          <p:cNvPr id="3" name="副标题 2"/>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9C60F8F-4E1E-ED4E-893F-DC034FAFF654}" type="datetimeFigureOut">
              <a:rPr lang="zh-CN" altLang="en-US"/>
              <a:t>2018/11/23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DA768C9-4B7F-1440-B58A-1973EF2CC51E}" type="slidenum">
              <a:r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t>2018/11/23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提问</a:t>
            </a:r>
            <a:endParaRPr lang="en-US" dirty="0"/>
          </a:p>
        </p:txBody>
      </p:sp>
      <p:grpSp>
        <p:nvGrpSpPr>
          <p:cNvPr id="7" name="组合 6"/>
          <p:cNvGrpSpPr/>
          <p:nvPr userDrawn="1"/>
        </p:nvGrpSpPr>
        <p:grpSpPr>
          <a:xfrm>
            <a:off x="22225" y="1511300"/>
            <a:ext cx="3829050" cy="1552575"/>
            <a:chOff x="22225" y="1511300"/>
            <a:chExt cx="3829050" cy="1552575"/>
          </a:xfrm>
        </p:grpSpPr>
        <p:sp>
          <p:nvSpPr>
            <p:cNvPr id="15" name="矩形 14"/>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t>2018/11/23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总结</a:t>
            </a:r>
            <a:endParaRPr lang="en-US" dirty="0"/>
          </a:p>
        </p:txBody>
      </p:sp>
      <p:grpSp>
        <p:nvGrpSpPr>
          <p:cNvPr id="9" name="组合 8"/>
          <p:cNvGrpSpPr/>
          <p:nvPr userDrawn="1"/>
        </p:nvGrpSpPr>
        <p:grpSpPr>
          <a:xfrm>
            <a:off x="22225" y="1511300"/>
            <a:ext cx="3829050" cy="1552575"/>
            <a:chOff x="22225" y="1511300"/>
            <a:chExt cx="3829050" cy="1552575"/>
          </a:xfrm>
        </p:grpSpPr>
        <p:sp>
          <p:nvSpPr>
            <p:cNvPr id="12" name="矩形 11"/>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3" name="矩形 12"/>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4"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总结</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59C60F8F-4E1E-ED4E-893F-DC034FAFF654}" type="datetimeFigureOut">
              <a:rPr lang="zh-CN" altLang="en-US"/>
              <a:t>2018/11/23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DA768C9-4B7F-1440-B58A-1973EF2CC51E}" type="slidenum">
              <a:rPr/>
              <a:t>‹#›</a:t>
            </a:fld>
            <a:endParaRPr kumimoji="1" lang="zh-CN" altLang="en-US"/>
          </a:p>
        </p:txBody>
      </p:sp>
      <p:grpSp>
        <p:nvGrpSpPr>
          <p:cNvPr id="6" name="组合 9"/>
          <p:cNvGrpSpPr/>
          <p:nvPr userDrawn="1"/>
        </p:nvGrpSpPr>
        <p:grpSpPr bwMode="auto">
          <a:xfrm>
            <a:off x="1944688" y="1817688"/>
            <a:ext cx="5148262" cy="787400"/>
            <a:chOff x="1944836" y="1767215"/>
            <a:chExt cx="5147444" cy="787423"/>
          </a:xfrm>
        </p:grpSpPr>
        <p:pic>
          <p:nvPicPr>
            <p:cNvPr id="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t>2018/11/23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p:cNvSpPr txBox="1">
            <a:spLocks noChangeArrowheads="1"/>
          </p:cNvSpPr>
          <p:nvPr userDrawn="1">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13" name="MH_Others_2"/>
          <p:cNvSpPr>
            <a:spLocks noChangeArrowheads="1"/>
          </p:cNvSpPr>
          <p:nvPr userDrawn="1">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14" name="MH_Others_3"/>
          <p:cNvSpPr>
            <a:spLocks noChangeArrowheads="1"/>
          </p:cNvSpPr>
          <p:nvPr userDrawn="1">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t>2018/11/23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cxnSp>
        <p:nvCxnSpPr>
          <p:cNvPr id="7" name="直接连接符 2"/>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rPr>
              <a:t>TARGET</a:t>
            </a:r>
            <a:endParaRPr lang="zh-TW" altLang="zh-CN" sz="2400" b="1" kern="0"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t>2018/11/23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11/23/2018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11/23/2018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rPr lang="zh-CN" altLang="en-US"/>
              <a:t>2018/11/23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rPr/>
              <a:t>‹#›</a:t>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rPr lang="zh-CN" altLang="en-US"/>
              <a:t>2018/11/23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r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t>2018/11/23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思考</a:t>
            </a:r>
            <a:endParaRPr lang="en-US" dirty="0"/>
          </a:p>
        </p:txBody>
      </p:sp>
      <p:grpSp>
        <p:nvGrpSpPr>
          <p:cNvPr id="14" name="组合 13"/>
          <p:cNvGrpSpPr/>
          <p:nvPr userDrawn="1"/>
        </p:nvGrpSpPr>
        <p:grpSpPr>
          <a:xfrm>
            <a:off x="22225" y="1511300"/>
            <a:ext cx="3829050" cy="1552575"/>
            <a:chOff x="22225" y="1511300"/>
            <a:chExt cx="3829050" cy="1552575"/>
          </a:xfrm>
        </p:grpSpPr>
        <p:sp>
          <p:nvSpPr>
            <p:cNvPr id="11" name="矩形 10"/>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思考</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grpSp>
        <p:nvGrpSpPr>
          <p:cNvPr id="12" name="组合 11"/>
          <p:cNvGrpSpPr/>
          <p:nvPr userDrawn="1"/>
        </p:nvGrpSpPr>
        <p:grpSpPr>
          <a:xfrm>
            <a:off x="7375525" y="0"/>
            <a:ext cx="1281113" cy="627063"/>
            <a:chOff x="7375525" y="-19050"/>
            <a:chExt cx="1281113" cy="627063"/>
          </a:xfrm>
        </p:grpSpPr>
        <p:sp>
          <p:nvSpPr>
            <p:cNvPr id="13" name="圆角矩形 3"/>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4"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rPr lang="zh-CN" altLang="en-US"/>
              <a:t>2018/11/23</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r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altLang="en-US" dirty="0"/>
              <a:t>计算机编程基础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计算机基础</a:t>
            </a:r>
          </a:p>
        </p:txBody>
      </p:sp>
      <p:sp>
        <p:nvSpPr>
          <p:cNvPr id="11" name="内容占位符 10"/>
          <p:cNvSpPr>
            <a:spLocks noGrp="1"/>
          </p:cNvSpPr>
          <p:nvPr>
            <p:ph idx="1"/>
          </p:nvPr>
        </p:nvSpPr>
        <p:spPr>
          <a:xfrm>
            <a:off x="848378" y="936000"/>
            <a:ext cx="6517622" cy="541557"/>
          </a:xfrm>
        </p:spPr>
        <p:txBody>
          <a:bodyPr/>
          <a:lstStyle/>
          <a:p>
            <a:r>
              <a:rPr lang="en-US" altLang="zh-CN" dirty="0"/>
              <a:t>2.1 </a:t>
            </a:r>
            <a:r>
              <a:rPr lang="zh-CN" altLang="en-US" dirty="0"/>
              <a:t>计算机组成</a:t>
            </a:r>
            <a:r>
              <a:rPr lang="en-US" altLang="zh-CN" dirty="0"/>
              <a:t> </a:t>
            </a:r>
            <a:endParaRPr lang="zh-CN" altLang="en-US" dirty="0"/>
          </a:p>
        </p:txBody>
      </p:sp>
      <p:sp>
        <p:nvSpPr>
          <p:cNvPr id="31" name="矩形 30"/>
          <p:cNvSpPr/>
          <p:nvPr/>
        </p:nvSpPr>
        <p:spPr>
          <a:xfrm rot="5400000">
            <a:off x="1734145" y="3048427"/>
            <a:ext cx="1941830" cy="358775"/>
          </a:xfrm>
          <a:custGeom>
            <a:avLst/>
            <a:gdLst>
              <a:gd name="connsiteX0" fmla="*/ 0 w 997139"/>
              <a:gd name="connsiteY0" fmla="*/ 0 h 791890"/>
              <a:gd name="connsiteX1" fmla="*/ 997139 w 997139"/>
              <a:gd name="connsiteY1" fmla="*/ 0 h 791890"/>
              <a:gd name="connsiteX2" fmla="*/ 997139 w 997139"/>
              <a:gd name="connsiteY2" fmla="*/ 791890 h 791890"/>
              <a:gd name="connsiteX3" fmla="*/ 0 w 997139"/>
              <a:gd name="connsiteY3" fmla="*/ 791890 h 791890"/>
              <a:gd name="connsiteX4" fmla="*/ 0 w 997139"/>
              <a:gd name="connsiteY4" fmla="*/ 0 h 791890"/>
              <a:gd name="connsiteX0-1" fmla="*/ 997139 w 1088579"/>
              <a:gd name="connsiteY0-2" fmla="*/ 0 h 791890"/>
              <a:gd name="connsiteX1-3" fmla="*/ 997139 w 1088579"/>
              <a:gd name="connsiteY1-4" fmla="*/ 791890 h 791890"/>
              <a:gd name="connsiteX2-5" fmla="*/ 0 w 1088579"/>
              <a:gd name="connsiteY2-6" fmla="*/ 791890 h 791890"/>
              <a:gd name="connsiteX3-7" fmla="*/ 0 w 1088579"/>
              <a:gd name="connsiteY3-8" fmla="*/ 0 h 791890"/>
              <a:gd name="connsiteX4-9" fmla="*/ 1088579 w 1088579"/>
              <a:gd name="connsiteY4-10" fmla="*/ 91440 h 791890"/>
              <a:gd name="connsiteX0-11" fmla="*/ 997139 w 997139"/>
              <a:gd name="connsiteY0-12" fmla="*/ 0 h 791890"/>
              <a:gd name="connsiteX1-13" fmla="*/ 997139 w 997139"/>
              <a:gd name="connsiteY1-14" fmla="*/ 791890 h 791890"/>
              <a:gd name="connsiteX2-15" fmla="*/ 0 w 997139"/>
              <a:gd name="connsiteY2-16" fmla="*/ 791890 h 791890"/>
              <a:gd name="connsiteX3-17" fmla="*/ 0 w 997139"/>
              <a:gd name="connsiteY3-18" fmla="*/ 0 h 791890"/>
            </a:gdLst>
            <a:ahLst/>
            <a:cxnLst>
              <a:cxn ang="0">
                <a:pos x="connsiteX0-1" y="connsiteY0-2"/>
              </a:cxn>
              <a:cxn ang="0">
                <a:pos x="connsiteX1-3" y="connsiteY1-4"/>
              </a:cxn>
              <a:cxn ang="0">
                <a:pos x="connsiteX2-5" y="connsiteY2-6"/>
              </a:cxn>
              <a:cxn ang="0">
                <a:pos x="connsiteX3-7" y="connsiteY3-8"/>
              </a:cxn>
            </a:cxnLst>
            <a:rect l="l" t="t" r="r" b="b"/>
            <a:pathLst>
              <a:path w="997139" h="791890">
                <a:moveTo>
                  <a:pt x="997139" y="0"/>
                </a:moveTo>
                <a:lnTo>
                  <a:pt x="997139" y="791890"/>
                </a:lnTo>
                <a:lnTo>
                  <a:pt x="0" y="791890"/>
                </a:lnTo>
                <a:lnTo>
                  <a:pt x="0" y="0"/>
                </a:ln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 name="TextBox 7"/>
          <p:cNvSpPr txBox="1"/>
          <p:nvPr/>
        </p:nvSpPr>
        <p:spPr>
          <a:xfrm>
            <a:off x="5900380" y="3349417"/>
            <a:ext cx="1035050" cy="254000"/>
          </a:xfrm>
          <a:prstGeom prst="rect">
            <a:avLst/>
          </a:prstGeom>
          <a:noFill/>
        </p:spPr>
        <p:txBody>
          <a:bodyPr>
            <a:spAutoFit/>
          </a:bodyPr>
          <a:lstStyle/>
          <a:p>
            <a:pPr marR="0" defTabSz="914400" fontAlgn="auto">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rPr>
              <a:t>最多写六个字</a:t>
            </a:r>
          </a:p>
        </p:txBody>
      </p:sp>
      <p:cxnSp>
        <p:nvCxnSpPr>
          <p:cNvPr id="51" name="直接连接符 50"/>
          <p:cNvCxnSpPr/>
          <p:nvPr/>
        </p:nvCxnSpPr>
        <p:spPr>
          <a:xfrm>
            <a:off x="1765260" y="3119547"/>
            <a:ext cx="76073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886353" y="2129900"/>
            <a:ext cx="1081088" cy="2889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TextBox 5"/>
          <p:cNvSpPr txBox="1"/>
          <p:nvPr/>
        </p:nvSpPr>
        <p:spPr>
          <a:xfrm>
            <a:off x="2884765" y="2157840"/>
            <a:ext cx="1035050" cy="252730"/>
          </a:xfrm>
          <a:prstGeom prst="rect">
            <a:avLst/>
          </a:prstGeom>
          <a:noFill/>
        </p:spPr>
        <p:txBody>
          <a:bodyPr>
            <a:spAutoFit/>
          </a:bodyPr>
          <a:lstStyle/>
          <a:p>
            <a:pPr marR="0" algn="ctr" defTabSz="914400" fontAlgn="auto">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rPr>
              <a:t>硬件</a:t>
            </a:r>
          </a:p>
        </p:txBody>
      </p:sp>
      <p:sp>
        <p:nvSpPr>
          <p:cNvPr id="16" name="矩形 15"/>
          <p:cNvSpPr/>
          <p:nvPr/>
        </p:nvSpPr>
        <p:spPr>
          <a:xfrm>
            <a:off x="2884448" y="4038392"/>
            <a:ext cx="1081088" cy="2889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7" name="TextBox 7"/>
          <p:cNvSpPr txBox="1"/>
          <p:nvPr/>
        </p:nvSpPr>
        <p:spPr>
          <a:xfrm>
            <a:off x="2910800" y="4059347"/>
            <a:ext cx="1035050" cy="252730"/>
          </a:xfrm>
          <a:prstGeom prst="rect">
            <a:avLst/>
          </a:prstGeom>
          <a:noFill/>
        </p:spPr>
        <p:txBody>
          <a:bodyPr>
            <a:spAutoFit/>
          </a:bodyPr>
          <a:lstStyle/>
          <a:p>
            <a:pPr marR="0" algn="ctr" defTabSz="914400" fontAlgn="auto">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rPr>
              <a:t>软件</a:t>
            </a:r>
          </a:p>
        </p:txBody>
      </p:sp>
      <p:sp>
        <p:nvSpPr>
          <p:cNvPr id="18" name="矩形 30"/>
          <p:cNvSpPr/>
          <p:nvPr/>
        </p:nvSpPr>
        <p:spPr>
          <a:xfrm rot="5400000">
            <a:off x="4343836" y="4003308"/>
            <a:ext cx="903288" cy="358775"/>
          </a:xfrm>
          <a:custGeom>
            <a:avLst/>
            <a:gdLst>
              <a:gd name="connsiteX0" fmla="*/ 0 w 997139"/>
              <a:gd name="connsiteY0" fmla="*/ 0 h 791890"/>
              <a:gd name="connsiteX1" fmla="*/ 997139 w 997139"/>
              <a:gd name="connsiteY1" fmla="*/ 0 h 791890"/>
              <a:gd name="connsiteX2" fmla="*/ 997139 w 997139"/>
              <a:gd name="connsiteY2" fmla="*/ 791890 h 791890"/>
              <a:gd name="connsiteX3" fmla="*/ 0 w 997139"/>
              <a:gd name="connsiteY3" fmla="*/ 791890 h 791890"/>
              <a:gd name="connsiteX4" fmla="*/ 0 w 997139"/>
              <a:gd name="connsiteY4" fmla="*/ 0 h 791890"/>
              <a:gd name="connsiteX0-1" fmla="*/ 997139 w 1088579"/>
              <a:gd name="connsiteY0-2" fmla="*/ 0 h 791890"/>
              <a:gd name="connsiteX1-3" fmla="*/ 997139 w 1088579"/>
              <a:gd name="connsiteY1-4" fmla="*/ 791890 h 791890"/>
              <a:gd name="connsiteX2-5" fmla="*/ 0 w 1088579"/>
              <a:gd name="connsiteY2-6" fmla="*/ 791890 h 791890"/>
              <a:gd name="connsiteX3-7" fmla="*/ 0 w 1088579"/>
              <a:gd name="connsiteY3-8" fmla="*/ 0 h 791890"/>
              <a:gd name="connsiteX4-9" fmla="*/ 1088579 w 1088579"/>
              <a:gd name="connsiteY4-10" fmla="*/ 91440 h 791890"/>
              <a:gd name="connsiteX0-11" fmla="*/ 997139 w 997139"/>
              <a:gd name="connsiteY0-12" fmla="*/ 0 h 791890"/>
              <a:gd name="connsiteX1-13" fmla="*/ 997139 w 997139"/>
              <a:gd name="connsiteY1-14" fmla="*/ 791890 h 791890"/>
              <a:gd name="connsiteX2-15" fmla="*/ 0 w 997139"/>
              <a:gd name="connsiteY2-16" fmla="*/ 791890 h 791890"/>
              <a:gd name="connsiteX3-17" fmla="*/ 0 w 997139"/>
              <a:gd name="connsiteY3-18" fmla="*/ 0 h 791890"/>
            </a:gdLst>
            <a:ahLst/>
            <a:cxnLst>
              <a:cxn ang="0">
                <a:pos x="connsiteX0-1" y="connsiteY0-2"/>
              </a:cxn>
              <a:cxn ang="0">
                <a:pos x="connsiteX1-3" y="connsiteY1-4"/>
              </a:cxn>
              <a:cxn ang="0">
                <a:pos x="connsiteX2-5" y="connsiteY2-6"/>
              </a:cxn>
              <a:cxn ang="0">
                <a:pos x="connsiteX3-7" y="connsiteY3-8"/>
              </a:cxn>
            </a:cxnLst>
            <a:rect l="l" t="t" r="r" b="b"/>
            <a:pathLst>
              <a:path w="997139" h="791890">
                <a:moveTo>
                  <a:pt x="997139" y="0"/>
                </a:moveTo>
                <a:lnTo>
                  <a:pt x="997139" y="791890"/>
                </a:lnTo>
                <a:lnTo>
                  <a:pt x="0" y="791890"/>
                </a:lnTo>
                <a:lnTo>
                  <a:pt x="0" y="0"/>
                </a:ln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9" name="矩形 18"/>
          <p:cNvSpPr/>
          <p:nvPr/>
        </p:nvSpPr>
        <p:spPr>
          <a:xfrm>
            <a:off x="4984075" y="3600877"/>
            <a:ext cx="1169035" cy="2889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系统软件</a:t>
            </a:r>
          </a:p>
        </p:txBody>
      </p:sp>
      <p:sp>
        <p:nvSpPr>
          <p:cNvPr id="21" name="矩形 20"/>
          <p:cNvSpPr/>
          <p:nvPr/>
        </p:nvSpPr>
        <p:spPr>
          <a:xfrm>
            <a:off x="4984075" y="4468287"/>
            <a:ext cx="1161415" cy="2889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应用软件</a:t>
            </a:r>
          </a:p>
        </p:txBody>
      </p:sp>
      <p:cxnSp>
        <p:nvCxnSpPr>
          <p:cNvPr id="23" name="直接连接符 22"/>
          <p:cNvCxnSpPr/>
          <p:nvPr/>
        </p:nvCxnSpPr>
        <p:spPr>
          <a:xfrm>
            <a:off x="3968075" y="4182537"/>
            <a:ext cx="648335"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231215" y="3596432"/>
            <a:ext cx="1911985" cy="288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Windows、Linux、macOS</a:t>
            </a:r>
          </a:p>
        </p:txBody>
      </p:sp>
      <p:sp>
        <p:nvSpPr>
          <p:cNvPr id="25" name="矩形 24"/>
          <p:cNvSpPr/>
          <p:nvPr/>
        </p:nvSpPr>
        <p:spPr>
          <a:xfrm>
            <a:off x="6212720" y="4468287"/>
            <a:ext cx="2795270" cy="288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浏览器、QQ、VSCode、Sublime、Word</a:t>
            </a:r>
          </a:p>
        </p:txBody>
      </p:sp>
      <p:sp>
        <p:nvSpPr>
          <p:cNvPr id="26" name="矩形 30"/>
          <p:cNvSpPr/>
          <p:nvPr/>
        </p:nvSpPr>
        <p:spPr>
          <a:xfrm rot="5400000">
            <a:off x="3868380" y="2184827"/>
            <a:ext cx="1854200" cy="358775"/>
          </a:xfrm>
          <a:custGeom>
            <a:avLst/>
            <a:gdLst>
              <a:gd name="connsiteX0" fmla="*/ 0 w 997139"/>
              <a:gd name="connsiteY0" fmla="*/ 0 h 791890"/>
              <a:gd name="connsiteX1" fmla="*/ 997139 w 997139"/>
              <a:gd name="connsiteY1" fmla="*/ 0 h 791890"/>
              <a:gd name="connsiteX2" fmla="*/ 997139 w 997139"/>
              <a:gd name="connsiteY2" fmla="*/ 791890 h 791890"/>
              <a:gd name="connsiteX3" fmla="*/ 0 w 997139"/>
              <a:gd name="connsiteY3" fmla="*/ 791890 h 791890"/>
              <a:gd name="connsiteX4" fmla="*/ 0 w 997139"/>
              <a:gd name="connsiteY4" fmla="*/ 0 h 791890"/>
              <a:gd name="connsiteX0-1" fmla="*/ 997139 w 1088579"/>
              <a:gd name="connsiteY0-2" fmla="*/ 0 h 791890"/>
              <a:gd name="connsiteX1-3" fmla="*/ 997139 w 1088579"/>
              <a:gd name="connsiteY1-4" fmla="*/ 791890 h 791890"/>
              <a:gd name="connsiteX2-5" fmla="*/ 0 w 1088579"/>
              <a:gd name="connsiteY2-6" fmla="*/ 791890 h 791890"/>
              <a:gd name="connsiteX3-7" fmla="*/ 0 w 1088579"/>
              <a:gd name="connsiteY3-8" fmla="*/ 0 h 791890"/>
              <a:gd name="connsiteX4-9" fmla="*/ 1088579 w 1088579"/>
              <a:gd name="connsiteY4-10" fmla="*/ 91440 h 791890"/>
              <a:gd name="connsiteX0-11" fmla="*/ 997139 w 997139"/>
              <a:gd name="connsiteY0-12" fmla="*/ 0 h 791890"/>
              <a:gd name="connsiteX1-13" fmla="*/ 997139 w 997139"/>
              <a:gd name="connsiteY1-14" fmla="*/ 791890 h 791890"/>
              <a:gd name="connsiteX2-15" fmla="*/ 0 w 997139"/>
              <a:gd name="connsiteY2-16" fmla="*/ 791890 h 791890"/>
              <a:gd name="connsiteX3-17" fmla="*/ 0 w 997139"/>
              <a:gd name="connsiteY3-18" fmla="*/ 0 h 791890"/>
            </a:gdLst>
            <a:ahLst/>
            <a:cxnLst>
              <a:cxn ang="0">
                <a:pos x="connsiteX0-1" y="connsiteY0-2"/>
              </a:cxn>
              <a:cxn ang="0">
                <a:pos x="connsiteX1-3" y="connsiteY1-4"/>
              </a:cxn>
              <a:cxn ang="0">
                <a:pos x="connsiteX2-5" y="connsiteY2-6"/>
              </a:cxn>
              <a:cxn ang="0">
                <a:pos x="connsiteX3-7" y="connsiteY3-8"/>
              </a:cxn>
            </a:cxnLst>
            <a:rect l="l" t="t" r="r" b="b"/>
            <a:pathLst>
              <a:path w="997139" h="791890">
                <a:moveTo>
                  <a:pt x="997139" y="0"/>
                </a:moveTo>
                <a:lnTo>
                  <a:pt x="997139" y="791890"/>
                </a:lnTo>
                <a:lnTo>
                  <a:pt x="0" y="791890"/>
                </a:lnTo>
                <a:lnTo>
                  <a:pt x="0" y="0"/>
                </a:ln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27" name="直接连接符 26"/>
          <p:cNvCxnSpPr/>
          <p:nvPr/>
        </p:nvCxnSpPr>
        <p:spPr>
          <a:xfrm>
            <a:off x="3968075" y="2257217"/>
            <a:ext cx="648335"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616410" y="1934637"/>
            <a:ext cx="358775"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625300" y="2410887"/>
            <a:ext cx="358775"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25300" y="2868722"/>
            <a:ext cx="358775"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975185" y="1293287"/>
            <a:ext cx="1169035" cy="2889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输入设备</a:t>
            </a:r>
          </a:p>
        </p:txBody>
      </p:sp>
      <p:sp>
        <p:nvSpPr>
          <p:cNvPr id="35" name="矩形 34"/>
          <p:cNvSpPr/>
          <p:nvPr/>
        </p:nvSpPr>
        <p:spPr>
          <a:xfrm>
            <a:off x="4975185" y="1789857"/>
            <a:ext cx="1169035" cy="2889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输出设备</a:t>
            </a:r>
          </a:p>
        </p:txBody>
      </p:sp>
      <p:sp>
        <p:nvSpPr>
          <p:cNvPr id="36" name="矩形 35"/>
          <p:cNvSpPr/>
          <p:nvPr/>
        </p:nvSpPr>
        <p:spPr>
          <a:xfrm>
            <a:off x="4976455" y="2266742"/>
            <a:ext cx="1169035" cy="2889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CPU</a:t>
            </a:r>
          </a:p>
        </p:txBody>
      </p:sp>
      <p:sp>
        <p:nvSpPr>
          <p:cNvPr id="37" name="矩形 36"/>
          <p:cNvSpPr/>
          <p:nvPr/>
        </p:nvSpPr>
        <p:spPr>
          <a:xfrm>
            <a:off x="4976455" y="2724577"/>
            <a:ext cx="1169035" cy="2889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硬盘</a:t>
            </a:r>
          </a:p>
        </p:txBody>
      </p:sp>
      <p:sp>
        <p:nvSpPr>
          <p:cNvPr id="38" name="矩形 37"/>
          <p:cNvSpPr/>
          <p:nvPr/>
        </p:nvSpPr>
        <p:spPr>
          <a:xfrm>
            <a:off x="4975185" y="3119547"/>
            <a:ext cx="1169035" cy="2889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内存</a:t>
            </a:r>
          </a:p>
        </p:txBody>
      </p:sp>
      <p:sp>
        <p:nvSpPr>
          <p:cNvPr id="39" name="矩形 38"/>
          <p:cNvSpPr/>
          <p:nvPr/>
        </p:nvSpPr>
        <p:spPr>
          <a:xfrm>
            <a:off x="5991391" y="1293287"/>
            <a:ext cx="2619375" cy="288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鼠标、键盘、手写板、摄像头等</a:t>
            </a:r>
          </a:p>
        </p:txBody>
      </p:sp>
      <p:sp>
        <p:nvSpPr>
          <p:cNvPr id="40" name="矩形 39"/>
          <p:cNvSpPr/>
          <p:nvPr/>
        </p:nvSpPr>
        <p:spPr>
          <a:xfrm>
            <a:off x="6206124" y="1789857"/>
            <a:ext cx="1911985" cy="288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显示器、打印机、投影仪等</a:t>
            </a:r>
          </a:p>
        </p:txBody>
      </p:sp>
      <p:sp>
        <p:nvSpPr>
          <p:cNvPr id="41" name="矩形 40"/>
          <p:cNvSpPr/>
          <p:nvPr/>
        </p:nvSpPr>
        <p:spPr>
          <a:xfrm>
            <a:off x="6011568" y="2257217"/>
            <a:ext cx="1911985" cy="288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负责处理数据与运算</a:t>
            </a:r>
          </a:p>
        </p:txBody>
      </p:sp>
      <p:sp>
        <p:nvSpPr>
          <p:cNvPr id="43" name="矩形 30"/>
          <p:cNvSpPr/>
          <p:nvPr/>
        </p:nvSpPr>
        <p:spPr>
          <a:xfrm rot="5400000" flipV="1">
            <a:off x="6131520" y="2877612"/>
            <a:ext cx="422275" cy="407035"/>
          </a:xfrm>
          <a:custGeom>
            <a:avLst/>
            <a:gdLst>
              <a:gd name="connsiteX0" fmla="*/ 0 w 997139"/>
              <a:gd name="connsiteY0" fmla="*/ 0 h 791890"/>
              <a:gd name="connsiteX1" fmla="*/ 997139 w 997139"/>
              <a:gd name="connsiteY1" fmla="*/ 0 h 791890"/>
              <a:gd name="connsiteX2" fmla="*/ 997139 w 997139"/>
              <a:gd name="connsiteY2" fmla="*/ 791890 h 791890"/>
              <a:gd name="connsiteX3" fmla="*/ 0 w 997139"/>
              <a:gd name="connsiteY3" fmla="*/ 791890 h 791890"/>
              <a:gd name="connsiteX4" fmla="*/ 0 w 997139"/>
              <a:gd name="connsiteY4" fmla="*/ 0 h 791890"/>
              <a:gd name="connsiteX0-1" fmla="*/ 997139 w 1088579"/>
              <a:gd name="connsiteY0-2" fmla="*/ 0 h 791890"/>
              <a:gd name="connsiteX1-3" fmla="*/ 997139 w 1088579"/>
              <a:gd name="connsiteY1-4" fmla="*/ 791890 h 791890"/>
              <a:gd name="connsiteX2-5" fmla="*/ 0 w 1088579"/>
              <a:gd name="connsiteY2-6" fmla="*/ 791890 h 791890"/>
              <a:gd name="connsiteX3-7" fmla="*/ 0 w 1088579"/>
              <a:gd name="connsiteY3-8" fmla="*/ 0 h 791890"/>
              <a:gd name="connsiteX4-9" fmla="*/ 1088579 w 1088579"/>
              <a:gd name="connsiteY4-10" fmla="*/ 91440 h 791890"/>
              <a:gd name="connsiteX0-11" fmla="*/ 997139 w 997139"/>
              <a:gd name="connsiteY0-12" fmla="*/ 0 h 791890"/>
              <a:gd name="connsiteX1-13" fmla="*/ 997139 w 997139"/>
              <a:gd name="connsiteY1-14" fmla="*/ 791890 h 791890"/>
              <a:gd name="connsiteX2-15" fmla="*/ 0 w 997139"/>
              <a:gd name="connsiteY2-16" fmla="*/ 791890 h 791890"/>
              <a:gd name="connsiteX3-17" fmla="*/ 0 w 997139"/>
              <a:gd name="connsiteY3-18" fmla="*/ 0 h 791890"/>
            </a:gdLst>
            <a:ahLst/>
            <a:cxnLst>
              <a:cxn ang="0">
                <a:pos x="connsiteX0-1" y="connsiteY0-2"/>
              </a:cxn>
              <a:cxn ang="0">
                <a:pos x="connsiteX1-3" y="connsiteY1-4"/>
              </a:cxn>
              <a:cxn ang="0">
                <a:pos x="connsiteX2-5" y="connsiteY2-6"/>
              </a:cxn>
              <a:cxn ang="0">
                <a:pos x="connsiteX3-7" y="connsiteY3-8"/>
              </a:cxn>
            </a:cxnLst>
            <a:rect l="l" t="t" r="r" b="b"/>
            <a:pathLst>
              <a:path w="997139" h="791890">
                <a:moveTo>
                  <a:pt x="997139" y="0"/>
                </a:moveTo>
                <a:lnTo>
                  <a:pt x="997139" y="791890"/>
                </a:lnTo>
                <a:lnTo>
                  <a:pt x="0" y="791890"/>
                </a:lnTo>
                <a:lnTo>
                  <a:pt x="0" y="0"/>
                </a:ln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4" name="矩形 43"/>
          <p:cNvSpPr/>
          <p:nvPr/>
        </p:nvSpPr>
        <p:spPr>
          <a:xfrm>
            <a:off x="6521925" y="2795680"/>
            <a:ext cx="1911985" cy="568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负责存储</a:t>
            </a:r>
            <a:r>
              <a:rPr kumimoji="0" lang="zh-CN" altLang="en-US" sz="105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数据，硬盘</a:t>
            </a:r>
            <a:r>
              <a:rPr kumimoji="0" lang="zh-CN" altLang="en-US" sz="10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永久存储数据，内存暂时存储数据</a:t>
            </a:r>
          </a:p>
        </p:txBody>
      </p:sp>
      <p:pic>
        <p:nvPicPr>
          <p:cNvPr id="3" name="图片 2"/>
          <p:cNvPicPr>
            <a:picLocks noChangeAspect="1"/>
          </p:cNvPicPr>
          <p:nvPr/>
        </p:nvPicPr>
        <p:blipFill>
          <a:blip r:embed="rId2"/>
          <a:stretch>
            <a:fillRect/>
          </a:stretch>
        </p:blipFill>
        <p:spPr>
          <a:xfrm>
            <a:off x="519358" y="2601957"/>
            <a:ext cx="1360315" cy="99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4" grpId="0" animBg="1"/>
      <p:bldP spid="15" grpId="0"/>
      <p:bldP spid="16" grpId="0" animBg="1"/>
      <p:bldP spid="17" grpId="0"/>
      <p:bldP spid="18" grpId="0" animBg="1"/>
      <p:bldP spid="19" grpId="0" animBg="1"/>
      <p:bldP spid="21" grpId="0" animBg="1"/>
      <p:bldP spid="24" grpId="0" animBg="1"/>
      <p:bldP spid="25" grpId="0" animBg="1"/>
      <p:bldP spid="26" grpId="0" animBg="1"/>
      <p:bldP spid="34" grpId="0" animBg="1"/>
      <p:bldP spid="35" grpId="0" animBg="1"/>
      <p:bldP spid="36" grpId="0" animBg="1"/>
      <p:bldP spid="37" grpId="0" animBg="1"/>
      <p:bldP spid="38" grpId="0" animBg="1"/>
      <p:bldP spid="39" grpId="0" animBg="1"/>
      <p:bldP spid="40" grpId="0" animBg="1"/>
      <p:bldP spid="41" grpId="0" animBg="1"/>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计算机基础</a:t>
            </a:r>
          </a:p>
        </p:txBody>
      </p:sp>
      <p:sp>
        <p:nvSpPr>
          <p:cNvPr id="11" name="内容占位符 10"/>
          <p:cNvSpPr>
            <a:spLocks noGrp="1"/>
          </p:cNvSpPr>
          <p:nvPr>
            <p:ph idx="1"/>
          </p:nvPr>
        </p:nvSpPr>
        <p:spPr>
          <a:xfrm>
            <a:off x="848378" y="936000"/>
            <a:ext cx="6517622" cy="541557"/>
          </a:xfrm>
        </p:spPr>
        <p:txBody>
          <a:bodyPr/>
          <a:lstStyle/>
          <a:p>
            <a:r>
              <a:rPr lang="en-US" altLang="zh-CN" dirty="0"/>
              <a:t>2.1 </a:t>
            </a:r>
            <a:r>
              <a:rPr lang="zh-CN" altLang="en-US" dirty="0"/>
              <a:t>计算机组成</a:t>
            </a:r>
            <a:r>
              <a:rPr lang="en-US" altLang="zh-CN" dirty="0"/>
              <a:t> </a:t>
            </a:r>
            <a:endParaRPr lang="zh-CN" altLang="en-US" dirty="0"/>
          </a:p>
        </p:txBody>
      </p:sp>
      <p:pic>
        <p:nvPicPr>
          <p:cNvPr id="7" name="图片 6"/>
          <p:cNvPicPr>
            <a:picLocks noChangeAspect="1"/>
          </p:cNvPicPr>
          <p:nvPr/>
        </p:nvPicPr>
        <p:blipFill>
          <a:blip r:embed="rId2"/>
          <a:stretch>
            <a:fillRect/>
          </a:stretch>
        </p:blipFill>
        <p:spPr>
          <a:xfrm>
            <a:off x="1276210" y="1621557"/>
            <a:ext cx="5661957" cy="252586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dirty="0"/>
              <a:t>2.2 </a:t>
            </a:r>
            <a:r>
              <a:rPr lang="zh-CN" altLang="en-US" dirty="0"/>
              <a:t>数据存储</a:t>
            </a:r>
          </a:p>
        </p:txBody>
      </p:sp>
      <p:sp>
        <p:nvSpPr>
          <p:cNvPr id="3" name="标题 2"/>
          <p:cNvSpPr>
            <a:spLocks noGrp="1"/>
          </p:cNvSpPr>
          <p:nvPr>
            <p:ph type="title"/>
          </p:nvPr>
        </p:nvSpPr>
        <p:spPr/>
        <p:txBody>
          <a:bodyPr/>
          <a:lstStyle/>
          <a:p>
            <a:r>
              <a:rPr lang="en-US" altLang="zh-CN" dirty="0"/>
              <a:t>2. </a:t>
            </a:r>
            <a:r>
              <a:rPr lang="zh-CN" altLang="en-US" dirty="0"/>
              <a:t>计算机基础</a:t>
            </a:r>
          </a:p>
        </p:txBody>
      </p:sp>
      <p:sp>
        <p:nvSpPr>
          <p:cNvPr id="5" name="内容占位符 5"/>
          <p:cNvSpPr>
            <a:spLocks noGrp="1"/>
          </p:cNvSpPr>
          <p:nvPr>
            <p:ph sz="half" idx="14"/>
          </p:nvPr>
        </p:nvSpPr>
        <p:spPr>
          <a:xfrm>
            <a:off x="848377" y="1541706"/>
            <a:ext cx="6658209" cy="2278126"/>
          </a:xfrm>
        </p:spPr>
        <p:txBody>
          <a:bodyPr>
            <a:normAutofit/>
          </a:bodyPr>
          <a:lstStyle/>
          <a:p>
            <a:pPr marL="228600" indent="-228600">
              <a:buFont typeface="+mj-lt"/>
              <a:buAutoNum type="arabicPeriod"/>
            </a:pPr>
            <a:r>
              <a:rPr lang="zh-CN" altLang="en-US"/>
              <a:t>计算机内部使用</a:t>
            </a:r>
            <a:r>
              <a:rPr lang="zh-CN" altLang="en-US" smtClean="0"/>
              <a:t>二进制 0 </a:t>
            </a:r>
            <a:r>
              <a:rPr lang="zh-CN" altLang="en-US"/>
              <a:t>和 1来表示</a:t>
            </a:r>
            <a:r>
              <a:rPr lang="zh-CN" altLang="en-US" smtClean="0"/>
              <a:t>数据。</a:t>
            </a:r>
            <a:endParaRPr lang="en-US" altLang="zh-CN" smtClean="0"/>
          </a:p>
          <a:p>
            <a:pPr marL="228600" indent="-228600">
              <a:buFont typeface="+mj-lt"/>
              <a:buAutoNum type="arabicPeriod"/>
            </a:pPr>
            <a:r>
              <a:rPr lang="zh-CN" altLang="en-US" smtClean="0"/>
              <a:t>所有</a:t>
            </a:r>
            <a:r>
              <a:rPr lang="zh-CN" altLang="en-US" dirty="0"/>
              <a:t>数据</a:t>
            </a:r>
            <a:r>
              <a:rPr lang="zh-CN" altLang="en-US"/>
              <a:t>，</a:t>
            </a:r>
            <a:r>
              <a:rPr lang="zh-CN" altLang="en-US" smtClean="0"/>
              <a:t>包括文件</a:t>
            </a:r>
            <a:r>
              <a:rPr lang="zh-CN" altLang="en-US" dirty="0"/>
              <a:t>、图片等最终都是以二进制数据（0 和 1</a:t>
            </a:r>
            <a:r>
              <a:rPr lang="zh-CN" altLang="en-US"/>
              <a:t>）</a:t>
            </a:r>
            <a:r>
              <a:rPr lang="zh-CN" altLang="en-US" smtClean="0"/>
              <a:t>的形式</a:t>
            </a:r>
            <a:r>
              <a:rPr lang="zh-CN" altLang="en-US" dirty="0"/>
              <a:t>存放在</a:t>
            </a:r>
            <a:r>
              <a:rPr lang="zh-CN" altLang="en-US"/>
              <a:t>硬盘</a:t>
            </a:r>
            <a:r>
              <a:rPr lang="zh-CN" altLang="en-US" smtClean="0"/>
              <a:t>中的。</a:t>
            </a:r>
            <a:endParaRPr lang="zh-CN" altLang="en-US" dirty="0"/>
          </a:p>
          <a:p>
            <a:pPr marL="228600" indent="-228600">
              <a:buFont typeface="+mj-lt"/>
              <a:buAutoNum type="arabicPeriod"/>
            </a:pPr>
            <a:r>
              <a:rPr lang="zh-CN" altLang="en-US" dirty="0"/>
              <a:t>所有程序，包括操作系统，本质都是各种数据，也以二进制数</a:t>
            </a:r>
            <a:r>
              <a:rPr lang="zh-CN" altLang="en-US"/>
              <a:t>据</a:t>
            </a:r>
            <a:r>
              <a:rPr lang="zh-CN" altLang="en-US" smtClean="0"/>
              <a:t>的形式</a:t>
            </a:r>
            <a:r>
              <a:rPr lang="zh-CN" altLang="en-US"/>
              <a:t>存放</a:t>
            </a:r>
            <a:r>
              <a:rPr lang="zh-CN" altLang="en-US" smtClean="0"/>
              <a:t>在硬盘</a:t>
            </a:r>
            <a:r>
              <a:rPr lang="zh-CN" altLang="en-US" dirty="0"/>
              <a:t>中</a:t>
            </a:r>
            <a:r>
              <a:rPr lang="zh-CN" altLang="en-US" smtClean="0"/>
              <a:t>。</a:t>
            </a:r>
            <a:r>
              <a:rPr lang="zh-CN" altLang="en-US" dirty="0"/>
              <a:t>平时我们所说的安装软件，其实就是把程序文件复制到</a:t>
            </a:r>
            <a:r>
              <a:rPr lang="zh-CN" altLang="en-US"/>
              <a:t>硬盘</a:t>
            </a:r>
            <a:r>
              <a:rPr lang="zh-CN" altLang="en-US" smtClean="0"/>
              <a:t>中。</a:t>
            </a:r>
            <a:endParaRPr lang="zh-CN" altLang="en-US" dirty="0"/>
          </a:p>
          <a:p>
            <a:pPr marL="228600" indent="-228600">
              <a:buFont typeface="+mj-lt"/>
              <a:buAutoNum type="arabicPeriod"/>
            </a:pPr>
            <a:r>
              <a:rPr lang="zh-CN" altLang="en-US" dirty="0"/>
              <a:t>硬盘、内存都是</a:t>
            </a:r>
            <a:r>
              <a:rPr lang="zh-CN" altLang="en-US"/>
              <a:t>保存</a:t>
            </a:r>
            <a:r>
              <a:rPr lang="zh-CN" altLang="en-US" smtClean="0"/>
              <a:t>的二进制数据。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dirty="0"/>
              <a:t>2.3 </a:t>
            </a:r>
            <a:r>
              <a:rPr lang="zh-CN" altLang="en-US" dirty="0"/>
              <a:t>数据存储单位</a:t>
            </a:r>
            <a:endParaRPr lang="en-US" altLang="zh-CN" dirty="0"/>
          </a:p>
        </p:txBody>
      </p:sp>
      <p:sp>
        <p:nvSpPr>
          <p:cNvPr id="3" name="标题 2"/>
          <p:cNvSpPr>
            <a:spLocks noGrp="1"/>
          </p:cNvSpPr>
          <p:nvPr>
            <p:ph type="title"/>
          </p:nvPr>
        </p:nvSpPr>
        <p:spPr/>
        <p:txBody>
          <a:bodyPr/>
          <a:lstStyle/>
          <a:p>
            <a:r>
              <a:rPr lang="en-US" altLang="zh-CN" dirty="0"/>
              <a:t>2. </a:t>
            </a:r>
            <a:r>
              <a:rPr lang="zh-CN" altLang="en-US" dirty="0"/>
              <a:t>计算机基础</a:t>
            </a:r>
          </a:p>
        </p:txBody>
      </p:sp>
      <p:sp>
        <p:nvSpPr>
          <p:cNvPr id="15" name="内容占位符 5"/>
          <p:cNvSpPr>
            <a:spLocks noGrp="1"/>
          </p:cNvSpPr>
          <p:nvPr>
            <p:ph sz="half" idx="14"/>
          </p:nvPr>
        </p:nvSpPr>
        <p:spPr>
          <a:xfrm>
            <a:off x="848360" y="1477645"/>
            <a:ext cx="7105015" cy="2849245"/>
          </a:xfrm>
        </p:spPr>
        <p:txBody>
          <a:bodyPr>
            <a:normAutofit/>
          </a:bodyPr>
          <a:lstStyle/>
          <a:p>
            <a:r>
              <a:rPr dirty="0"/>
              <a:t>bit &lt; byte &lt; kb &lt; GB &lt; TB&lt;.....</a:t>
            </a:r>
          </a:p>
          <a:p>
            <a:pPr marL="171450" indent="-171450">
              <a:buFont typeface="Wingdings" panose="05000000000000000000" pitchFamily="2" charset="2"/>
              <a:buChar char="l"/>
            </a:pPr>
            <a:r>
              <a:rPr dirty="0"/>
              <a:t>位</a:t>
            </a:r>
            <a:r>
              <a:rPr lang="en-US" dirty="0"/>
              <a:t>(bit)</a:t>
            </a:r>
            <a:r>
              <a:rPr dirty="0"/>
              <a:t>：</a:t>
            </a:r>
            <a:r>
              <a:rPr lang="en-US" dirty="0"/>
              <a:t>   </a:t>
            </a:r>
            <a:r>
              <a:rPr dirty="0"/>
              <a:t>1bit 可以保存一个 0 或者 1 </a:t>
            </a:r>
            <a:r>
              <a:rPr lang="zh-CN" dirty="0"/>
              <a:t>（最小的存储单位）</a:t>
            </a:r>
            <a:endParaRPr dirty="0"/>
          </a:p>
          <a:p>
            <a:pPr marL="171450" indent="-171450">
              <a:buFont typeface="Wingdings" panose="05000000000000000000" pitchFamily="2" charset="2"/>
              <a:buChar char="l"/>
            </a:pPr>
            <a:r>
              <a:rPr dirty="0"/>
              <a:t>字节</a:t>
            </a:r>
            <a:r>
              <a:rPr lang="en-US" dirty="0"/>
              <a:t>(Byte)</a:t>
            </a:r>
            <a:r>
              <a:rPr dirty="0"/>
              <a:t>：1</a:t>
            </a:r>
            <a:r>
              <a:rPr lang="en-US" dirty="0"/>
              <a:t>B</a:t>
            </a:r>
            <a:r>
              <a:rPr dirty="0"/>
              <a:t> = 8b</a:t>
            </a:r>
          </a:p>
          <a:p>
            <a:pPr marL="171450" indent="-171450">
              <a:buFont typeface="Wingdings" panose="05000000000000000000" pitchFamily="2" charset="2"/>
              <a:buChar char="l"/>
            </a:pPr>
            <a:r>
              <a:rPr dirty="0"/>
              <a:t>千字节</a:t>
            </a:r>
            <a:r>
              <a:rPr lang="en-US" dirty="0"/>
              <a:t>(KB)</a:t>
            </a:r>
            <a:r>
              <a:rPr dirty="0"/>
              <a:t>：1</a:t>
            </a:r>
            <a:r>
              <a:rPr lang="en-US" dirty="0"/>
              <a:t>KB</a:t>
            </a:r>
            <a:r>
              <a:rPr dirty="0"/>
              <a:t> = 1024</a:t>
            </a:r>
            <a:r>
              <a:rPr lang="en-US" dirty="0"/>
              <a:t>B</a:t>
            </a:r>
          </a:p>
          <a:p>
            <a:pPr marL="171450" indent="-171450">
              <a:buFont typeface="Wingdings" panose="05000000000000000000" pitchFamily="2" charset="2"/>
              <a:buChar char="l"/>
            </a:pPr>
            <a:r>
              <a:rPr dirty="0"/>
              <a:t>兆</a:t>
            </a:r>
            <a:r>
              <a:rPr lang="zh-CN" dirty="0"/>
              <a:t>字节</a:t>
            </a:r>
            <a:r>
              <a:rPr lang="en-US" altLang="zh-CN" dirty="0"/>
              <a:t>(MB)</a:t>
            </a:r>
            <a:r>
              <a:rPr dirty="0"/>
              <a:t>：1</a:t>
            </a:r>
            <a:r>
              <a:rPr lang="en-US" dirty="0"/>
              <a:t>MB</a:t>
            </a:r>
            <a:r>
              <a:rPr dirty="0"/>
              <a:t> = 1024</a:t>
            </a:r>
            <a:r>
              <a:rPr lang="en-US" dirty="0"/>
              <a:t>KB</a:t>
            </a:r>
          </a:p>
          <a:p>
            <a:pPr marL="171450" indent="-171450">
              <a:buFont typeface="Wingdings" panose="05000000000000000000" pitchFamily="2" charset="2"/>
              <a:buChar char="l"/>
            </a:pPr>
            <a:r>
              <a:rPr lang="zh-CN" altLang="en-US" dirty="0"/>
              <a:t>吉字节</a:t>
            </a:r>
            <a:r>
              <a:rPr lang="en-US" altLang="zh-CN" dirty="0"/>
              <a:t>(GB):  1GB = 1024MB</a:t>
            </a:r>
          </a:p>
          <a:p>
            <a:pPr marL="171450" indent="-171450">
              <a:buFont typeface="Wingdings" panose="05000000000000000000" pitchFamily="2" charset="2"/>
              <a:buChar char="l"/>
            </a:pPr>
            <a:r>
              <a:rPr lang="zh-CN" altLang="en-US" dirty="0"/>
              <a:t>太字节</a:t>
            </a:r>
            <a:r>
              <a:rPr lang="en-US" altLang="zh-CN" dirty="0"/>
              <a:t>(TB):  1TB = 1024GB</a:t>
            </a:r>
          </a:p>
          <a:p>
            <a:pPr marL="171450" indent="-171450">
              <a:buFont typeface="Wingdings" panose="05000000000000000000" pitchFamily="2" charset="2"/>
              <a:buChar char="l"/>
            </a:pPr>
            <a:r>
              <a:rPr lang="en-US" dirty="0"/>
              <a:t>......</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程序运行</a:t>
            </a:r>
            <a:endParaRPr lang="en-US" altLang="zh-CN" dirty="0"/>
          </a:p>
        </p:txBody>
      </p:sp>
      <p:sp>
        <p:nvSpPr>
          <p:cNvPr id="3" name="标题 2"/>
          <p:cNvSpPr>
            <a:spLocks noGrp="1"/>
          </p:cNvSpPr>
          <p:nvPr>
            <p:ph type="title"/>
          </p:nvPr>
        </p:nvSpPr>
        <p:spPr/>
        <p:txBody>
          <a:bodyPr/>
          <a:lstStyle/>
          <a:p>
            <a:r>
              <a:rPr lang="en-US" altLang="zh-CN" dirty="0"/>
              <a:t>2. </a:t>
            </a:r>
            <a:r>
              <a:rPr lang="zh-CN" altLang="en-US" dirty="0"/>
              <a:t>计算机基础</a:t>
            </a:r>
          </a:p>
        </p:txBody>
      </p:sp>
      <p:sp>
        <p:nvSpPr>
          <p:cNvPr id="5" name="内容占位符 5"/>
          <p:cNvSpPr>
            <a:spLocks noGrp="1"/>
          </p:cNvSpPr>
          <p:nvPr>
            <p:ph sz="half" idx="14"/>
          </p:nvPr>
        </p:nvSpPr>
        <p:spPr>
          <a:xfrm>
            <a:off x="822327" y="2824816"/>
            <a:ext cx="6658209" cy="928648"/>
          </a:xfrm>
        </p:spPr>
        <p:txBody>
          <a:bodyPr>
            <a:normAutofit/>
          </a:bodyPr>
          <a:lstStyle/>
          <a:p>
            <a:pPr marL="228600" indent="-228600">
              <a:buFont typeface="+mj-lt"/>
              <a:buAutoNum type="arabicPeriod"/>
            </a:pPr>
            <a:r>
              <a:rPr lang="zh-CN" altLang="en-US" smtClean="0"/>
              <a:t>打开</a:t>
            </a:r>
            <a:r>
              <a:rPr lang="zh-CN" altLang="en-US" dirty="0"/>
              <a:t>某个程序时，先从硬盘中把程序的代码加载到内存中</a:t>
            </a:r>
          </a:p>
          <a:p>
            <a:pPr marL="228600" indent="-228600">
              <a:buFont typeface="+mj-lt"/>
              <a:buAutoNum type="arabicPeriod"/>
            </a:pPr>
            <a:r>
              <a:rPr lang="zh-CN" altLang="en-US" smtClean="0"/>
              <a:t>CPU</a:t>
            </a:r>
            <a:r>
              <a:rPr lang="zh-CN" altLang="en-US" dirty="0"/>
              <a:t>执行内存中</a:t>
            </a:r>
            <a:r>
              <a:rPr lang="zh-CN" altLang="en-US"/>
              <a:t>的</a:t>
            </a:r>
            <a:r>
              <a:rPr lang="zh-CN" altLang="en-US" smtClean="0"/>
              <a:t>代码</a:t>
            </a:r>
            <a:endParaRPr lang="zh-CN" altLang="en-US" dirty="0"/>
          </a:p>
        </p:txBody>
      </p:sp>
      <p:pic>
        <p:nvPicPr>
          <p:cNvPr id="7" name="图片 6"/>
          <p:cNvPicPr>
            <a:picLocks noChangeAspect="1"/>
          </p:cNvPicPr>
          <p:nvPr/>
        </p:nvPicPr>
        <p:blipFill>
          <a:blip r:embed="rId2"/>
          <a:stretch>
            <a:fillRect/>
          </a:stretch>
        </p:blipFill>
        <p:spPr>
          <a:xfrm>
            <a:off x="2065540" y="1515171"/>
            <a:ext cx="3863569" cy="966933"/>
          </a:xfrm>
          <a:prstGeom prst="rect">
            <a:avLst/>
          </a:prstGeom>
        </p:spPr>
      </p:pic>
      <p:sp>
        <p:nvSpPr>
          <p:cNvPr id="9" name="内容占位符 5"/>
          <p:cNvSpPr>
            <a:spLocks noGrp="1"/>
          </p:cNvSpPr>
          <p:nvPr>
            <p:ph sz="half" idx="14"/>
          </p:nvPr>
        </p:nvSpPr>
        <p:spPr>
          <a:xfrm>
            <a:off x="822327" y="3814630"/>
            <a:ext cx="6658209" cy="796598"/>
          </a:xfrm>
        </p:spPr>
        <p:txBody>
          <a:bodyPr>
            <a:normAutofit/>
          </a:bodyPr>
          <a:lstStyle/>
          <a:p>
            <a:r>
              <a:rPr lang="zh-CN" altLang="en-US" smtClean="0">
                <a:solidFill>
                  <a:srgbClr val="FF0000"/>
                </a:solidFill>
              </a:rPr>
              <a:t>注意</a:t>
            </a:r>
            <a:r>
              <a:rPr lang="zh-CN" altLang="en-US" dirty="0">
                <a:solidFill>
                  <a:srgbClr val="FF0000"/>
                </a:solidFill>
              </a:rPr>
              <a:t>：</a:t>
            </a:r>
            <a:r>
              <a:rPr lang="zh-CN" altLang="en-US" dirty="0"/>
              <a:t>之所以</a:t>
            </a:r>
            <a:r>
              <a:rPr lang="zh-CN" altLang="en-US"/>
              <a:t>要</a:t>
            </a:r>
            <a:r>
              <a:rPr lang="zh-CN" altLang="en-US" smtClean="0"/>
              <a:t>内存的</a:t>
            </a:r>
            <a:r>
              <a:rPr lang="zh-CN" altLang="en-US"/>
              <a:t>一</a:t>
            </a:r>
            <a:r>
              <a:rPr lang="zh-CN" altLang="en-US" smtClean="0"/>
              <a:t>个重要</a:t>
            </a:r>
            <a:r>
              <a:rPr lang="zh-CN" altLang="en-US" dirty="0"/>
              <a:t>原因，是因为 cpu 运行太快了，如果只</a:t>
            </a:r>
            <a:r>
              <a:rPr lang="zh-CN" altLang="en-US"/>
              <a:t>从</a:t>
            </a:r>
            <a:r>
              <a:rPr lang="zh-CN" altLang="en-US" smtClean="0"/>
              <a:t>硬盘中读数</a:t>
            </a:r>
            <a:r>
              <a:rPr lang="zh-CN" altLang="en-US" dirty="0"/>
              <a:t>据，会浪费</a:t>
            </a:r>
            <a:r>
              <a:rPr lang="zh-CN" altLang="en-US"/>
              <a:t>cpu</a:t>
            </a:r>
            <a:r>
              <a:rPr lang="zh-CN" altLang="en-US" smtClean="0"/>
              <a:t>性能，所以</a:t>
            </a:r>
            <a:r>
              <a:rPr lang="zh-CN" altLang="en-US" dirty="0"/>
              <a:t>，</a:t>
            </a:r>
            <a:r>
              <a:rPr lang="zh-CN" altLang="en-US"/>
              <a:t>才</a:t>
            </a:r>
            <a:r>
              <a:rPr lang="zh-CN" altLang="en-US" smtClean="0"/>
              <a:t>使用存取</a:t>
            </a:r>
            <a:r>
              <a:rPr lang="zh-CN" altLang="en-US" dirty="0"/>
              <a:t>速度</a:t>
            </a:r>
            <a:r>
              <a:rPr lang="zh-CN" altLang="en-US"/>
              <a:t>更</a:t>
            </a:r>
            <a:r>
              <a:rPr lang="zh-CN" altLang="en-US" smtClean="0"/>
              <a:t>快的内存来保存运行时的</a:t>
            </a:r>
            <a:r>
              <a:rPr lang="zh-CN" altLang="en-US" dirty="0"/>
              <a:t>数据。（内存是电，硬盘是机械）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9485" y="1765300"/>
            <a:ext cx="4991100" cy="1294765"/>
          </a:xfrm>
        </p:spPr>
        <p:txBody>
          <a:bodyPr>
            <a:normAutofit/>
          </a:bodyPr>
          <a:lstStyle/>
          <a:p>
            <a:r>
              <a:rPr lang="zh-CN" altLang="en-US" dirty="0">
                <a:solidFill>
                  <a:srgbClr val="FF0000"/>
                </a:solidFill>
              </a:rPr>
              <a:t>编程语言</a:t>
            </a:r>
            <a:endParaRPr lang="en-US" altLang="zh-CN" dirty="0">
              <a:solidFill>
                <a:srgbClr val="FF0000"/>
              </a:solidFill>
            </a:endParaRPr>
          </a:p>
          <a:p>
            <a:r>
              <a:rPr lang="zh-CN" altLang="en-US" dirty="0"/>
              <a:t>计算机基础</a:t>
            </a:r>
            <a:endParaRPr lang="en-US" altLang="zh-CN" dirty="0"/>
          </a:p>
          <a:p>
            <a:pPr marL="0" indent="0">
              <a:buNone/>
            </a:pP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编程语言</a:t>
            </a:r>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编程</a:t>
            </a:r>
          </a:p>
        </p:txBody>
      </p:sp>
      <p:sp>
        <p:nvSpPr>
          <p:cNvPr id="13" name="内容占位符 5"/>
          <p:cNvSpPr>
            <a:spLocks noGrp="1"/>
          </p:cNvSpPr>
          <p:nvPr>
            <p:ph sz="half" idx="14"/>
          </p:nvPr>
        </p:nvSpPr>
        <p:spPr>
          <a:xfrm>
            <a:off x="798830" y="1477644"/>
            <a:ext cx="6488430" cy="2441213"/>
          </a:xfrm>
        </p:spPr>
        <p:txBody>
          <a:bodyPr>
            <a:normAutofit/>
          </a:bodyPr>
          <a:lstStyle/>
          <a:p>
            <a:r>
              <a:rPr b="1" smtClean="0">
                <a:solidFill>
                  <a:srgbClr val="FF0000"/>
                </a:solidFill>
              </a:rPr>
              <a:t>编程</a:t>
            </a:r>
            <a:r>
              <a:rPr lang="zh-CN" altLang="en-US" b="1" smtClean="0">
                <a:solidFill>
                  <a:srgbClr val="FF0000"/>
                </a:solidFill>
              </a:rPr>
              <a:t>：</a:t>
            </a:r>
            <a:r>
              <a:rPr smtClean="0"/>
              <a:t>就是让计算机为解决某个问题而使用某种程序设计语言编写程序代码</a:t>
            </a:r>
            <a:r>
              <a:rPr dirty="0"/>
              <a:t>，并最终得到结果的过程。</a:t>
            </a:r>
          </a:p>
          <a:p>
            <a:r>
              <a:rPr b="1" smtClean="0">
                <a:solidFill>
                  <a:srgbClr val="FF0000"/>
                </a:solidFill>
              </a:rPr>
              <a:t>计算机程序</a:t>
            </a:r>
            <a:r>
              <a:rPr lang="zh-CN" altLang="en-US" b="1" smtClean="0">
                <a:solidFill>
                  <a:srgbClr val="FF0000"/>
                </a:solidFill>
              </a:rPr>
              <a:t>：</a:t>
            </a:r>
            <a:r>
              <a:rPr smtClean="0"/>
              <a:t>就是计算机所执行的一系列的</a:t>
            </a:r>
            <a:r>
              <a:rPr smtClean="0">
                <a:solidFill>
                  <a:srgbClr val="FF0000"/>
                </a:solidFill>
              </a:rPr>
              <a:t>指令</a:t>
            </a:r>
            <a:r>
              <a:rPr lang="zh-CN" altLang="en-US" smtClean="0">
                <a:solidFill>
                  <a:srgbClr val="FF0000"/>
                </a:solidFill>
              </a:rPr>
              <a:t>集合</a:t>
            </a:r>
            <a:r>
              <a:rPr lang="zh-CN" altLang="en-US"/>
              <a:t>，而程序全部都是用我们所掌握的语言来编写</a:t>
            </a:r>
            <a:r>
              <a:rPr lang="zh-CN" altLang="en-US" smtClean="0"/>
              <a:t>的，所以</a:t>
            </a:r>
            <a:r>
              <a:rPr lang="zh-CN" altLang="en-US"/>
              <a:t>人们要控制计算机一定要通过计算机语言向计算机发出</a:t>
            </a:r>
            <a:r>
              <a:rPr lang="zh-CN" altLang="en-US" smtClean="0"/>
              <a:t>命令</a:t>
            </a:r>
            <a:r>
              <a:rPr lang="zh-CN" altLang="en-US" smtClean="0"/>
              <a:t>。</a:t>
            </a:r>
            <a:endParaRPr lang="en-US" altLang="zh-CN" smtClean="0"/>
          </a:p>
          <a:p>
            <a:r>
              <a:rPr lang="zh-CN" altLang="zh-CN"/>
              <a:t>从事编程的人员，就是</a:t>
            </a:r>
            <a:r>
              <a:rPr lang="zh-CN" altLang="zh-CN" b="1">
                <a:solidFill>
                  <a:srgbClr val="FF0000"/>
                </a:solidFill>
              </a:rPr>
              <a:t>程序员</a:t>
            </a:r>
            <a:r>
              <a:rPr lang="zh-CN" altLang="zh-CN"/>
              <a:t>。  但是一般程序员都比较幽默，为了形容自己的辛苦工作，也成为</a:t>
            </a:r>
            <a:r>
              <a:rPr lang="en-US" altLang="zh-CN"/>
              <a:t>“</a:t>
            </a:r>
            <a:r>
              <a:rPr lang="zh-CN" altLang="en-US"/>
              <a:t>码农</a:t>
            </a:r>
            <a:r>
              <a:rPr lang="en-US" altLang="zh-CN"/>
              <a:t>”</a:t>
            </a:r>
            <a:r>
              <a:rPr lang="zh-CN" altLang="en-US"/>
              <a:t>， 或者  </a:t>
            </a:r>
            <a:r>
              <a:rPr lang="en-US" altLang="zh-CN"/>
              <a:t>“</a:t>
            </a:r>
            <a:r>
              <a:rPr lang="zh-CN" altLang="en-US"/>
              <a:t>程序猿</a:t>
            </a:r>
            <a:r>
              <a:rPr lang="en-US" altLang="zh-CN"/>
              <a:t>”/ “</a:t>
            </a:r>
            <a:r>
              <a:rPr lang="zh-CN" altLang="en-US"/>
              <a:t>程序媛</a:t>
            </a:r>
            <a:r>
              <a:rPr lang="en-US" altLang="zh-CN"/>
              <a:t>”</a:t>
            </a:r>
            <a:endParaRPr lang="zh-CN" altLang="en-US"/>
          </a:p>
          <a:p>
            <a:endParaRPr lang="en-US" altLang="zh-CN"/>
          </a:p>
          <a:p>
            <a:endParaRPr lang="zh-CN" dirty="0"/>
          </a:p>
        </p:txBody>
      </p:sp>
      <p:sp>
        <p:nvSpPr>
          <p:cNvPr id="5" name="内容占位符 5"/>
          <p:cNvSpPr>
            <a:spLocks noGrp="1"/>
          </p:cNvSpPr>
          <p:nvPr>
            <p:ph sz="half" idx="14"/>
          </p:nvPr>
        </p:nvSpPr>
        <p:spPr>
          <a:xfrm>
            <a:off x="796925" y="3326981"/>
            <a:ext cx="6385560" cy="1703705"/>
          </a:xfrm>
        </p:spPr>
        <p:txBody>
          <a:bodyPr>
            <a:normAutofit/>
          </a:bodyPr>
          <a:lstStyle/>
          <a:p>
            <a:r>
              <a:rPr lang="zh-CN" altLang="en-US" b="1" smtClean="0">
                <a:solidFill>
                  <a:srgbClr val="FF0000"/>
                </a:solidFill>
              </a:rPr>
              <a:t>注意：</a:t>
            </a:r>
            <a:r>
              <a:rPr lang="zh-CN" smtClean="0"/>
              <a:t>上面</a:t>
            </a:r>
            <a:r>
              <a:rPr lang="zh-CN" dirty="0"/>
              <a:t>所定义的计算机指的是</a:t>
            </a:r>
            <a:r>
              <a:rPr lang="zh-CN" dirty="0">
                <a:solidFill>
                  <a:srgbClr val="FF0000"/>
                </a:solidFill>
              </a:rPr>
              <a:t>任何能够执行代码</a:t>
            </a:r>
            <a:r>
              <a:rPr lang="zh-CN">
                <a:solidFill>
                  <a:srgbClr val="FF0000"/>
                </a:solidFill>
              </a:rPr>
              <a:t>的</a:t>
            </a:r>
            <a:r>
              <a:rPr lang="zh-CN" smtClean="0">
                <a:solidFill>
                  <a:srgbClr val="FF0000"/>
                </a:solidFill>
              </a:rPr>
              <a:t>设备</a:t>
            </a:r>
            <a:r>
              <a:rPr lang="zh-CN" altLang="en-US" smtClean="0"/>
              <a:t>，</a:t>
            </a:r>
            <a:r>
              <a:rPr lang="zh-CN" smtClean="0"/>
              <a:t>可能</a:t>
            </a:r>
            <a:r>
              <a:rPr lang="zh-CN" dirty="0"/>
              <a:t>是智能手机、ATM机、黑莓PI、服务器等等。</a:t>
            </a:r>
          </a:p>
          <a:p>
            <a:endParaRPr lang="zh-CN" altLang="en-US" dirty="0"/>
          </a:p>
        </p:txBody>
      </p:sp>
      <p:sp>
        <p:nvSpPr>
          <p:cNvPr id="2" name="内容占位符 5"/>
          <p:cNvSpPr>
            <a:spLocks noGrp="1"/>
          </p:cNvSpPr>
          <p:nvPr/>
        </p:nvSpPr>
        <p:spPr>
          <a:xfrm>
            <a:off x="848360" y="2983230"/>
            <a:ext cx="6385560" cy="170370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编程语言</a:t>
            </a:r>
          </a:p>
        </p:txBody>
      </p:sp>
      <p:sp>
        <p:nvSpPr>
          <p:cNvPr id="11" name="内容占位符 10"/>
          <p:cNvSpPr>
            <a:spLocks noGrp="1"/>
          </p:cNvSpPr>
          <p:nvPr>
            <p:ph idx="1"/>
          </p:nvPr>
        </p:nvSpPr>
        <p:spPr>
          <a:xfrm>
            <a:off x="848378" y="936000"/>
            <a:ext cx="6517622" cy="541557"/>
          </a:xfrm>
        </p:spPr>
        <p:txBody>
          <a:bodyPr/>
          <a:lstStyle/>
          <a:p>
            <a:r>
              <a:rPr lang="en-US" altLang="zh-CN" dirty="0"/>
              <a:t>1.2 </a:t>
            </a:r>
            <a:r>
              <a:rPr lang="zh-CN" altLang="en-US" dirty="0"/>
              <a:t>计算机语言</a:t>
            </a:r>
          </a:p>
        </p:txBody>
      </p:sp>
      <p:sp>
        <p:nvSpPr>
          <p:cNvPr id="13" name="内容占位符 5"/>
          <p:cNvSpPr>
            <a:spLocks noGrp="1"/>
          </p:cNvSpPr>
          <p:nvPr>
            <p:ph sz="half" idx="14"/>
          </p:nvPr>
        </p:nvSpPr>
        <p:spPr>
          <a:xfrm>
            <a:off x="798830" y="1529261"/>
            <a:ext cx="6220777" cy="1464661"/>
          </a:xfrm>
        </p:spPr>
        <p:txBody>
          <a:bodyPr>
            <a:normAutofit/>
          </a:bodyPr>
          <a:lstStyle/>
          <a:p>
            <a:r>
              <a:rPr lang="zh-CN" altLang="en-US" b="1">
                <a:solidFill>
                  <a:srgbClr val="FF0000"/>
                </a:solidFill>
              </a:rPr>
              <a:t>计算机</a:t>
            </a:r>
            <a:r>
              <a:rPr lang="zh-CN" altLang="en-US" b="1" smtClean="0">
                <a:solidFill>
                  <a:srgbClr val="FF0000"/>
                </a:solidFill>
              </a:rPr>
              <a:t>语言</a:t>
            </a:r>
            <a:r>
              <a:rPr lang="zh-CN" altLang="en-US" smtClean="0"/>
              <a:t>指</a:t>
            </a:r>
            <a:r>
              <a:rPr lang="zh-CN" altLang="en-US"/>
              <a:t>用于</a:t>
            </a:r>
            <a:r>
              <a:rPr lang="zh-CN" altLang="en-US">
                <a:solidFill>
                  <a:srgbClr val="FF0000"/>
                </a:solidFill>
              </a:rPr>
              <a:t>人与计算机之间通讯的</a:t>
            </a:r>
            <a:r>
              <a:rPr lang="zh-CN" altLang="en-US" smtClean="0">
                <a:solidFill>
                  <a:srgbClr val="FF0000"/>
                </a:solidFill>
              </a:rPr>
              <a:t>语言</a:t>
            </a:r>
            <a:r>
              <a:rPr lang="zh-CN" altLang="en-US" smtClean="0"/>
              <a:t>，它是人</a:t>
            </a:r>
            <a:r>
              <a:rPr lang="zh-CN" altLang="en-US"/>
              <a:t>与计算机之间传递信息的</a:t>
            </a:r>
            <a:r>
              <a:rPr lang="zh-CN" altLang="en-US" smtClean="0">
                <a:solidFill>
                  <a:srgbClr val="FF0000"/>
                </a:solidFill>
              </a:rPr>
              <a:t>媒介</a:t>
            </a:r>
            <a:r>
              <a:rPr lang="zh-CN" altLang="en-US" smtClean="0"/>
              <a:t>。</a:t>
            </a:r>
            <a:endParaRPr lang="en-US" altLang="zh-CN" smtClean="0"/>
          </a:p>
          <a:p>
            <a:r>
              <a:rPr lang="zh-CN" altLang="en-US"/>
              <a:t>计算机语言的种类非常的多，总的来说可以分成</a:t>
            </a:r>
            <a:r>
              <a:rPr lang="zh-CN" altLang="en-US">
                <a:solidFill>
                  <a:srgbClr val="FF0000"/>
                </a:solidFill>
              </a:rPr>
              <a:t>机器语言</a:t>
            </a:r>
            <a:r>
              <a:rPr lang="zh-CN" altLang="en-US"/>
              <a:t>，</a:t>
            </a:r>
            <a:r>
              <a:rPr lang="zh-CN" altLang="en-US" smtClean="0">
                <a:solidFill>
                  <a:srgbClr val="FF0000"/>
                </a:solidFill>
              </a:rPr>
              <a:t>汇编语言</a:t>
            </a:r>
            <a:r>
              <a:rPr lang="zh-CN" altLang="en-US" smtClean="0"/>
              <a:t>和</a:t>
            </a:r>
            <a:r>
              <a:rPr lang="zh-CN" altLang="en-US" smtClean="0">
                <a:solidFill>
                  <a:srgbClr val="FF0000"/>
                </a:solidFill>
              </a:rPr>
              <a:t>高级语言</a:t>
            </a:r>
            <a:r>
              <a:rPr lang="zh-CN" altLang="en-US"/>
              <a:t>三大</a:t>
            </a:r>
            <a:r>
              <a:rPr lang="zh-CN" altLang="en-US" smtClean="0"/>
              <a:t>类。</a:t>
            </a:r>
            <a:endParaRPr lang="en-US" altLang="zh-CN" smtClean="0"/>
          </a:p>
          <a:p>
            <a:r>
              <a:rPr smtClean="0"/>
              <a:t>实际上</a:t>
            </a:r>
            <a:r>
              <a:rPr lang="zh-CN" altLang="en-US" smtClean="0"/>
              <a:t>计算机最终所执行的都是 </a:t>
            </a:r>
            <a:r>
              <a:rPr lang="zh-CN" altLang="en-US" b="1" smtClean="0">
                <a:solidFill>
                  <a:srgbClr val="FF0000"/>
                </a:solidFill>
              </a:rPr>
              <a:t>机器语言</a:t>
            </a:r>
            <a:r>
              <a:rPr lang="zh-CN" altLang="en-US" smtClean="0"/>
              <a:t>，它是由“</a:t>
            </a:r>
            <a:r>
              <a:rPr lang="en-US" altLang="zh-CN" smtClean="0"/>
              <a:t>0</a:t>
            </a:r>
            <a:r>
              <a:rPr lang="zh-CN" altLang="en-US" smtClean="0"/>
              <a:t>”和“</a:t>
            </a:r>
            <a:r>
              <a:rPr lang="en-US" altLang="zh-CN" smtClean="0"/>
              <a:t>1</a:t>
            </a:r>
            <a:r>
              <a:rPr lang="zh-CN" altLang="en-US" smtClean="0"/>
              <a:t>”组成的二进制数，</a:t>
            </a:r>
            <a:r>
              <a:rPr lang="zh-CN" altLang="en-US" smtClean="0">
                <a:solidFill>
                  <a:srgbClr val="FF0000"/>
                </a:solidFill>
              </a:rPr>
              <a:t>二进制是计算机语言的基础</a:t>
            </a:r>
            <a:r>
              <a:rPr lang="zh-CN" altLang="en-US" smtClean="0"/>
              <a:t>。</a:t>
            </a:r>
            <a:endParaRPr dirty="0"/>
          </a:p>
        </p:txBody>
      </p:sp>
      <p:grpSp>
        <p:nvGrpSpPr>
          <p:cNvPr id="2" name="组合 1"/>
          <p:cNvGrpSpPr/>
          <p:nvPr/>
        </p:nvGrpSpPr>
        <p:grpSpPr bwMode="auto">
          <a:xfrm>
            <a:off x="888682" y="3031885"/>
            <a:ext cx="6130925" cy="874063"/>
            <a:chOff x="1177925" y="3558534"/>
            <a:chExt cx="6130925" cy="2214339"/>
          </a:xfrm>
        </p:grpSpPr>
        <p:sp>
          <p:nvSpPr>
            <p:cNvPr id="3" name="矩形 2"/>
            <p:cNvSpPr/>
            <p:nvPr/>
          </p:nvSpPr>
          <p:spPr>
            <a:xfrm>
              <a:off x="1177925" y="3558534"/>
              <a:ext cx="6130925" cy="221433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4" name="矩形 3"/>
            <p:cNvSpPr/>
            <p:nvPr/>
          </p:nvSpPr>
          <p:spPr>
            <a:xfrm>
              <a:off x="1491186" y="3584141"/>
              <a:ext cx="5327650" cy="2073614"/>
            </a:xfrm>
            <a:prstGeom prst="rect">
              <a:avLst/>
            </a:prstGeom>
          </p:spPr>
          <p:txBody>
            <a:bodyPr wrap="square">
              <a:spAutoFit/>
            </a:bodyPr>
            <a:lstStyle/>
            <a:p>
              <a:pPr>
                <a:lnSpc>
                  <a:spcPct val="150000"/>
                </a:lnSpc>
              </a:pPr>
              <a:r>
                <a:rPr lang="en-US" altLang="zh-CN" sz="1050" dirty="0">
                  <a:latin typeface="Courier New" panose="02070309020205020404" pitchFamily="49" charset="0"/>
                  <a:cs typeface="Courier New" panose="02070309020205020404" pitchFamily="49" charset="0"/>
                </a:rPr>
                <a:t>0=00000000   1=00000001   2=00000010   3=00000011   </a:t>
              </a:r>
              <a:r>
                <a:rPr lang="en-US" altLang="zh-CN" sz="1050">
                  <a:latin typeface="Courier New" panose="02070309020205020404" pitchFamily="49" charset="0"/>
                  <a:cs typeface="Courier New" panose="02070309020205020404" pitchFamily="49" charset="0"/>
                </a:rPr>
                <a:t>4=00000100   </a:t>
              </a:r>
              <a:r>
                <a:rPr lang="en-US" altLang="zh-CN" sz="1050" smtClean="0">
                  <a:latin typeface="Courier New" panose="02070309020205020404" pitchFamily="49" charset="0"/>
                  <a:cs typeface="Courier New" panose="02070309020205020404" pitchFamily="49" charset="0"/>
                </a:rPr>
                <a:t>5=00000101   6=00000110   </a:t>
              </a:r>
              <a:r>
                <a:rPr lang="en-US" altLang="zh-CN" sz="1050" dirty="0">
                  <a:latin typeface="Courier New" panose="02070309020205020404" pitchFamily="49" charset="0"/>
                  <a:cs typeface="Courier New" panose="02070309020205020404" pitchFamily="49" charset="0"/>
                </a:rPr>
                <a:t>7=00000111   8=00001000   9=00001001   10=00001010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编程语言</a:t>
            </a:r>
          </a:p>
        </p:txBody>
      </p:sp>
      <p:sp>
        <p:nvSpPr>
          <p:cNvPr id="11" name="内容占位符 10"/>
          <p:cNvSpPr>
            <a:spLocks noGrp="1"/>
          </p:cNvSpPr>
          <p:nvPr>
            <p:ph idx="1"/>
          </p:nvPr>
        </p:nvSpPr>
        <p:spPr>
          <a:xfrm>
            <a:off x="848378" y="936000"/>
            <a:ext cx="6517622" cy="541557"/>
          </a:xfrm>
        </p:spPr>
        <p:txBody>
          <a:bodyPr/>
          <a:lstStyle/>
          <a:p>
            <a:r>
              <a:rPr lang="en-US" altLang="zh-CN" dirty="0"/>
              <a:t>1.3 </a:t>
            </a:r>
            <a:r>
              <a:rPr lang="zh-CN" altLang="en-US" dirty="0"/>
              <a:t>编程语言</a:t>
            </a:r>
          </a:p>
        </p:txBody>
      </p:sp>
      <p:sp>
        <p:nvSpPr>
          <p:cNvPr id="13" name="内容占位符 5"/>
          <p:cNvSpPr>
            <a:spLocks noGrp="1"/>
          </p:cNvSpPr>
          <p:nvPr>
            <p:ph sz="half" idx="14"/>
          </p:nvPr>
        </p:nvSpPr>
        <p:spPr>
          <a:xfrm>
            <a:off x="797171" y="1477645"/>
            <a:ext cx="7616784" cy="2202078"/>
          </a:xfrm>
        </p:spPr>
        <p:txBody>
          <a:bodyPr>
            <a:normAutofit/>
          </a:bodyPr>
          <a:lstStyle/>
          <a:p>
            <a:r>
              <a:rPr dirty="0"/>
              <a:t>可以通过类似于人类语言</a:t>
            </a:r>
            <a:r>
              <a:rPr lang="zh-CN" dirty="0"/>
              <a:t>的 </a:t>
            </a:r>
            <a:r>
              <a:rPr lang="en-US" altLang="zh-CN" dirty="0"/>
              <a:t>”</a:t>
            </a:r>
            <a:r>
              <a:rPr lang="zh-CN" altLang="en-US" dirty="0"/>
              <a:t>语言</a:t>
            </a:r>
            <a:r>
              <a:rPr lang="en-US" altLang="zh-CN" dirty="0"/>
              <a:t>”</a:t>
            </a:r>
            <a:r>
              <a:rPr dirty="0"/>
              <a:t>来控制计算机，让计算机为我们做事情，这样的语言就叫做编程语言（Programming Language）。</a:t>
            </a:r>
            <a:endParaRPr lang="zh-CN" dirty="0"/>
          </a:p>
          <a:p>
            <a:r>
              <a:rPr lang="zh-CN" dirty="0"/>
              <a:t>编程语言是用来控制计算机的</a:t>
            </a:r>
            <a:r>
              <a:rPr lang="zh-CN"/>
              <a:t>一系列</a:t>
            </a:r>
            <a:r>
              <a:rPr lang="zh-CN" smtClean="0"/>
              <a:t>指令，</a:t>
            </a:r>
            <a:r>
              <a:rPr lang="zh-CN" dirty="0"/>
              <a:t>它有固定的格式和词汇（不同编程语言的格式和词汇不一样），必须</a:t>
            </a:r>
            <a:r>
              <a:rPr lang="zh-CN"/>
              <a:t>遵守</a:t>
            </a:r>
            <a:r>
              <a:rPr lang="zh-CN" smtClean="0"/>
              <a:t>。</a:t>
            </a:r>
            <a:endParaRPr lang="en-US" altLang="zh-CN" smtClean="0"/>
          </a:p>
          <a:p>
            <a:r>
              <a:rPr lang="zh-CN" altLang="en-US"/>
              <a:t>如今通用的编程语言有两种形式：</a:t>
            </a:r>
            <a:r>
              <a:rPr lang="zh-CN" altLang="en-US">
                <a:solidFill>
                  <a:srgbClr val="FF0000"/>
                </a:solidFill>
              </a:rPr>
              <a:t>汇编语言</a:t>
            </a:r>
            <a:r>
              <a:rPr lang="zh-CN" altLang="en-US"/>
              <a:t>和</a:t>
            </a:r>
            <a:r>
              <a:rPr lang="zh-CN" altLang="en-US">
                <a:solidFill>
                  <a:srgbClr val="FF0000"/>
                </a:solidFill>
              </a:rPr>
              <a:t>高级语言</a:t>
            </a:r>
            <a:r>
              <a:rPr lang="zh-CN" altLang="en-US" smtClean="0"/>
              <a:t>。</a:t>
            </a:r>
            <a:endParaRPr lang="zh-CN" altLang="en-US"/>
          </a:p>
          <a:p>
            <a:pPr marL="171450" indent="-171450">
              <a:buFont typeface="Wingdings" panose="05000000000000000000" pitchFamily="2" charset="2"/>
              <a:buChar char="l"/>
            </a:pPr>
            <a:r>
              <a:rPr lang="zh-CN" altLang="en-US" b="1" smtClean="0">
                <a:solidFill>
                  <a:srgbClr val="FF0000"/>
                </a:solidFill>
              </a:rPr>
              <a:t>汇编语言</a:t>
            </a:r>
            <a:r>
              <a:rPr lang="zh-CN" altLang="en-US"/>
              <a:t>和机器语言实质是相同的，都是直接对硬件</a:t>
            </a:r>
            <a:r>
              <a:rPr lang="zh-CN" altLang="en-US" smtClean="0"/>
              <a:t>操作，只不过</a:t>
            </a:r>
            <a:r>
              <a:rPr lang="zh-CN" altLang="en-US"/>
              <a:t>指令采用了英文缩写的标识符，容易识别和记忆。</a:t>
            </a:r>
            <a:endParaRPr lang="zh-CN" dirty="0"/>
          </a:p>
          <a:p>
            <a:pPr marL="171450" indent="-171450">
              <a:buFont typeface="Wingdings" panose="05000000000000000000" pitchFamily="2" charset="2"/>
              <a:buChar char="l"/>
            </a:pPr>
            <a:r>
              <a:rPr lang="zh-CN" altLang="en-US" b="1">
                <a:solidFill>
                  <a:srgbClr val="FF0000"/>
                </a:solidFill>
                <a:sym typeface="+mn-ea"/>
              </a:rPr>
              <a:t>高级语言</a:t>
            </a:r>
            <a:r>
              <a:rPr lang="zh-CN" altLang="en-US">
                <a:sym typeface="+mn-ea"/>
              </a:rPr>
              <a:t>主要是相对于低级语言而言，它并不是特指某一种具体的语言，而是包括了很多</a:t>
            </a:r>
            <a:r>
              <a:rPr lang="zh-CN" altLang="en-US" smtClean="0">
                <a:sym typeface="+mn-ea"/>
              </a:rPr>
              <a:t>编程语言，</a:t>
            </a:r>
            <a:r>
              <a:rPr smtClean="0">
                <a:sym typeface="+mn-ea"/>
              </a:rPr>
              <a:t>常用的有C</a:t>
            </a:r>
            <a:r>
              <a:rPr dirty="0">
                <a:sym typeface="+mn-ea"/>
              </a:rPr>
              <a:t>语言、C++、Java、C#、Python、PHP、JavaScript、Go语言</a:t>
            </a:r>
            <a:r>
              <a:rPr>
                <a:sym typeface="+mn-ea"/>
              </a:rPr>
              <a:t>、</a:t>
            </a:r>
            <a:r>
              <a:rPr smtClean="0">
                <a:sym typeface="+mn-ea"/>
              </a:rPr>
              <a:t>Objective-C、Swift等</a:t>
            </a:r>
            <a:r>
              <a:rPr lang="zh-CN" dirty="0">
                <a:sym typeface="+mn-ea"/>
              </a:rPr>
              <a:t>。</a:t>
            </a:r>
            <a:endParaRPr lang="zh-CN" dirty="0"/>
          </a:p>
        </p:txBody>
      </p:sp>
      <p:grpSp>
        <p:nvGrpSpPr>
          <p:cNvPr id="5" name="组合 4"/>
          <p:cNvGrpSpPr/>
          <p:nvPr/>
        </p:nvGrpSpPr>
        <p:grpSpPr bwMode="auto">
          <a:xfrm>
            <a:off x="851535" y="3773375"/>
            <a:ext cx="6130925" cy="1089025"/>
            <a:chOff x="1177925" y="2126976"/>
            <a:chExt cx="6130925" cy="3416879"/>
          </a:xfrm>
        </p:grpSpPr>
        <p:sp>
          <p:nvSpPr>
            <p:cNvPr id="6" name="矩形 5"/>
            <p:cNvSpPr/>
            <p:nvPr/>
          </p:nvSpPr>
          <p:spPr>
            <a:xfrm>
              <a:off x="1177925" y="2157541"/>
              <a:ext cx="6130925" cy="3386314"/>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a:solidFill>
                  <a:schemeClr val="tx1"/>
                </a:solidFill>
                <a:latin typeface="Courier New" panose="02070309020205020404" pitchFamily="49" charset="0"/>
                <a:cs typeface="Courier New" panose="02070309020205020404" pitchFamily="49" charset="0"/>
                <a:sym typeface="+mn-ea"/>
              </a:endParaRPr>
            </a:p>
          </p:txBody>
        </p:sp>
        <p:sp>
          <p:nvSpPr>
            <p:cNvPr id="7" name="矩形 6"/>
            <p:cNvSpPr/>
            <p:nvPr/>
          </p:nvSpPr>
          <p:spPr>
            <a:xfrm>
              <a:off x="1535430" y="2126976"/>
              <a:ext cx="5327650" cy="3327223"/>
            </a:xfrm>
            <a:prstGeom prst="rect">
              <a:avLst/>
            </a:prstGeom>
          </p:spPr>
          <p:txBody>
            <a:bodyPr wrap="square">
              <a:spAutoFit/>
            </a:bodyPr>
            <a:lstStyle/>
            <a:p>
              <a:pPr>
                <a:lnSpc>
                  <a:spcPct val="150000"/>
                </a:lnSpc>
              </a:pPr>
              <a:r>
                <a:rPr lang="en-US" altLang="zh-CN" sz="1050" dirty="0">
                  <a:latin typeface="Courier New" panose="02070309020205020404" pitchFamily="49" charset="0"/>
                  <a:cs typeface="Courier New" panose="02070309020205020404" pitchFamily="49" charset="0"/>
                </a:rPr>
                <a:t>C语言：puts("</a:t>
              </a:r>
              <a:r>
                <a:rPr lang="zh-CN" altLang="en-US" sz="1050" dirty="0">
                  <a:latin typeface="Courier New" panose="02070309020205020404" pitchFamily="49" charset="0"/>
                  <a:cs typeface="Courier New" panose="02070309020205020404" pitchFamily="49" charset="0"/>
                </a:rPr>
                <a:t>你好</a:t>
              </a:r>
              <a:r>
                <a:rPr lang="en-US" altLang="zh-CN" sz="1050" dirty="0">
                  <a:latin typeface="Courier New" panose="02070309020205020404" pitchFamily="49" charset="0"/>
                  <a:cs typeface="Courier New" panose="02070309020205020404" pitchFamily="49" charset="0"/>
                </a:rPr>
                <a:t>");</a:t>
              </a:r>
            </a:p>
            <a:p>
              <a:pPr>
                <a:lnSpc>
                  <a:spcPct val="150000"/>
                </a:lnSpc>
              </a:pPr>
              <a:r>
                <a:rPr lang="en-US" altLang="zh-CN" sz="1050" dirty="0">
                  <a:latin typeface="Courier New" panose="02070309020205020404" pitchFamily="49" charset="0"/>
                  <a:cs typeface="Courier New" panose="02070309020205020404" pitchFamily="49" charset="0"/>
                </a:rPr>
                <a:t>PHP：echo "</a:t>
              </a:r>
              <a:r>
                <a:rPr lang="zh-CN" altLang="en-US" sz="1050" dirty="0">
                  <a:latin typeface="Courier New" panose="02070309020205020404" pitchFamily="49" charset="0"/>
                  <a:cs typeface="Courier New" panose="02070309020205020404" pitchFamily="49" charset="0"/>
                </a:rPr>
                <a:t>你好</a:t>
              </a:r>
              <a:r>
                <a:rPr lang="en-US" altLang="zh-CN" sz="1050" dirty="0">
                  <a:latin typeface="Courier New" panose="02070309020205020404" pitchFamily="49" charset="0"/>
                  <a:cs typeface="Courier New" panose="02070309020205020404" pitchFamily="49" charset="0"/>
                </a:rPr>
                <a:t>";</a:t>
              </a:r>
            </a:p>
            <a:p>
              <a:pPr>
                <a:lnSpc>
                  <a:spcPct val="150000"/>
                </a:lnSpc>
              </a:pPr>
              <a:r>
                <a:rPr lang="en-US" altLang="zh-CN" sz="1050" dirty="0">
                  <a:latin typeface="Courier New" panose="02070309020205020404" pitchFamily="49" charset="0"/>
                  <a:cs typeface="Courier New" panose="02070309020205020404" pitchFamily="49" charset="0"/>
                </a:rPr>
                <a:t>Java：System.out.println("</a:t>
              </a:r>
              <a:r>
                <a:rPr lang="zh-CN" altLang="en-US" sz="1050" dirty="0">
                  <a:latin typeface="Courier New" panose="02070309020205020404" pitchFamily="49" charset="0"/>
                  <a:cs typeface="Courier New" panose="02070309020205020404" pitchFamily="49" charset="0"/>
                </a:rPr>
                <a:t>你好</a:t>
              </a:r>
              <a:r>
                <a:rPr lang="en-US" altLang="zh-CN" sz="1050" dirty="0">
                  <a:latin typeface="Courier New" panose="02070309020205020404" pitchFamily="49" charset="0"/>
                  <a:cs typeface="Courier New" panose="02070309020205020404" pitchFamily="49" charset="0"/>
                </a:rPr>
                <a:t>");</a:t>
              </a:r>
            </a:p>
            <a:p>
              <a:pPr>
                <a:lnSpc>
                  <a:spcPct val="150000"/>
                </a:lnSpc>
              </a:pPr>
              <a:r>
                <a:rPr lang="en-US" altLang="zh-CN" sz="1050" dirty="0">
                  <a:latin typeface="Courier New" panose="02070309020205020404" pitchFamily="49" charset="0"/>
                  <a:cs typeface="Courier New" panose="02070309020205020404" pitchFamily="49" charset="0"/>
                </a:rPr>
                <a:t>JavaScript</a:t>
              </a:r>
              <a:r>
                <a:rPr lang="zh-CN" altLang="en-US" sz="1050" dirty="0">
                  <a:latin typeface="Courier New" panose="02070309020205020404" pitchFamily="49" charset="0"/>
                  <a:cs typeface="Courier New" panose="02070309020205020404" pitchFamily="49" charset="0"/>
                </a:rPr>
                <a:t>： </a:t>
              </a:r>
              <a:r>
                <a:rPr lang="en-US" altLang="zh-CN" sz="1050" dirty="0">
                  <a:latin typeface="Courier New" panose="02070309020205020404" pitchFamily="49" charset="0"/>
                  <a:cs typeface="Courier New" panose="02070309020205020404" pitchFamily="49" charset="0"/>
                </a:rPr>
                <a:t>alert(</a:t>
              </a:r>
              <a:r>
                <a:rPr lang="en-US" altLang="zh-CN" sz="1050" dirty="0">
                  <a:latin typeface="Courier New" panose="02070309020205020404" pitchFamily="49" charset="0"/>
                  <a:cs typeface="Courier New" panose="02070309020205020404" pitchFamily="49" charset="0"/>
                  <a:sym typeface="+mn-ea"/>
                </a:rPr>
                <a:t>"</a:t>
              </a:r>
              <a:r>
                <a:rPr lang="zh-CN" altLang="en-US" sz="1050" dirty="0">
                  <a:latin typeface="Courier New" panose="02070309020205020404" pitchFamily="49" charset="0"/>
                  <a:cs typeface="Courier New" panose="02070309020205020404" pitchFamily="49" charset="0"/>
                  <a:sym typeface="+mn-ea"/>
                </a:rPr>
                <a:t>你好</a:t>
              </a:r>
              <a:r>
                <a:rPr lang="en-US" altLang="zh-CN" sz="1050" dirty="0">
                  <a:latin typeface="Courier New" panose="02070309020205020404" pitchFamily="49" charset="0"/>
                  <a:cs typeface="Courier New" panose="02070309020205020404" pitchFamily="49" charset="0"/>
                  <a:sym typeface="+mn-ea"/>
                </a:rPr>
                <a:t>"</a:t>
              </a:r>
              <a:r>
                <a:rPr lang="zh-CN" altLang="en-US" sz="1050" dirty="0">
                  <a:latin typeface="Courier New" panose="02070309020205020404" pitchFamily="49" charset="0"/>
                  <a:cs typeface="Courier New" panose="02070309020205020404" pitchFamily="49" charset="0"/>
                  <a:sym typeface="+mn-ea"/>
                </a:rPr>
                <a:t>）</a:t>
              </a:r>
              <a:r>
                <a:rPr lang="en-US" altLang="zh-CN" sz="1050" dirty="0">
                  <a:latin typeface="Courier New" panose="02070309020205020404" pitchFamily="49" charset="0"/>
                  <a:cs typeface="Courier New" panose="02070309020205020404" pitchFamily="49" charset="0"/>
                  <a:sym typeface="+mn-ea"/>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编程语言</a:t>
            </a:r>
          </a:p>
        </p:txBody>
      </p:sp>
      <p:sp>
        <p:nvSpPr>
          <p:cNvPr id="11" name="内容占位符 10"/>
          <p:cNvSpPr>
            <a:spLocks noGrp="1"/>
          </p:cNvSpPr>
          <p:nvPr>
            <p:ph idx="1"/>
          </p:nvPr>
        </p:nvSpPr>
        <p:spPr>
          <a:xfrm>
            <a:off x="848378" y="936000"/>
            <a:ext cx="6517622" cy="541557"/>
          </a:xfrm>
        </p:spPr>
        <p:txBody>
          <a:bodyPr/>
          <a:lstStyle/>
          <a:p>
            <a:r>
              <a:rPr lang="en-US" altLang="zh-CN" dirty="0"/>
              <a:t>1.4 </a:t>
            </a:r>
            <a:r>
              <a:rPr lang="zh-CN" altLang="en-US" dirty="0"/>
              <a:t>翻译器</a:t>
            </a:r>
          </a:p>
        </p:txBody>
      </p:sp>
      <p:sp>
        <p:nvSpPr>
          <p:cNvPr id="13" name="内容占位符 5"/>
          <p:cNvSpPr>
            <a:spLocks noGrp="1"/>
          </p:cNvSpPr>
          <p:nvPr>
            <p:ph sz="half" idx="14"/>
          </p:nvPr>
        </p:nvSpPr>
        <p:spPr>
          <a:xfrm>
            <a:off x="804545" y="1477645"/>
            <a:ext cx="7938770" cy="985336"/>
          </a:xfrm>
        </p:spPr>
        <p:txBody>
          <a:bodyPr>
            <a:normAutofit/>
          </a:bodyPr>
          <a:lstStyle/>
          <a:p>
            <a:r>
              <a:rPr lang="zh-CN" altLang="en-US"/>
              <a:t>高级语言所编制的程序不能直接被计算机识别，必须经过转换才能被</a:t>
            </a:r>
            <a:r>
              <a:rPr lang="zh-CN" altLang="en-US" smtClean="0"/>
              <a:t>执行，</a:t>
            </a:r>
            <a:r>
              <a:rPr smtClean="0"/>
              <a:t>为此</a:t>
            </a:r>
            <a:r>
              <a:rPr dirty="0"/>
              <a:t>，我们需要一个翻译器</a:t>
            </a:r>
            <a:r>
              <a:rPr lang="zh-CN" dirty="0"/>
              <a:t>。</a:t>
            </a:r>
            <a:endParaRPr dirty="0"/>
          </a:p>
          <a:p>
            <a:r>
              <a:rPr lang="zh-CN" smtClean="0"/>
              <a:t>翻译器</a:t>
            </a:r>
            <a:r>
              <a:rPr lang="zh-CN" altLang="en-US" smtClean="0"/>
              <a:t>可以</a:t>
            </a:r>
            <a:r>
              <a:rPr lang="zh-CN" smtClean="0"/>
              <a:t>将我们</a:t>
            </a:r>
            <a:r>
              <a:rPr lang="zh-CN" altLang="en-US" smtClean="0"/>
              <a:t>所编写的</a:t>
            </a:r>
            <a:r>
              <a:rPr lang="zh-CN" smtClean="0"/>
              <a:t>源代码</a:t>
            </a:r>
            <a:r>
              <a:rPr lang="zh-CN" dirty="0"/>
              <a:t>转换</a:t>
            </a:r>
            <a:r>
              <a:rPr lang="zh-CN"/>
              <a:t>为</a:t>
            </a:r>
            <a:r>
              <a:rPr lang="zh-CN" smtClean="0"/>
              <a:t>机器语言</a:t>
            </a:r>
            <a:r>
              <a:rPr lang="zh-CN" altLang="en-US"/>
              <a:t>，</a:t>
            </a:r>
            <a:r>
              <a:rPr lang="zh-CN" smtClean="0"/>
              <a:t>这</a:t>
            </a:r>
            <a:r>
              <a:rPr lang="zh-CN" dirty="0"/>
              <a:t>也被称为二进制化。 记住1和 0。 </a:t>
            </a:r>
          </a:p>
        </p:txBody>
      </p:sp>
      <p:pic>
        <p:nvPicPr>
          <p:cNvPr id="2" name="图片 1"/>
          <p:cNvPicPr>
            <a:picLocks noChangeAspect="1"/>
          </p:cNvPicPr>
          <p:nvPr/>
        </p:nvPicPr>
        <p:blipFill>
          <a:blip r:embed="rId2"/>
          <a:stretch>
            <a:fillRect/>
          </a:stretch>
        </p:blipFill>
        <p:spPr>
          <a:xfrm>
            <a:off x="1670514" y="2872285"/>
            <a:ext cx="4357632" cy="103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编程语言</a:t>
            </a:r>
          </a:p>
        </p:txBody>
      </p:sp>
      <p:sp>
        <p:nvSpPr>
          <p:cNvPr id="11" name="内容占位符 10"/>
          <p:cNvSpPr>
            <a:spLocks noGrp="1"/>
          </p:cNvSpPr>
          <p:nvPr>
            <p:ph idx="1"/>
          </p:nvPr>
        </p:nvSpPr>
        <p:spPr>
          <a:xfrm>
            <a:off x="848378" y="936000"/>
            <a:ext cx="6517622" cy="541557"/>
          </a:xfrm>
        </p:spPr>
        <p:txBody>
          <a:bodyPr/>
          <a:lstStyle/>
          <a:p>
            <a:r>
              <a:rPr lang="en-US" altLang="zh-CN" dirty="0"/>
              <a:t>1.5 </a:t>
            </a:r>
            <a:r>
              <a:rPr lang="zh-CN" altLang="en-US" dirty="0"/>
              <a:t>编程语言和标记语言区别</a:t>
            </a:r>
          </a:p>
        </p:txBody>
      </p:sp>
      <p:sp>
        <p:nvSpPr>
          <p:cNvPr id="13" name="内容占位符 5"/>
          <p:cNvSpPr>
            <a:spLocks noGrp="1"/>
          </p:cNvSpPr>
          <p:nvPr>
            <p:ph sz="half" idx="14"/>
          </p:nvPr>
        </p:nvSpPr>
        <p:spPr>
          <a:xfrm>
            <a:off x="804545" y="1477645"/>
            <a:ext cx="7085842" cy="1229360"/>
          </a:xfrm>
        </p:spPr>
        <p:txBody>
          <a:bodyPr>
            <a:normAutofit/>
          </a:bodyPr>
          <a:lstStyle/>
          <a:p>
            <a:pPr marL="171450" indent="-171450">
              <a:buFont typeface="Wingdings" panose="05000000000000000000" pitchFamily="2" charset="2"/>
              <a:buChar char="l"/>
            </a:pPr>
            <a:r>
              <a:rPr b="1" dirty="0">
                <a:solidFill>
                  <a:srgbClr val="FF0000"/>
                </a:solidFill>
              </a:rPr>
              <a:t>编程语言</a:t>
            </a:r>
            <a:r>
              <a:rPr dirty="0"/>
              <a:t>有很强的逻辑和行为能力</a:t>
            </a:r>
            <a:r>
              <a:rPr lang="zh-CN"/>
              <a:t>。</a:t>
            </a:r>
            <a:r>
              <a:rPr lang="zh-CN" smtClean="0"/>
              <a:t>在编程语言里</a:t>
            </a:r>
            <a:r>
              <a:rPr lang="zh-CN" dirty="0"/>
              <a:t>, 你会</a:t>
            </a:r>
            <a:r>
              <a:rPr lang="zh-CN"/>
              <a:t>看到</a:t>
            </a:r>
            <a:r>
              <a:rPr lang="zh-CN" smtClean="0"/>
              <a:t>很多</a:t>
            </a:r>
            <a:r>
              <a:rPr lang="zh-CN" altLang="en-US"/>
              <a:t> </a:t>
            </a:r>
            <a:r>
              <a:rPr lang="zh-CN" smtClean="0"/>
              <a:t>if </a:t>
            </a:r>
            <a:r>
              <a:rPr lang="zh-CN"/>
              <a:t>else </a:t>
            </a:r>
            <a:r>
              <a:rPr lang="zh-CN" altLang="en-US" smtClean="0"/>
              <a:t>、</a:t>
            </a:r>
            <a:r>
              <a:rPr lang="zh-CN" smtClean="0"/>
              <a:t>for </a:t>
            </a:r>
            <a:r>
              <a:rPr lang="zh-CN" altLang="en-US" smtClean="0"/>
              <a:t>、</a:t>
            </a:r>
            <a:r>
              <a:rPr lang="zh-CN" smtClean="0"/>
              <a:t>while</a:t>
            </a:r>
            <a:r>
              <a:rPr lang="zh-CN" altLang="en-US" smtClean="0"/>
              <a:t>等</a:t>
            </a:r>
            <a:r>
              <a:rPr lang="zh-CN" smtClean="0"/>
              <a:t>具有</a:t>
            </a:r>
            <a:r>
              <a:rPr lang="zh-CN" dirty="0"/>
              <a:t>逻辑性和行为能力</a:t>
            </a:r>
            <a:r>
              <a:rPr lang="zh-CN"/>
              <a:t>的</a:t>
            </a:r>
            <a:r>
              <a:rPr lang="zh-CN" smtClean="0"/>
              <a:t>指令</a:t>
            </a:r>
            <a:r>
              <a:rPr lang="zh-CN" altLang="en-US" smtClean="0"/>
              <a:t>，</a:t>
            </a:r>
            <a:r>
              <a:rPr lang="zh-CN" smtClean="0"/>
              <a:t>这</a:t>
            </a:r>
            <a:r>
              <a:rPr lang="zh-CN" dirty="0"/>
              <a:t>是</a:t>
            </a:r>
            <a:r>
              <a:rPr lang="zh-CN"/>
              <a:t>主动</a:t>
            </a:r>
            <a:r>
              <a:rPr lang="zh-CN" smtClean="0"/>
              <a:t>的</a:t>
            </a:r>
            <a:r>
              <a:rPr lang="zh-CN" altLang="en-US" smtClean="0"/>
              <a:t>。</a:t>
            </a:r>
            <a:endParaRPr lang="zh-CN" dirty="0"/>
          </a:p>
          <a:p>
            <a:pPr marL="171450" indent="-171450">
              <a:buFont typeface="Wingdings" panose="05000000000000000000" pitchFamily="2" charset="2"/>
              <a:buChar char="l"/>
            </a:pPr>
            <a:r>
              <a:rPr lang="zh-CN" b="1" dirty="0">
                <a:solidFill>
                  <a:srgbClr val="FF0000"/>
                </a:solidFill>
              </a:rPr>
              <a:t>标记语言</a:t>
            </a:r>
            <a:r>
              <a:rPr lang="zh-CN" dirty="0"/>
              <a:t>（</a:t>
            </a:r>
            <a:r>
              <a:rPr lang="en-US" altLang="zh-CN" dirty="0"/>
              <a:t>html</a:t>
            </a:r>
            <a:r>
              <a:rPr lang="zh-CN" altLang="en-US" dirty="0"/>
              <a:t>）</a:t>
            </a:r>
            <a:r>
              <a:rPr lang="zh-CN" dirty="0"/>
              <a:t>不用于向计算机发出指令，常用于格式化和链接。标记语言</a:t>
            </a:r>
            <a:r>
              <a:rPr lang="zh-CN"/>
              <a:t>的</a:t>
            </a:r>
            <a:r>
              <a:rPr lang="zh-CN" smtClean="0"/>
              <a:t>存在</a:t>
            </a:r>
            <a:r>
              <a:rPr lang="zh-CN" altLang="en-US" smtClean="0"/>
              <a:t>是</a:t>
            </a:r>
            <a:r>
              <a:rPr lang="zh-CN" smtClean="0"/>
              <a:t>用来</a:t>
            </a:r>
            <a:r>
              <a:rPr lang="zh-CN" dirty="0"/>
              <a:t>被读取的, 他是被动的。</a:t>
            </a:r>
          </a:p>
        </p:txBody>
      </p:sp>
      <p:pic>
        <p:nvPicPr>
          <p:cNvPr id="2" name="图片 1"/>
          <p:cNvPicPr>
            <a:picLocks noChangeAspect="1"/>
          </p:cNvPicPr>
          <p:nvPr/>
        </p:nvPicPr>
        <p:blipFill>
          <a:blip r:embed="rId2"/>
          <a:stretch>
            <a:fillRect/>
          </a:stretch>
        </p:blipFill>
        <p:spPr>
          <a:xfrm>
            <a:off x="1353820" y="2428240"/>
            <a:ext cx="1283970" cy="1875155"/>
          </a:xfrm>
          <a:prstGeom prst="rect">
            <a:avLst/>
          </a:prstGeom>
        </p:spPr>
      </p:pic>
      <p:sp>
        <p:nvSpPr>
          <p:cNvPr id="16" name="内容占位符 5"/>
          <p:cNvSpPr txBox="1"/>
          <p:nvPr/>
        </p:nvSpPr>
        <p:spPr>
          <a:xfrm>
            <a:off x="1659255" y="4377055"/>
            <a:ext cx="874395" cy="36195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标记语言</a:t>
            </a:r>
          </a:p>
        </p:txBody>
      </p:sp>
      <p:pic>
        <p:nvPicPr>
          <p:cNvPr id="7" name="图片 6" descr="timg"/>
          <p:cNvPicPr>
            <a:picLocks noChangeAspect="1"/>
          </p:cNvPicPr>
          <p:nvPr/>
        </p:nvPicPr>
        <p:blipFill>
          <a:blip r:embed="rId3"/>
          <a:stretch>
            <a:fillRect/>
          </a:stretch>
        </p:blipFill>
        <p:spPr>
          <a:xfrm>
            <a:off x="4100195" y="1696085"/>
            <a:ext cx="3140710" cy="2847975"/>
          </a:xfrm>
          <a:prstGeom prst="rect">
            <a:avLst/>
          </a:prstGeom>
        </p:spPr>
      </p:pic>
      <p:sp>
        <p:nvSpPr>
          <p:cNvPr id="8" name="内容占位符 5"/>
          <p:cNvSpPr txBox="1"/>
          <p:nvPr/>
        </p:nvSpPr>
        <p:spPr>
          <a:xfrm>
            <a:off x="5449570" y="4384040"/>
            <a:ext cx="874395" cy="36195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编程语言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编程语言</a:t>
            </a:r>
          </a:p>
        </p:txBody>
      </p:sp>
      <p:sp>
        <p:nvSpPr>
          <p:cNvPr id="11" name="内容占位符 10"/>
          <p:cNvSpPr>
            <a:spLocks noGrp="1"/>
          </p:cNvSpPr>
          <p:nvPr>
            <p:ph idx="1"/>
          </p:nvPr>
        </p:nvSpPr>
        <p:spPr>
          <a:xfrm>
            <a:off x="848378" y="936000"/>
            <a:ext cx="6517622" cy="541557"/>
          </a:xfrm>
        </p:spPr>
        <p:txBody>
          <a:bodyPr/>
          <a:lstStyle/>
          <a:p>
            <a:r>
              <a:rPr lang="zh-CN" altLang="en-US"/>
              <a:t>总结</a:t>
            </a:r>
            <a:endParaRPr lang="zh-CN" altLang="en-US" dirty="0"/>
          </a:p>
        </p:txBody>
      </p:sp>
      <p:sp>
        <p:nvSpPr>
          <p:cNvPr id="13" name="内容占位符 5"/>
          <p:cNvSpPr>
            <a:spLocks noGrp="1"/>
          </p:cNvSpPr>
          <p:nvPr>
            <p:ph sz="half" idx="14"/>
          </p:nvPr>
        </p:nvSpPr>
        <p:spPr>
          <a:xfrm>
            <a:off x="804545" y="1477645"/>
            <a:ext cx="7085842" cy="2210100"/>
          </a:xfrm>
        </p:spPr>
        <p:txBody>
          <a:bodyPr>
            <a:normAutofit/>
          </a:bodyPr>
          <a:lstStyle/>
          <a:p>
            <a:pPr marL="228600" indent="-228600">
              <a:buAutoNum type="arabicPeriod"/>
            </a:pPr>
            <a:r>
              <a:rPr lang="zh-CN" altLang="en-US" smtClean="0"/>
              <a:t>计算机可以帮助人类解决某些问题</a:t>
            </a:r>
            <a:endParaRPr lang="en-US" altLang="zh-CN" smtClean="0"/>
          </a:p>
          <a:p>
            <a:pPr marL="228600" indent="-228600">
              <a:buAutoNum type="arabicPeriod"/>
            </a:pPr>
            <a:r>
              <a:rPr lang="zh-CN" altLang="en-US" smtClean="0"/>
              <a:t>程序员利用编程语言编写程序发出指令控制计算机来实现这些任务</a:t>
            </a:r>
            <a:endParaRPr lang="en-US" altLang="zh-CN" smtClean="0"/>
          </a:p>
          <a:p>
            <a:pPr marL="228600" indent="-228600">
              <a:buAutoNum type="arabicPeriod"/>
            </a:pPr>
            <a:r>
              <a:rPr lang="zh-CN" altLang="en-US" smtClean="0"/>
              <a:t>编程语言有机器语言、汇编语言、高级语言</a:t>
            </a:r>
            <a:endParaRPr lang="en-US" altLang="zh-CN" smtClean="0"/>
          </a:p>
          <a:p>
            <a:pPr marL="228600" indent="-228600">
              <a:buAutoNum type="arabicPeriod"/>
            </a:pPr>
            <a:r>
              <a:rPr lang="zh-CN" altLang="en-US" smtClean="0"/>
              <a:t>高级语言需要一个翻译器转换为计算机识别的机器语言</a:t>
            </a:r>
            <a:endParaRPr lang="en-US" altLang="zh-CN" smtClean="0"/>
          </a:p>
          <a:p>
            <a:pPr marL="228600" indent="-228600">
              <a:buAutoNum type="arabicPeriod"/>
            </a:pPr>
            <a:r>
              <a:rPr lang="zh-CN" altLang="en-US" smtClean="0"/>
              <a:t>编程语言是主动的有很强的逻辑性</a:t>
            </a:r>
            <a:endParaRPr lang="zh-CN" dirty="0"/>
          </a:p>
        </p:txBody>
      </p:sp>
    </p:spTree>
    <p:extLst>
      <p:ext uri="{BB962C8B-B14F-4D97-AF65-F5344CB8AC3E}">
        <p14:creationId xmlns:p14="http://schemas.microsoft.com/office/powerpoint/2010/main" val="278080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9485" y="1765300"/>
            <a:ext cx="4991100" cy="1294765"/>
          </a:xfrm>
        </p:spPr>
        <p:txBody>
          <a:bodyPr>
            <a:normAutofit/>
          </a:bodyPr>
          <a:lstStyle/>
          <a:p>
            <a:r>
              <a:rPr lang="zh-CN" altLang="en-US" dirty="0">
                <a:solidFill>
                  <a:schemeClr val="tx1"/>
                </a:solidFill>
              </a:rPr>
              <a:t>编程语言</a:t>
            </a:r>
            <a:endParaRPr lang="en-US" altLang="zh-CN" dirty="0">
              <a:solidFill>
                <a:srgbClr val="FF0000"/>
              </a:solidFill>
            </a:endParaRPr>
          </a:p>
          <a:p>
            <a:r>
              <a:rPr lang="zh-CN" altLang="en-US" dirty="0">
                <a:solidFill>
                  <a:srgbClr val="FF0000"/>
                </a:solidFill>
              </a:rPr>
              <a:t>计算机基础</a:t>
            </a:r>
            <a:endParaRPr lang="en-US" altLang="zh-CN" dirty="0"/>
          </a:p>
          <a:p>
            <a:pPr marL="0" indent="0">
              <a:buNone/>
            </a:pPr>
            <a:endParaRPr lang="en-US" altLang="zh-CN"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TotalTime>
  <Words>873</Words>
  <Application>Microsoft Office PowerPoint</Application>
  <PresentationFormat>全屏显示(16:9)</PresentationFormat>
  <Paragraphs>87</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黑马程序员主题​​</vt:lpstr>
      <vt:lpstr>计算机编程基础</vt:lpstr>
      <vt:lpstr>PowerPoint 演示文稿</vt:lpstr>
      <vt:lpstr>1. 编程语言</vt:lpstr>
      <vt:lpstr>1. 编程语言</vt:lpstr>
      <vt:lpstr>1. 编程语言</vt:lpstr>
      <vt:lpstr>1. 编程语言</vt:lpstr>
      <vt:lpstr>1. 编程语言</vt:lpstr>
      <vt:lpstr>1. 编程语言</vt:lpstr>
      <vt:lpstr>PowerPoint 演示文稿</vt:lpstr>
      <vt:lpstr>2. 计算机基础</vt:lpstr>
      <vt:lpstr>2. 计算机基础</vt:lpstr>
      <vt:lpstr>2. 计算机基础</vt:lpstr>
      <vt:lpstr>2. 计算机基础</vt:lpstr>
      <vt:lpstr>2. 计算机基础</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Windows 用户</cp:lastModifiedBy>
  <cp:revision>3215</cp:revision>
  <dcterms:created xsi:type="dcterms:W3CDTF">2018-10-05T21:01:00Z</dcterms:created>
  <dcterms:modified xsi:type="dcterms:W3CDTF">2018-11-23T07:31:56Z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