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304" r:id="rId6"/>
    <p:sldId id="379" r:id="rId7"/>
    <p:sldId id="366" r:id="rId8"/>
    <p:sldId id="367" r:id="rId9"/>
    <p:sldId id="368" r:id="rId10"/>
    <p:sldId id="380" r:id="rId11"/>
    <p:sldId id="369" r:id="rId12"/>
    <p:sldId id="370" r:id="rId13"/>
    <p:sldId id="371" r:id="rId14"/>
    <p:sldId id="372" r:id="rId15"/>
    <p:sldId id="373" r:id="rId16"/>
    <p:sldId id="374" r:id="rId17"/>
    <p:sldId id="381" r:id="rId18"/>
    <p:sldId id="375" r:id="rId19"/>
    <p:sldId id="376" r:id="rId20"/>
    <p:sldId id="382" r:id="rId21"/>
    <p:sldId id="377" r:id="rId22"/>
    <p:sldId id="262" r:id="rId23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22" d="100"/>
          <a:sy n="122" d="100"/>
        </p:scale>
        <p:origin x="108" y="396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emf"/><Relationship Id="rId1" Type="http://schemas.openxmlformats.org/officeDocument/2006/relationships/image" Target="../media/image2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developer.mozilla.org/zh-CN/docs/Web/JavaScript/JavaScript_technologies_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初识</a:t>
            </a:r>
            <a:r>
              <a:rPr kumimoji="1" lang="en-US" altLang="zh-CN" dirty="0"/>
              <a:t>JavaScript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JS </a:t>
            </a:r>
            <a:r>
              <a:rPr lang="zh-CN" altLang="en-US" dirty="0"/>
              <a:t>的组成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28026" y="1844041"/>
            <a:ext cx="7173831" cy="638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文档对象模型</a:t>
            </a:r>
            <a:r>
              <a:rPr lang="zh-CN" altLang="en-US"/>
              <a:t>（</a:t>
            </a:r>
            <a:r>
              <a:rPr lang="en-US" altLang="zh-CN"/>
              <a:t>Document Object Model</a:t>
            </a:r>
            <a:r>
              <a:rPr lang="zh-CN" altLang="en-US"/>
              <a:t>，简称</a:t>
            </a:r>
            <a:r>
              <a:rPr lang="en-US" altLang="zh-CN"/>
              <a:t>DOM</a:t>
            </a:r>
            <a:r>
              <a:rPr lang="zh-CN" altLang="en-US"/>
              <a:t>），是</a:t>
            </a:r>
            <a:r>
              <a:rPr lang="en-US" altLang="zh-CN"/>
              <a:t>W3C</a:t>
            </a:r>
            <a:r>
              <a:rPr lang="zh-CN" altLang="en-US"/>
              <a:t>组织推荐的处理可</a:t>
            </a:r>
            <a:r>
              <a:rPr lang="zh-CN" altLang="en-US" smtClean="0"/>
              <a:t>扩展</a:t>
            </a:r>
            <a:r>
              <a:rPr lang="zh-CN" altLang="en-US"/>
              <a:t>标记</a:t>
            </a:r>
            <a:r>
              <a:rPr lang="zh-CN" altLang="en-US" smtClean="0"/>
              <a:t>语言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标准编程</a:t>
            </a:r>
            <a:r>
              <a:rPr lang="zh-CN" altLang="en-US" smtClean="0">
                <a:solidFill>
                  <a:srgbClr val="FF0000"/>
                </a:solidFill>
              </a:rPr>
              <a:t>接口</a:t>
            </a:r>
            <a:r>
              <a:rPr lang="zh-CN" altLang="en-US" smtClean="0"/>
              <a:t>。</a:t>
            </a:r>
            <a:r>
              <a:rPr smtClean="0"/>
              <a:t>通过</a:t>
            </a:r>
            <a:r>
              <a:rPr lang="en-US" smtClean="0"/>
              <a:t> </a:t>
            </a:r>
            <a:r>
              <a:rPr smtClean="0"/>
              <a:t>DOM</a:t>
            </a:r>
            <a:r>
              <a:rPr lang="en-US" smtClean="0"/>
              <a:t> </a:t>
            </a:r>
            <a:r>
              <a:rPr smtClean="0"/>
              <a:t>提供的</a:t>
            </a:r>
            <a:r>
              <a:rPr lang="zh-CN" altLang="en-US" smtClean="0"/>
              <a:t>接口</a:t>
            </a:r>
            <a:r>
              <a:rPr smtClean="0"/>
              <a:t>可以对页面上的各种元素进行操作</a:t>
            </a:r>
            <a:r>
              <a:rPr dirty="0"/>
              <a:t>（大小、位置、</a:t>
            </a:r>
            <a:r>
              <a:t>颜色等</a:t>
            </a:r>
            <a:r>
              <a:rPr smtClean="0"/>
              <a:t>）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30020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文档对象模型</a:t>
            </a:r>
            <a:endParaRPr 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JS </a:t>
            </a:r>
            <a:r>
              <a:rPr lang="zh-CN" altLang="en-US" dirty="0"/>
              <a:t>的组成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45720" y="1844676"/>
            <a:ext cx="6969662" cy="9141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FF0000"/>
                </a:solidFill>
              </a:rPr>
              <a:t>BOM</a:t>
            </a:r>
            <a:r>
              <a:rPr lang="en-US" smtClean="0"/>
              <a:t> (</a:t>
            </a:r>
            <a:r>
              <a:rPr lang="en-US"/>
              <a:t>Browser Object </a:t>
            </a:r>
            <a:r>
              <a:rPr lang="en-US" smtClean="0"/>
              <a:t>Model</a:t>
            </a:r>
            <a:r>
              <a:rPr lang="zh-CN" altLang="en-US" smtClean="0"/>
              <a:t>，简称</a:t>
            </a:r>
            <a:r>
              <a:rPr lang="en-US" altLang="zh-CN" smtClean="0"/>
              <a:t>BOM</a:t>
            </a:r>
            <a:r>
              <a:rPr lang="en-US" smtClean="0"/>
              <a:t>) </a:t>
            </a:r>
            <a:r>
              <a:rPr lang="zh-CN" altLang="en-US"/>
              <a:t>是指浏览器对象模型，它提供了独立于内容的、可以与浏览器窗口进行互动的对象结构</a:t>
            </a:r>
            <a:r>
              <a:rPr lang="zh-CN" altLang="en-US" smtClean="0"/>
              <a:t>。</a:t>
            </a:r>
            <a:r>
              <a:rPr smtClean="0"/>
              <a:t>通过</a:t>
            </a:r>
            <a:r>
              <a:rPr dirty="0"/>
              <a:t>BOM可以操作浏览器窗口</a:t>
            </a:r>
            <a:r>
              <a:t>，</a:t>
            </a:r>
            <a:r>
              <a:rPr smtClean="0"/>
              <a:t>比如弹出框</a:t>
            </a:r>
            <a:r>
              <a:rPr dirty="0"/>
              <a:t>、控制浏览器跳转</a:t>
            </a:r>
            <a:r>
              <a:t>、</a:t>
            </a:r>
            <a:r>
              <a:rPr smtClean="0"/>
              <a:t>获取分辨率等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043" y="1430020"/>
            <a:ext cx="351472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 </a:t>
            </a:r>
            <a:r>
              <a:rPr lang="en-US" altLang="zh-CN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浏览器对象模型</a:t>
            </a:r>
            <a:endParaRPr 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JS </a:t>
            </a:r>
            <a:r>
              <a:rPr lang="zh-CN" altLang="en-US" dirty="0"/>
              <a:t>初体验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91210" y="1477645"/>
            <a:ext cx="7887970" cy="382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JS</a:t>
            </a:r>
            <a:r>
              <a:rPr lang="en-US" smtClean="0"/>
              <a:t> </a:t>
            </a:r>
            <a:r>
              <a:rPr lang="zh-CN" altLang="en-US"/>
              <a:t>有</a:t>
            </a:r>
            <a:r>
              <a:rPr smtClean="0"/>
              <a:t>3</a:t>
            </a:r>
            <a:r>
              <a:rPr dirty="0"/>
              <a:t>种书写位置</a:t>
            </a:r>
            <a:r>
              <a:t>，</a:t>
            </a:r>
            <a:r>
              <a:rPr smtClean="0"/>
              <a:t>分别为</a:t>
            </a:r>
            <a:r>
              <a:rPr smtClean="0">
                <a:solidFill>
                  <a:srgbClr val="FF0000"/>
                </a:solidFill>
              </a:rPr>
              <a:t>行内</a:t>
            </a:r>
            <a:r>
              <a:rPr dirty="0"/>
              <a:t>、</a:t>
            </a:r>
            <a:r>
              <a:rPr>
                <a:solidFill>
                  <a:schemeClr val="tx1"/>
                </a:solidFill>
              </a:rPr>
              <a:t>内</a:t>
            </a:r>
            <a:r>
              <a:rPr lang="zh-CN" smtClean="0">
                <a:solidFill>
                  <a:schemeClr val="tx1"/>
                </a:solidFill>
              </a:rPr>
              <a:t>嵌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smtClean="0">
                <a:solidFill>
                  <a:schemeClr val="tx1"/>
                </a:solidFill>
              </a:rPr>
              <a:t>外部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r>
              <a:rPr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37"/>
          <p:cNvSpPr txBox="1"/>
          <p:nvPr/>
        </p:nvSpPr>
        <p:spPr>
          <a:xfrm>
            <a:off x="891858" y="179133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行内式 </a:t>
            </a: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210" y="2255520"/>
            <a:ext cx="6656852" cy="5524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&lt;input type="button" value="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点我试试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 onclick="alert('Hello World')" /&gt;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91858" y="2983230"/>
            <a:ext cx="7105015" cy="175196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可以将单行或少量</a:t>
            </a:r>
            <a:r>
              <a:rPr lang="en-US" smtClean="0"/>
              <a:t> </a:t>
            </a:r>
            <a:r>
              <a:rPr smtClean="0"/>
              <a:t>JS</a:t>
            </a:r>
            <a:r>
              <a:rPr lang="en-US" smtClean="0"/>
              <a:t> </a:t>
            </a:r>
            <a:r>
              <a:rPr smtClean="0"/>
              <a:t>代码写在</a:t>
            </a:r>
            <a:r>
              <a:t>HTML</a:t>
            </a:r>
            <a:r>
              <a:rPr smtClean="0"/>
              <a:t>标签的事件属性</a:t>
            </a:r>
            <a:r>
              <a:rPr lang="zh-CN" altLang="en-US" smtClean="0"/>
              <a:t>中</a:t>
            </a:r>
            <a:r>
              <a:rPr smtClean="0"/>
              <a:t>（</a:t>
            </a:r>
            <a:r>
              <a:rPr dirty="0"/>
              <a:t>以 on 开头的属性），如：onclick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注意单双引号的使用：在</a:t>
            </a:r>
            <a:r>
              <a:rPr>
                <a:solidFill>
                  <a:srgbClr val="FF0000"/>
                </a:solidFill>
              </a:rPr>
              <a:t>HTML</a:t>
            </a:r>
            <a:r>
              <a:rPr smtClean="0"/>
              <a:t>中我们推荐</a:t>
            </a:r>
            <a:r>
              <a:rPr lang="zh-CN" altLang="en-US" smtClean="0"/>
              <a:t>使用</a:t>
            </a:r>
            <a:r>
              <a:rPr smtClean="0">
                <a:solidFill>
                  <a:srgbClr val="FF0000"/>
                </a:solidFill>
              </a:rPr>
              <a:t>双引号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r>
              <a:rPr lang="en-US" dirty="0"/>
              <a:t> </a:t>
            </a:r>
            <a:r>
              <a:rPr lang="zh-CN" altLang="en-US" dirty="0"/>
              <a:t>中我们</a:t>
            </a:r>
            <a:r>
              <a:rPr lang="zh-CN" altLang="en-US"/>
              <a:t>推荐</a:t>
            </a:r>
            <a:r>
              <a:rPr lang="zh-CN" altLang="en-US" smtClean="0"/>
              <a:t>使用</a:t>
            </a:r>
            <a:r>
              <a:rPr lang="zh-CN" altLang="en-US" smtClean="0">
                <a:solidFill>
                  <a:srgbClr val="FF0000"/>
                </a:solidFill>
              </a:rPr>
              <a:t>单引号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可读性差， 在html中编写JS大量代码时，不方便阅读；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引号易错，引号多层嵌套匹配时，非常容易弄混；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特殊情况下使用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 animBg="1"/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JS </a:t>
            </a:r>
            <a:r>
              <a:rPr lang="zh-CN" altLang="en-US" dirty="0"/>
              <a:t>初体验</a:t>
            </a:r>
            <a:endParaRPr lang="zh-CN" altLang="en-US" dirty="0"/>
          </a:p>
        </p:txBody>
      </p:sp>
      <p:sp>
        <p:nvSpPr>
          <p:cNvPr id="3" name="TextBox 37"/>
          <p:cNvSpPr txBox="1"/>
          <p:nvPr/>
        </p:nvSpPr>
        <p:spPr>
          <a:xfrm>
            <a:off x="891858" y="179133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 </a:t>
            </a: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210" y="2255520"/>
            <a:ext cx="6872605" cy="8940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&lt;script&gt;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alert('Hello  World~!');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&lt;/script&gt;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3319145"/>
            <a:ext cx="7105015" cy="79174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可以将多行</a:t>
            </a:r>
            <a:r>
              <a:t>JS</a:t>
            </a:r>
            <a:r>
              <a:rPr smtClean="0"/>
              <a:t>代码写到 </a:t>
            </a:r>
            <a:r>
              <a:rPr dirty="0"/>
              <a:t>&lt;script&gt; 标签中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内嵌 </a:t>
            </a:r>
            <a:r>
              <a:t>JS </a:t>
            </a:r>
            <a:r>
              <a:rPr smtClean="0"/>
              <a:t>是学习</a:t>
            </a:r>
            <a:r>
              <a:rPr lang="zh-CN" altLang="en-US" smtClean="0"/>
              <a:t>时</a:t>
            </a:r>
            <a:r>
              <a:rPr smtClean="0"/>
              <a:t>常用的方式</a:t>
            </a:r>
            <a:endParaRPr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1210" y="1477645"/>
            <a:ext cx="7887970" cy="382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JS</a:t>
            </a:r>
            <a:r>
              <a:rPr lang="en-US" smtClean="0"/>
              <a:t> </a:t>
            </a:r>
            <a:r>
              <a:rPr lang="zh-CN" altLang="en-US"/>
              <a:t>有</a:t>
            </a:r>
            <a:r>
              <a:rPr smtClean="0"/>
              <a:t>3</a:t>
            </a:r>
            <a:r>
              <a:rPr dirty="0"/>
              <a:t>种书写位置</a:t>
            </a:r>
            <a:r>
              <a:t>，</a:t>
            </a:r>
            <a:r>
              <a:rPr smtClean="0"/>
              <a:t>分别为</a:t>
            </a:r>
            <a:r>
              <a:rPr smtClean="0">
                <a:solidFill>
                  <a:schemeClr val="tx1"/>
                </a:solidFill>
              </a:rPr>
              <a:t>行内</a:t>
            </a:r>
            <a:r>
              <a:rPr dirty="0"/>
              <a:t>、</a:t>
            </a:r>
            <a:r>
              <a:rPr>
                <a:solidFill>
                  <a:srgbClr val="FF0000"/>
                </a:solidFill>
              </a:rPr>
              <a:t>内</a:t>
            </a:r>
            <a:r>
              <a:rPr lang="zh-CN" smtClean="0">
                <a:solidFill>
                  <a:srgbClr val="FF0000"/>
                </a:solidFill>
              </a:rPr>
              <a:t>嵌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smtClean="0">
                <a:solidFill>
                  <a:schemeClr val="tx1"/>
                </a:solidFill>
              </a:rPr>
              <a:t>外部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r>
              <a:rPr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JS </a:t>
            </a:r>
            <a:r>
              <a:rPr lang="zh-CN" altLang="en-US" dirty="0"/>
              <a:t>初体验</a:t>
            </a:r>
            <a:endParaRPr lang="zh-CN" altLang="en-US" dirty="0"/>
          </a:p>
        </p:txBody>
      </p:sp>
      <p:sp>
        <p:nvSpPr>
          <p:cNvPr id="3" name="TextBox 37"/>
          <p:cNvSpPr txBox="1"/>
          <p:nvPr/>
        </p:nvSpPr>
        <p:spPr>
          <a:xfrm>
            <a:off x="891858" y="1791335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 </a:t>
            </a: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210" y="2255520"/>
            <a:ext cx="6872605" cy="4933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&lt;script src="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my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.js"&gt;&lt;/script&gt;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2943225"/>
            <a:ext cx="7105015" cy="119316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利于</a:t>
            </a:r>
            <a:r>
              <a:t>HTML</a:t>
            </a:r>
            <a:r>
              <a:rPr smtClean="0"/>
              <a:t>页面代码结构化</a:t>
            </a:r>
            <a:r>
              <a:rPr dirty="0"/>
              <a:t>，把大段 </a:t>
            </a:r>
            <a:r>
              <a:t>JS</a:t>
            </a:r>
            <a:r>
              <a:rPr smtClean="0"/>
              <a:t>代码独立到 HTML</a:t>
            </a:r>
            <a:r>
              <a:rPr lang="en-US" smtClean="0"/>
              <a:t> </a:t>
            </a:r>
            <a:r>
              <a:rPr smtClean="0"/>
              <a:t>页面之外</a:t>
            </a:r>
            <a:r>
              <a:rPr lang="zh-CN" altLang="en-US" dirty="0"/>
              <a:t>，</a:t>
            </a:r>
            <a:r>
              <a:rPr smtClean="0"/>
              <a:t>既美观</a:t>
            </a:r>
            <a:r>
              <a:rPr dirty="0"/>
              <a:t>，也方便文件级别的复用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引用外部 </a:t>
            </a:r>
            <a:r>
              <a:rPr lang="en-US" dirty="0"/>
              <a:t>JS</a:t>
            </a:r>
            <a:r>
              <a:rPr dirty="0"/>
              <a:t>文件的 script 标签</a:t>
            </a:r>
            <a:r>
              <a:rPr lang="zh-CN" dirty="0"/>
              <a:t>中间</a:t>
            </a:r>
            <a:r>
              <a:rPr dirty="0"/>
              <a:t>不可以写代码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适合于</a:t>
            </a:r>
            <a:r>
              <a:rPr lang="en-US" altLang="zh-CN" dirty="0"/>
              <a:t>JS </a:t>
            </a:r>
            <a:r>
              <a:rPr lang="zh-CN" altLang="en-US" dirty="0"/>
              <a:t>代码量比较大</a:t>
            </a:r>
            <a:r>
              <a:rPr lang="zh-CN" altLang="en-US"/>
              <a:t>的</a:t>
            </a:r>
            <a:r>
              <a:rPr lang="zh-CN" altLang="en-US" smtClean="0"/>
              <a:t>情况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1210" y="1477645"/>
            <a:ext cx="7887970" cy="382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JS</a:t>
            </a:r>
            <a:r>
              <a:rPr lang="en-US" smtClean="0"/>
              <a:t> </a:t>
            </a:r>
            <a:r>
              <a:rPr lang="zh-CN" altLang="en-US"/>
              <a:t>有</a:t>
            </a:r>
            <a:r>
              <a:rPr smtClean="0"/>
              <a:t>3</a:t>
            </a:r>
            <a:r>
              <a:rPr dirty="0"/>
              <a:t>种书写位置</a:t>
            </a:r>
            <a:r>
              <a:t>，</a:t>
            </a:r>
            <a:r>
              <a:rPr smtClean="0"/>
              <a:t>分别为</a:t>
            </a:r>
            <a:r>
              <a:rPr smtClean="0">
                <a:solidFill>
                  <a:schemeClr val="tx1"/>
                </a:solidFill>
              </a:rPr>
              <a:t>行内</a:t>
            </a:r>
            <a:r>
              <a:rPr dirty="0"/>
              <a:t>、</a:t>
            </a:r>
            <a:r>
              <a:rPr>
                <a:solidFill>
                  <a:schemeClr val="tx1"/>
                </a:solidFill>
              </a:rPr>
              <a:t>内</a:t>
            </a:r>
            <a:r>
              <a:rPr lang="zh-CN" smtClean="0">
                <a:solidFill>
                  <a:schemeClr val="tx1"/>
                </a:solidFill>
              </a:rPr>
              <a:t>嵌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smtClean="0">
                <a:solidFill>
                  <a:srgbClr val="FF0000"/>
                </a:solidFill>
              </a:rPr>
              <a:t>外部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r>
              <a:rPr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9485" y="1765300"/>
            <a:ext cx="4991100" cy="1294765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JavaScript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JavaScript 注释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JavaScript </a:t>
            </a:r>
            <a:r>
              <a:rPr lang="zh-CN" altLang="en-US" dirty="0"/>
              <a:t>输入输出语句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JavaScript</a:t>
            </a:r>
            <a:r>
              <a:rPr lang="zh-CN" altLang="en-US" smtClean="0"/>
              <a:t>注释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单行注释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91210" y="1477646"/>
            <a:ext cx="6929773" cy="843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为了提高代码的可读性，</a:t>
            </a:r>
            <a:r>
              <a:rPr smtClean="0"/>
              <a:t>JS</a:t>
            </a:r>
            <a:r>
              <a:rPr lang="zh-CN" altLang="en-US" smtClean="0"/>
              <a:t>与</a:t>
            </a:r>
            <a:r>
              <a:rPr lang="en-US" altLang="zh-CN" smtClean="0"/>
              <a:t>CSS</a:t>
            </a:r>
            <a:r>
              <a:rPr lang="zh-CN" altLang="en-US" smtClean="0"/>
              <a:t>一样，也提供了注释功能。</a:t>
            </a:r>
            <a:r>
              <a:rPr lang="en-US" altLang="zh-CN" smtClean="0"/>
              <a:t>JS</a:t>
            </a:r>
            <a:r>
              <a:rPr lang="zh-CN" altLang="en-US" smtClean="0"/>
              <a:t>中的注释主要有两种，分别是</a:t>
            </a:r>
            <a:r>
              <a:rPr lang="zh-CN" altLang="en-US" smtClean="0">
                <a:solidFill>
                  <a:srgbClr val="FF0000"/>
                </a:solidFill>
              </a:rPr>
              <a:t>单行注释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多行注释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单行注释的注释方式如下：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848378" y="2350331"/>
            <a:ext cx="6872605" cy="4933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我是一行文字，不想被 JS引擎 执行，所以 注释起来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905528" y="3003111"/>
            <a:ext cx="7105015" cy="433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dirty="0"/>
              <a:t>//  </a:t>
            </a:r>
            <a:r>
              <a:rPr lang="zh-CN" altLang="en-US" dirty="0"/>
              <a:t>用来注释单行文字（  快捷键   ctrl  +  /   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多行注释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1210" y="1860600"/>
            <a:ext cx="6872605" cy="9944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获取用户年龄和姓名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并通过提示框显示出来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3074530"/>
            <a:ext cx="7105015" cy="1193165"/>
          </a:xfrm>
        </p:spPr>
        <p:txBody>
          <a:bodyPr>
            <a:normAutofit/>
          </a:bodyPr>
          <a:lstStyle/>
          <a:p>
            <a:r>
              <a:rPr lang="en-US" altLang="zh-CN" dirty="0"/>
              <a:t>/* */  </a:t>
            </a:r>
            <a:r>
              <a:rPr lang="zh-CN" altLang="en-US" dirty="0"/>
              <a:t>用来注释多行</a:t>
            </a:r>
            <a:r>
              <a:rPr lang="zh-CN" altLang="en-US"/>
              <a:t>文字</a:t>
            </a:r>
            <a:r>
              <a:rPr lang="zh-CN" altLang="en-US" smtClean="0"/>
              <a:t>（ 默认快捷键  alt </a:t>
            </a:r>
            <a:r>
              <a:rPr lang="zh-CN" altLang="en-US" dirty="0"/>
              <a:t>+  shift  + </a:t>
            </a:r>
            <a:r>
              <a:rPr lang="zh-CN" altLang="en-US"/>
              <a:t>a </a:t>
            </a:r>
            <a:r>
              <a:rPr lang="zh-CN" altLang="en-US" smtClean="0"/>
              <a:t>） </a:t>
            </a:r>
            <a:endParaRPr lang="zh-CN" altLang="en-US" dirty="0"/>
          </a:p>
          <a:p>
            <a:r>
              <a:rPr lang="zh-CN" altLang="en-US" dirty="0"/>
              <a:t>快捷键</a:t>
            </a:r>
            <a:r>
              <a:rPr lang="zh-CN" altLang="en-US" dirty="0">
                <a:sym typeface="+mn-ea"/>
              </a:rPr>
              <a:t>修改为：</a:t>
            </a:r>
            <a:r>
              <a:rPr lang="zh-CN" altLang="en-US" dirty="0"/>
              <a:t>   ctrl + shift  +  /  </a:t>
            </a:r>
            <a:endParaRPr lang="zh-CN" altLang="en-US" dirty="0"/>
          </a:p>
          <a:p>
            <a:r>
              <a:rPr lang="zh-CN" altLang="en-US"/>
              <a:t>vscode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 </a:t>
            </a:r>
            <a:r>
              <a:rPr lang="zh-CN" altLang="en-US" dirty="0"/>
              <a:t>首选项</a:t>
            </a:r>
            <a:r>
              <a:rPr lang="zh-CN" altLang="en-US"/>
              <a:t>按钮 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  </a:t>
            </a:r>
            <a:r>
              <a:rPr lang="zh-CN" altLang="en-US" dirty="0"/>
              <a:t>键盘</a:t>
            </a:r>
            <a:r>
              <a:rPr lang="zh-CN" altLang="en-US"/>
              <a:t>快捷方式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  </a:t>
            </a:r>
            <a:r>
              <a:rPr lang="zh-CN" altLang="en-US" dirty="0"/>
              <a:t>查找 原来的</a:t>
            </a:r>
            <a:r>
              <a:rPr lang="zh-CN" altLang="en-US"/>
              <a:t>快捷键  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 </a:t>
            </a:r>
            <a:r>
              <a:rPr lang="zh-CN" altLang="en-US" dirty="0"/>
              <a:t>修改为新的</a:t>
            </a:r>
            <a:r>
              <a:rPr lang="zh-CN" altLang="en-US"/>
              <a:t>快捷键 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 </a:t>
            </a:r>
            <a:r>
              <a:rPr lang="zh-CN" altLang="en-US" dirty="0"/>
              <a:t>回车确认</a:t>
            </a:r>
            <a:endParaRPr lang="zh-CN" altLang="en-US" dirty="0"/>
          </a:p>
        </p:txBody>
      </p:sp>
      <p:sp>
        <p:nvSpPr>
          <p:cNvPr id="12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JavaScript</a:t>
            </a:r>
            <a:r>
              <a:rPr lang="zh-CN" altLang="en-US" smtClean="0"/>
              <a:t>注释</a:t>
            </a:r>
            <a:endParaRPr lang="en-US" alt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91210" y="1477646"/>
            <a:ext cx="6929773" cy="843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多行注释的注释方式如下：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9485" y="1765300"/>
            <a:ext cx="4991100" cy="1294765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JavaScript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JavaScript 注释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输入输出语句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JavaScript </a:t>
            </a:r>
            <a:r>
              <a:rPr lang="zh-CN" altLang="en-US" smtClean="0"/>
              <a:t>输入输出语句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4990" y="1705419"/>
          <a:ext cx="6862892" cy="1573447"/>
        </p:xfrm>
        <a:graphic>
          <a:graphicData uri="http://schemas.openxmlformats.org/drawingml/2006/table">
            <a:tbl>
              <a:tblPr/>
              <a:tblGrid>
                <a:gridCol w="1359309"/>
                <a:gridCol w="2536402"/>
                <a:gridCol w="2967181"/>
              </a:tblGrid>
              <a:tr h="39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归属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8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alert(msg)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浏览器弹出警示框</a:t>
                      </a:r>
                      <a:endParaRPr kumimoji="0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  <a:endParaRPr kumimoji="0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8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console.log(msg)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浏览器控制台打印输出信息</a:t>
                      </a:r>
                      <a:endParaRPr kumimoji="0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  <a:endParaRPr kumimoji="0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8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5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prompt(info)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浏览器弹出输入框，用户可以输入</a:t>
                      </a:r>
                      <a:endParaRPr kumimoji="0" lang="zh-CN" alt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</a:t>
                      </a:r>
                      <a:endParaRPr kumimoji="0" lang="zh-CN" alt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9" marR="91419" marT="45753" marB="4575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  <p:sp>
        <p:nvSpPr>
          <p:cNvPr id="9" name="内容占位符 5"/>
          <p:cNvSpPr>
            <a:spLocks noGrp="1"/>
          </p:cNvSpPr>
          <p:nvPr/>
        </p:nvSpPr>
        <p:spPr>
          <a:xfrm>
            <a:off x="787298" y="3534611"/>
            <a:ext cx="6899504" cy="388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smtClean="0"/>
              <a:t>alert</a:t>
            </a:r>
            <a:r>
              <a:rPr lang="zh-CN" dirty="0"/>
              <a:t>() 主要用来显示消息给用户，console.log() 用来给程序员自己看运行时</a:t>
            </a:r>
            <a:r>
              <a:rPr lang="zh-CN"/>
              <a:t>的</a:t>
            </a:r>
            <a:r>
              <a:rPr lang="zh-CN" smtClean="0"/>
              <a:t>消息</a:t>
            </a:r>
            <a:r>
              <a:rPr lang="zh-CN" altLang="en-US" smtClean="0"/>
              <a:t>。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87298" y="1184279"/>
            <a:ext cx="6578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为了方便信息的输入输出，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中提供了一些输入输出语句，其常用的语句如下：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9485" y="1765300"/>
            <a:ext cx="4991100" cy="1294765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初识 JavaScript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JavaScript 注释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JavaScript </a:t>
            </a:r>
            <a:r>
              <a:rPr lang="zh-CN" altLang="en-US" dirty="0"/>
              <a:t>输入输出语句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JavaScript 是什么</a:t>
            </a:r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319530"/>
            <a:ext cx="7105015" cy="284924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布兰登·艾奇（Brendan Eich，1961年～）</a:t>
            </a:r>
            <a:r>
              <a:rPr lang="zh-CN" dirty="0"/>
              <a:t>。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神奇的大哥用</a:t>
            </a:r>
            <a:r>
              <a:rPr lang="en-US" altLang="zh-CN" dirty="0"/>
              <a:t>10</a:t>
            </a:r>
            <a:r>
              <a:rPr lang="zh-CN" altLang="en-US" dirty="0"/>
              <a:t>天完成 </a:t>
            </a:r>
            <a:r>
              <a:rPr lang="en-US" altLang="zh-CN" dirty="0"/>
              <a:t>JavaScript </a:t>
            </a:r>
            <a:r>
              <a:rPr lang="zh-CN" altLang="en-US" dirty="0"/>
              <a:t>设计。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最初命名为</a:t>
            </a:r>
            <a:r>
              <a:rPr lang="en-US" smtClean="0"/>
              <a:t> </a:t>
            </a:r>
            <a:r>
              <a:rPr smtClean="0"/>
              <a:t>LiveScript</a:t>
            </a:r>
            <a:r>
              <a:t>，</a:t>
            </a:r>
            <a:r>
              <a:rPr smtClean="0"/>
              <a:t>后来在与</a:t>
            </a:r>
            <a:r>
              <a:rPr lang="en-US" smtClean="0"/>
              <a:t> </a:t>
            </a:r>
            <a:r>
              <a:rPr smtClean="0"/>
              <a:t>Sun</a:t>
            </a:r>
            <a:r>
              <a:rPr lang="en-US" smtClean="0"/>
              <a:t> </a:t>
            </a:r>
            <a:r>
              <a:rPr smtClean="0"/>
              <a:t>合作之后将其改名为</a:t>
            </a:r>
            <a:r>
              <a:rPr lang="en-US" smtClean="0"/>
              <a:t> </a:t>
            </a:r>
            <a:r>
              <a:rPr smtClean="0"/>
              <a:t>JavaScript</a:t>
            </a:r>
            <a:r>
              <a:rPr dirty="0"/>
              <a:t>。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pic>
        <p:nvPicPr>
          <p:cNvPr id="2" name="图片 1" descr="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7092" y="936000"/>
            <a:ext cx="1323500" cy="1669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JavaScript 是什么</a:t>
            </a:r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319531"/>
            <a:ext cx="7105015" cy="120451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t>JavaScript </a:t>
            </a:r>
            <a:r>
              <a:rPr smtClean="0"/>
              <a:t>是世界上最流行的语言</a:t>
            </a:r>
            <a:r>
              <a:rPr lang="zh-CN" altLang="en-US" smtClean="0"/>
              <a:t>之一，</a:t>
            </a:r>
            <a:r>
              <a:rPr smtClean="0"/>
              <a:t>是一种运行在客户端的脚本语言 </a:t>
            </a:r>
            <a:r>
              <a:rPr lang="zh-CN" smtClean="0"/>
              <a:t>（</a:t>
            </a:r>
            <a:r>
              <a:rPr lang="en-US" altLang="zh-CN" dirty="0"/>
              <a:t>S</a:t>
            </a:r>
            <a:r>
              <a:rPr smtClean="0"/>
              <a:t>cript </a:t>
            </a:r>
            <a:r>
              <a:rPr lang="zh-CN" altLang="en-US"/>
              <a:t>是</a:t>
            </a:r>
            <a:r>
              <a:rPr lang="zh-CN" smtClean="0"/>
              <a:t>脚本</a:t>
            </a:r>
            <a:r>
              <a:rPr lang="zh-CN" dirty="0"/>
              <a:t>的意思）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t>脚本语言</a:t>
            </a:r>
            <a:r>
              <a:rPr smtClean="0"/>
              <a:t>：不需要编译</a:t>
            </a:r>
            <a:r>
              <a:t>，</a:t>
            </a:r>
            <a:r>
              <a:rPr smtClean="0"/>
              <a:t>运行过程中由</a:t>
            </a:r>
            <a:r>
              <a:rPr lang="en-US" smtClean="0"/>
              <a:t> </a:t>
            </a:r>
            <a:r>
              <a:rPr smtClean="0"/>
              <a:t>js</a:t>
            </a:r>
            <a:r>
              <a:rPr lang="en-US" smtClean="0"/>
              <a:t> </a:t>
            </a:r>
            <a:r>
              <a:rPr smtClean="0"/>
              <a:t>解释器(</a:t>
            </a:r>
            <a:r>
              <a:rPr lang="en-US" smtClean="0"/>
              <a:t> </a:t>
            </a:r>
            <a:r>
              <a:rPr smtClean="0"/>
              <a:t>js</a:t>
            </a:r>
            <a:r>
              <a:rPr lang="en-US" smtClean="0"/>
              <a:t> </a:t>
            </a:r>
            <a:r>
              <a:rPr smtClean="0"/>
              <a:t>引擎</a:t>
            </a:r>
            <a:r>
              <a:t>）</a:t>
            </a:r>
            <a:r>
              <a:rPr smtClean="0"/>
              <a:t>逐行来进行解释并执行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现在也可以基于</a:t>
            </a:r>
            <a:r>
              <a:rPr lang="en-US" smtClean="0"/>
              <a:t> </a:t>
            </a:r>
            <a:r>
              <a:rPr smtClean="0"/>
              <a:t>Node.js</a:t>
            </a:r>
            <a:r>
              <a:rPr lang="en-US" smtClean="0"/>
              <a:t> </a:t>
            </a:r>
            <a:r>
              <a:rPr smtClean="0"/>
              <a:t>技术进行服务器端编程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44246" y="4529948"/>
            <a:ext cx="6488430" cy="404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FF0000"/>
                </a:solidFill>
              </a:rPr>
              <a:t>为了阅读方便，我们后面把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简称</a:t>
            </a:r>
            <a:r>
              <a:rPr lang="zh-CN" altLang="en-US">
                <a:solidFill>
                  <a:srgbClr val="FF0000"/>
                </a:solidFill>
              </a:rPr>
              <a:t>为 </a:t>
            </a:r>
            <a:r>
              <a:rPr lang="en-US" altLang="zh-CN" smtClean="0">
                <a:solidFill>
                  <a:srgbClr val="FF0000"/>
                </a:solidFill>
              </a:rPr>
              <a:t>JS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244" y="2450591"/>
            <a:ext cx="3484161" cy="1605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/>
              <a:t>JavaScript </a:t>
            </a:r>
            <a:r>
              <a:rPr lang="zh-CN" altLang="en-US" smtClean="0"/>
              <a:t>的作用</a:t>
            </a:r>
            <a:endParaRPr lang="en-US" alt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78" y="1477557"/>
            <a:ext cx="7105015" cy="24663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表单动态校验</a:t>
            </a:r>
            <a:r>
              <a:rPr dirty="0"/>
              <a:t>（密码强度检测）  </a:t>
            </a:r>
            <a:r>
              <a:t>（ </a:t>
            </a:r>
            <a:r>
              <a:rPr lang="en-US" smtClean="0">
                <a:solidFill>
                  <a:srgbClr val="FF0000"/>
                </a:solidFill>
              </a:rPr>
              <a:t>JS</a:t>
            </a:r>
            <a:r>
              <a:rPr smtClean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产生最初的目的 </a:t>
            </a:r>
            <a:r>
              <a:rPr dirty="0"/>
              <a:t>）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网页特效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服务端开发</a:t>
            </a:r>
            <a:r>
              <a:rPr dirty="0"/>
              <a:t>(Node.js)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桌面程序</a:t>
            </a:r>
            <a:r>
              <a:rPr dirty="0"/>
              <a:t>(Electron)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App(Cordova</a:t>
            </a:r>
            <a:r>
              <a:rPr dirty="0"/>
              <a:t>)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控制硬件</a:t>
            </a:r>
            <a:r>
              <a:rPr dirty="0"/>
              <a:t>-物联网(Ruff)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游戏开发</a:t>
            </a:r>
            <a:r>
              <a:rPr dirty="0"/>
              <a:t>(cocos2d-js)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HTML/CSS/</a:t>
            </a:r>
            <a:r>
              <a:rPr lang="zh-CN" altLang="en-US"/>
              <a:t>JS </a:t>
            </a:r>
            <a:r>
              <a:rPr lang="zh-CN" altLang="en-US" smtClean="0"/>
              <a:t>的关系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572000" y="1774508"/>
            <a:ext cx="0" cy="290195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3" name="TextBox 37"/>
          <p:cNvSpPr txBox="1"/>
          <p:nvPr/>
        </p:nvSpPr>
        <p:spPr>
          <a:xfrm>
            <a:off x="841375" y="1774825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HTML/CSS 标记语言--描述类语言</a:t>
            </a:r>
            <a:endParaRPr 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Box 31"/>
          <p:cNvSpPr txBox="1"/>
          <p:nvPr/>
        </p:nvSpPr>
        <p:spPr>
          <a:xfrm>
            <a:off x="4832350" y="1774825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脚本语言--编程类语言 </a:t>
            </a:r>
            <a:endParaRPr 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2224088"/>
            <a:ext cx="39846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HTML 决定网页结构和内容( 决定看到什么 )，相当于人的身体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CSS 决定网页呈现给用户的模样( 决定好不好看 )，相当于给人穿衣服、化妆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379913" y="2224088"/>
            <a:ext cx="3516313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实现业务逻辑和页面控制( 决定功能 )，相当于人的各种动作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" name="图片 5" descr="h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352" y="3429416"/>
            <a:ext cx="2353945" cy="1345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90" y="3429416"/>
            <a:ext cx="2697582" cy="1282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浏览器执行 JS 简介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8830" y="1365886"/>
            <a:ext cx="7151160" cy="10977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浏览器分成两部分</a:t>
            </a:r>
            <a:r>
              <a:rPr lang="zh-CN" altLang="en-US" smtClean="0"/>
              <a:t>：</a:t>
            </a:r>
            <a:r>
              <a:rPr smtClean="0"/>
              <a:t>渲染引擎和 </a:t>
            </a:r>
            <a:r>
              <a:rPr lang="en-US"/>
              <a:t>JS </a:t>
            </a:r>
            <a:r>
              <a:rPr smtClean="0"/>
              <a:t>引擎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渲染引擎</a:t>
            </a:r>
            <a:r>
              <a:rPr lang="zh-CN" altLang="en-US" smtClean="0"/>
              <a:t>：</a:t>
            </a:r>
            <a:r>
              <a:rPr lang="en-US" altLang="zh-CN" smtClean="0"/>
              <a:t>用来解析</a:t>
            </a:r>
            <a:r>
              <a:rPr lang="en-US" altLang="zh-CN" dirty="0"/>
              <a:t>HTML与CSS</a:t>
            </a:r>
            <a:r>
              <a:rPr lang="en-US" altLang="zh-CN"/>
              <a:t>，</a:t>
            </a:r>
            <a:r>
              <a:rPr lang="en-US" altLang="zh-CN" smtClean="0"/>
              <a:t>俗称内核</a:t>
            </a:r>
            <a:r>
              <a:rPr lang="zh-CN" altLang="en-US" smtClean="0"/>
              <a:t>，</a:t>
            </a:r>
            <a:r>
              <a:rPr lang="en-US" altLang="zh-CN" smtClean="0"/>
              <a:t>比如 </a:t>
            </a:r>
            <a:r>
              <a:rPr lang="en-US" altLang="zh-CN" dirty="0"/>
              <a:t>chrome 浏览器的 </a:t>
            </a:r>
            <a:r>
              <a:rPr lang="en-US" altLang="zh-CN"/>
              <a:t>blink </a:t>
            </a:r>
            <a:r>
              <a:rPr lang="zh-CN" altLang="en-US"/>
              <a:t>，</a:t>
            </a:r>
            <a:r>
              <a:rPr lang="zh-CN" altLang="en-US" smtClean="0"/>
              <a:t>老</a:t>
            </a:r>
            <a:r>
              <a:rPr lang="zh-CN" altLang="en-US" dirty="0"/>
              <a:t>版本</a:t>
            </a:r>
            <a:r>
              <a:rPr lang="zh-CN" altLang="en-US"/>
              <a:t>的 </a:t>
            </a:r>
            <a:r>
              <a:rPr lang="en-US" altLang="zh-CN" smtClean="0"/>
              <a:t>webkit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JS 引擎</a:t>
            </a:r>
            <a:r>
              <a:rPr lang="zh-CN" altLang="en-US" smtClean="0"/>
              <a:t>：也</a:t>
            </a:r>
            <a:r>
              <a:rPr lang="zh-CN" altLang="en-US" dirty="0"/>
              <a:t>称为 </a:t>
            </a:r>
            <a:r>
              <a:rPr lang="en-US" altLang="zh-CN" dirty="0"/>
              <a:t>JS 解释器</a:t>
            </a:r>
            <a:r>
              <a:rPr lang="zh-CN" altLang="en-US"/>
              <a:t>。</a:t>
            </a:r>
            <a:r>
              <a:rPr lang="en-US" altLang="zh-CN"/>
              <a:t> </a:t>
            </a:r>
            <a:r>
              <a:rPr lang="en-US" altLang="zh-CN" smtClean="0"/>
              <a:t>用来读取网页中的</a:t>
            </a:r>
            <a:r>
              <a:rPr lang="en-US" altLang="zh-CN" dirty="0"/>
              <a:t>JavaScript代码</a:t>
            </a:r>
            <a:r>
              <a:rPr lang="en-US" altLang="zh-CN"/>
              <a:t>，</a:t>
            </a:r>
            <a:r>
              <a:rPr lang="en-US" altLang="zh-CN" smtClean="0"/>
              <a:t>对其处理后运行</a:t>
            </a:r>
            <a:r>
              <a:rPr lang="zh-CN" altLang="en-US"/>
              <a:t>，</a:t>
            </a:r>
            <a:r>
              <a:rPr lang="zh-CN" altLang="en-US" smtClean="0"/>
              <a:t>比如</a:t>
            </a:r>
            <a:r>
              <a:rPr lang="en-US" altLang="zh-CN" smtClean="0"/>
              <a:t> </a:t>
            </a:r>
            <a:r>
              <a:rPr lang="en-US" altLang="zh-CN" dirty="0"/>
              <a:t>chrome  </a:t>
            </a:r>
            <a:r>
              <a:rPr lang="en-US" altLang="zh-CN"/>
              <a:t>浏览器的 </a:t>
            </a:r>
            <a:r>
              <a:rPr lang="en-US" altLang="zh-CN" smtClean="0"/>
              <a:t>V8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8830" y="2463590"/>
            <a:ext cx="7151160" cy="6556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浏览器本身并不会执行</a:t>
            </a:r>
            <a:r>
              <a:rPr lang="en-US" altLang="zh-CN" dirty="0">
                <a:solidFill>
                  <a:srgbClr val="FF0000"/>
                </a:solidFill>
              </a:rPr>
              <a:t>JS代码，</a:t>
            </a:r>
            <a:r>
              <a:rPr lang="en-US" altLang="zh-CN">
                <a:solidFill>
                  <a:srgbClr val="FF0000"/>
                </a:solidFill>
              </a:rPr>
              <a:t>而是通过内置 </a:t>
            </a:r>
            <a:r>
              <a:rPr lang="en-US" altLang="zh-CN" smtClean="0">
                <a:solidFill>
                  <a:srgbClr val="FF0000"/>
                </a:solidFill>
              </a:rPr>
              <a:t>JavaScript 引擎</a:t>
            </a:r>
            <a:r>
              <a:rPr lang="en-US" altLang="zh-CN" dirty="0">
                <a:solidFill>
                  <a:srgbClr val="FF0000"/>
                </a:solidFill>
              </a:rPr>
              <a:t>(解释器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r>
              <a:rPr lang="en-US" altLang="zh-CN" smtClean="0">
                <a:solidFill>
                  <a:srgbClr val="FF0000"/>
                </a:solidFill>
              </a:rPr>
              <a:t>来执行 JS 代码 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r>
              <a:rPr lang="en-US" altLang="zh-CN" smtClean="0">
                <a:solidFill>
                  <a:srgbClr val="FF0000"/>
                </a:solidFill>
              </a:rPr>
              <a:t>JS 引擎执行代码</a:t>
            </a:r>
            <a:r>
              <a:rPr lang="zh-CN" altLang="en-US" smtClean="0">
                <a:solidFill>
                  <a:srgbClr val="FF0000"/>
                </a:solidFill>
              </a:rPr>
              <a:t>时</a:t>
            </a:r>
            <a:r>
              <a:rPr lang="en-US" altLang="zh-CN" smtClean="0">
                <a:solidFill>
                  <a:srgbClr val="FF0000"/>
                </a:solidFill>
              </a:rPr>
              <a:t>逐行解释每一句源码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转换为机器语言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然后由计算机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去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执行，所以 JavaScript 语言归为脚本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，会逐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解释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执行。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243" y="3086598"/>
            <a:ext cx="5196065" cy="1849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JS </a:t>
            </a:r>
            <a:r>
              <a:rPr lang="zh-CN" altLang="en-US" dirty="0"/>
              <a:t>的组成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603729" y="1598299"/>
            <a:ext cx="1338485" cy="498015"/>
            <a:chOff x="3717164" y="2033588"/>
            <a:chExt cx="1338485" cy="498015"/>
          </a:xfrm>
        </p:grpSpPr>
        <p:sp>
          <p:nvSpPr>
            <p:cNvPr id="13" name="矩形 12"/>
            <p:cNvSpPr/>
            <p:nvPr/>
          </p:nvSpPr>
          <p:spPr>
            <a:xfrm>
              <a:off x="3717164" y="2033588"/>
              <a:ext cx="1338485" cy="49801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5"/>
            <p:cNvSpPr txBox="1"/>
            <p:nvPr/>
          </p:nvSpPr>
          <p:spPr>
            <a:xfrm>
              <a:off x="3941112" y="2143689"/>
              <a:ext cx="8905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36242" y="2459471"/>
            <a:ext cx="1296988" cy="1261978"/>
            <a:chOff x="2228327" y="2643188"/>
            <a:chExt cx="1296988" cy="1261978"/>
          </a:xfrm>
        </p:grpSpPr>
        <p:sp>
          <p:nvSpPr>
            <p:cNvPr id="5" name="椭圆 4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1"/>
            <p:cNvSpPr txBox="1"/>
            <p:nvPr/>
          </p:nvSpPr>
          <p:spPr>
            <a:xfrm>
              <a:off x="2228327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ECMAScript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228328" y="3651250"/>
              <a:ext cx="12623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JavaScript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26282" y="2461258"/>
            <a:ext cx="1326649" cy="1286238"/>
            <a:chOff x="3615565" y="2643188"/>
            <a:chExt cx="1326649" cy="1286238"/>
          </a:xfrm>
        </p:grpSpPr>
        <p:sp>
          <p:nvSpPr>
            <p:cNvPr id="7" name="椭圆 6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DOM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32227" y="3675510"/>
              <a:ext cx="1309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页面文档对象模型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23161" y="2446006"/>
            <a:ext cx="1418006" cy="1275443"/>
            <a:chOff x="5448623" y="2621604"/>
            <a:chExt cx="1418006" cy="1275443"/>
          </a:xfrm>
        </p:grpSpPr>
        <p:sp>
          <p:nvSpPr>
            <p:cNvPr id="9" name="椭圆 8"/>
            <p:cNvSpPr/>
            <p:nvPr/>
          </p:nvSpPr>
          <p:spPr>
            <a:xfrm>
              <a:off x="5622274" y="2621604"/>
              <a:ext cx="1008063" cy="1008063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8623" y="3009360"/>
              <a:ext cx="12969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BOM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06796" y="3643131"/>
              <a:ext cx="12598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浏览器对象模型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/>
          <p:cNvCxnSpPr>
            <a:stCxn id="13" idx="2"/>
            <a:endCxn id="9" idx="0"/>
          </p:cNvCxnSpPr>
          <p:nvPr/>
        </p:nvCxnSpPr>
        <p:spPr>
          <a:xfrm>
            <a:off x="4272972" y="2096314"/>
            <a:ext cx="1827872" cy="34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5" idx="0"/>
          </p:cNvCxnSpPr>
          <p:nvPr/>
        </p:nvCxnSpPr>
        <p:spPr>
          <a:xfrm flipH="1">
            <a:off x="2384736" y="2096314"/>
            <a:ext cx="1888236" cy="36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7" idx="0"/>
          </p:cNvCxnSpPr>
          <p:nvPr/>
        </p:nvCxnSpPr>
        <p:spPr>
          <a:xfrm>
            <a:off x="4272972" y="2096314"/>
            <a:ext cx="1804" cy="36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JS </a:t>
            </a:r>
            <a:r>
              <a:rPr lang="zh-CN" altLang="en-US" dirty="0"/>
              <a:t>的组成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48378" y="1885782"/>
            <a:ext cx="7146954" cy="807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b="1" smtClean="0">
                <a:solidFill>
                  <a:srgbClr val="FF0000"/>
                </a:solidFill>
              </a:rPr>
              <a:t>ECMAScript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smtClean="0"/>
              <a:t>是由</a:t>
            </a:r>
            <a:r>
              <a:t>ECMA </a:t>
            </a:r>
            <a:r>
              <a:rPr lang="zh-CN" altLang="en-US"/>
              <a:t>国际</a:t>
            </a:r>
            <a:r>
              <a:rPr lang="zh-CN" altLang="en-US" smtClean="0"/>
              <a:t>（</a:t>
            </a:r>
            <a:r>
              <a:rPr lang="en-US" altLang="zh-CN" smtClean="0"/>
              <a:t> </a:t>
            </a:r>
            <a:r>
              <a:rPr lang="zh-CN" altLang="en-US" smtClean="0"/>
              <a:t>原欧洲</a:t>
            </a:r>
            <a:r>
              <a:rPr lang="zh-CN" altLang="en-US"/>
              <a:t>计算机制造商</a:t>
            </a:r>
            <a:r>
              <a:rPr lang="zh-CN" altLang="en-US" smtClean="0"/>
              <a:t>协会）</a:t>
            </a:r>
            <a:r>
              <a:rPr smtClean="0"/>
              <a:t>进行标准化的一门编程语言</a:t>
            </a:r>
            <a:r>
              <a:rPr lang="zh-CN" altLang="en-US" smtClean="0"/>
              <a:t>，这种</a:t>
            </a:r>
            <a:r>
              <a:rPr lang="zh-CN" altLang="en-US"/>
              <a:t>语言在万维网上应用广泛，它往往被</a:t>
            </a:r>
            <a:r>
              <a:rPr lang="zh-CN" altLang="en-US" smtClean="0"/>
              <a:t>称为 </a:t>
            </a:r>
            <a:r>
              <a:rPr lang="en-US" altLang="zh-CN" smtClean="0"/>
              <a:t>JavaScript </a:t>
            </a:r>
            <a:r>
              <a:rPr lang="zh-CN" altLang="en-US" smtClean="0"/>
              <a:t>或 </a:t>
            </a:r>
            <a:r>
              <a:rPr lang="en-US" altLang="zh-CN" smtClean="0"/>
              <a:t>JScript</a:t>
            </a:r>
            <a:r>
              <a:rPr lang="zh-CN" altLang="en-US"/>
              <a:t>，但实际上后两者</a:t>
            </a:r>
            <a:r>
              <a:rPr lang="zh-CN" altLang="en-US" smtClean="0"/>
              <a:t>是 </a:t>
            </a:r>
            <a:r>
              <a:rPr lang="zh-CN" altLang="zh-CN" smtClean="0"/>
              <a:t>ECMAScript</a:t>
            </a:r>
            <a:r>
              <a:rPr lang="en-US" altLang="zh-CN" smtClean="0"/>
              <a:t> </a:t>
            </a:r>
            <a:r>
              <a:rPr lang="zh-CN" altLang="en-US" smtClean="0"/>
              <a:t>语言的</a:t>
            </a:r>
            <a:r>
              <a:rPr lang="zh-CN" altLang="en-US"/>
              <a:t>实现和</a:t>
            </a:r>
            <a:r>
              <a:rPr lang="zh-CN" altLang="en-US" smtClean="0"/>
              <a:t>扩展。</a:t>
            </a:r>
            <a:endParaRPr lang="zh-CN" dirty="0"/>
          </a:p>
        </p:txBody>
      </p:sp>
      <p:sp>
        <p:nvSpPr>
          <p:cNvPr id="10245" name="TextBox 37"/>
          <p:cNvSpPr txBox="1"/>
          <p:nvPr/>
        </p:nvSpPr>
        <p:spPr>
          <a:xfrm>
            <a:off x="848378" y="1430020"/>
            <a:ext cx="3514725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sz="1400" b="1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8606" y="4488043"/>
            <a:ext cx="7887970" cy="5676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更多参看</a:t>
            </a:r>
            <a:r>
              <a:rPr lang="en-US" altLang="zh-CN" dirty="0"/>
              <a:t>MDN:  </a:t>
            </a:r>
            <a:r>
              <a:rPr lang="en-US" altLang="zh-CN" dirty="0">
                <a:hlinkClick r:id="rId1" action="ppaction://hlinkfile"/>
              </a:rPr>
              <a:t>https</a:t>
            </a:r>
            <a:r>
              <a:rPr lang="en-US" altLang="zh-CN">
                <a:hlinkClick r:id="rId1" action="ppaction://hlinkfile"/>
              </a:rPr>
              <a:t>://</a:t>
            </a:r>
            <a:r>
              <a:rPr lang="en-US" altLang="zh-CN" smtClean="0">
                <a:hlinkClick r:id="rId1" action="ppaction://hlinkfile"/>
              </a:rPr>
              <a:t>developer.mozilla.org/zh-CN/docs/Web/JavaScript/JavaScript_technologies_overview</a:t>
            </a:r>
            <a:endParaRPr 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1048" y="4159876"/>
            <a:ext cx="7509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 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规定了</a:t>
            </a:r>
            <a:r>
              <a:rPr lang="en-US" altLang="zh-CN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的编程语法和基础核心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知识，是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所有浏览器厂商共同遵守的一套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语法工业标准。</a:t>
            </a:r>
            <a:endParaRPr lang="zh-CN" altLang="en-US" sz="105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46200" y="2576606"/>
            <a:ext cx="3858710" cy="1258194"/>
            <a:chOff x="2146200" y="2576606"/>
            <a:chExt cx="3858710" cy="1258194"/>
          </a:xfrm>
        </p:grpSpPr>
        <p:grpSp>
          <p:nvGrpSpPr>
            <p:cNvPr id="12" name="组合 11"/>
            <p:cNvGrpSpPr/>
            <p:nvPr/>
          </p:nvGrpSpPr>
          <p:grpSpPr>
            <a:xfrm>
              <a:off x="3362013" y="2576606"/>
              <a:ext cx="1338485" cy="498015"/>
              <a:chOff x="3717164" y="2033588"/>
              <a:chExt cx="1338485" cy="49801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717164" y="2033588"/>
                <a:ext cx="1338485" cy="498015"/>
              </a:xfrm>
              <a:prstGeom prst="rect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5"/>
              <p:cNvSpPr txBox="1"/>
              <p:nvPr/>
            </p:nvSpPr>
            <p:spPr>
              <a:xfrm>
                <a:off x="3933297" y="2143689"/>
                <a:ext cx="10309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ECMA</a:t>
                </a:r>
                <a:r>
                  <a:rPr lang="en-US" altLang="zh-CN" sz="105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Script</a:t>
                </a:r>
                <a:endPara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46200" y="3335785"/>
              <a:ext cx="1338485" cy="498015"/>
              <a:chOff x="3717164" y="2033588"/>
              <a:chExt cx="1338485" cy="49801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717164" y="2033588"/>
                <a:ext cx="1338485" cy="498015"/>
              </a:xfrm>
              <a:prstGeom prst="rect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5"/>
              <p:cNvSpPr txBox="1"/>
              <p:nvPr/>
            </p:nvSpPr>
            <p:spPr>
              <a:xfrm>
                <a:off x="3962752" y="2074846"/>
                <a:ext cx="97022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JavaScript</a:t>
                </a:r>
                <a:endParaRPr lang="en-US" altLang="zh-CN" sz="105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网景公司</a:t>
                </a:r>
                <a:endPara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590006" y="3336785"/>
              <a:ext cx="1414904" cy="498015"/>
              <a:chOff x="3717164" y="2033588"/>
              <a:chExt cx="1414904" cy="49801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717164" y="2033588"/>
                <a:ext cx="1338485" cy="498015"/>
              </a:xfrm>
              <a:prstGeom prst="rect">
                <a:avLst/>
              </a:prstGeom>
              <a:solidFill>
                <a:srgbClr val="558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5"/>
              <p:cNvSpPr txBox="1"/>
              <p:nvPr/>
            </p:nvSpPr>
            <p:spPr>
              <a:xfrm>
                <a:off x="4007697" y="2097292"/>
                <a:ext cx="112437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Jscript</a:t>
                </a:r>
                <a:endParaRPr lang="en-US" altLang="zh-CN" sz="105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微软公司</a:t>
                </a:r>
                <a:endPara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cxnSp>
          <p:nvCxnSpPr>
            <p:cNvPr id="24" name="肘形连接符 23"/>
            <p:cNvCxnSpPr>
              <a:stCxn id="13" idx="2"/>
              <a:endCxn id="16" idx="0"/>
            </p:cNvCxnSpPr>
            <p:nvPr/>
          </p:nvCxnSpPr>
          <p:spPr>
            <a:xfrm rot="5400000">
              <a:off x="3292768" y="2597297"/>
              <a:ext cx="261164" cy="12158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3" idx="2"/>
              <a:endCxn id="19" idx="0"/>
            </p:cNvCxnSpPr>
            <p:nvPr/>
          </p:nvCxnSpPr>
          <p:spPr>
            <a:xfrm rot="16200000" flipH="1">
              <a:off x="4514170" y="2591706"/>
              <a:ext cx="262164" cy="122799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2944</Words>
  <Application>WPS 演示</Application>
  <PresentationFormat>全屏显示(16:9)</PresentationFormat>
  <Paragraphs>227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初识JavaScript</vt:lpstr>
      <vt:lpstr>PowerPoint 演示文稿</vt:lpstr>
      <vt:lpstr>1. 初识 JavaScript</vt:lpstr>
      <vt:lpstr>1. 初识 JavaScript</vt:lpstr>
      <vt:lpstr>1. 初识 JavaScript</vt:lpstr>
      <vt:lpstr>1. 初识 JavaScript</vt:lpstr>
      <vt:lpstr>1. 初识 JavaScript</vt:lpstr>
      <vt:lpstr>1. 初识 JavaScript</vt:lpstr>
      <vt:lpstr>1. 初识 JavaScript</vt:lpstr>
      <vt:lpstr>1. 初识 JavaScript</vt:lpstr>
      <vt:lpstr>1. 初识 JavaScript</vt:lpstr>
      <vt:lpstr>1. 初识 JavaScript</vt:lpstr>
      <vt:lpstr>1. 初识 JavaScript</vt:lpstr>
      <vt:lpstr>1. 初识 JavaScript</vt:lpstr>
      <vt:lpstr>PowerPoint 演示文稿</vt:lpstr>
      <vt:lpstr>2. JavaScript注释</vt:lpstr>
      <vt:lpstr>2. JavaScript注释</vt:lpstr>
      <vt:lpstr>PowerPoint 演示文稿</vt:lpstr>
      <vt:lpstr>3. JavaScript 输入输出语句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andy</cp:lastModifiedBy>
  <cp:revision>3227</cp:revision>
  <dcterms:created xsi:type="dcterms:W3CDTF">2018-10-05T21:01:00Z</dcterms:created>
  <dcterms:modified xsi:type="dcterms:W3CDTF">2018-11-14T08:39:21Z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