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61" r:id="rId2"/>
    <p:sldId id="260" r:id="rId3"/>
    <p:sldId id="304" r:id="rId4"/>
    <p:sldId id="379" r:id="rId5"/>
    <p:sldId id="391" r:id="rId6"/>
    <p:sldId id="380" r:id="rId7"/>
    <p:sldId id="381" r:id="rId8"/>
    <p:sldId id="382" r:id="rId9"/>
    <p:sldId id="384" r:id="rId10"/>
    <p:sldId id="407" r:id="rId11"/>
    <p:sldId id="392" r:id="rId12"/>
    <p:sldId id="385" r:id="rId13"/>
    <p:sldId id="386" r:id="rId14"/>
    <p:sldId id="387" r:id="rId15"/>
    <p:sldId id="406" r:id="rId16"/>
    <p:sldId id="389" r:id="rId17"/>
    <p:sldId id="405" r:id="rId18"/>
    <p:sldId id="390" r:id="rId19"/>
    <p:sldId id="388" r:id="rId20"/>
    <p:sldId id="262" r:id="rId21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262626"/>
    <a:srgbClr val="B3D9FF"/>
    <a:srgbClr val="EBF5FF"/>
    <a:srgbClr val="FFFFFF"/>
    <a:srgbClr val="CC3300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420" y="-90"/>
      </p:cViewPr>
      <p:guideLst>
        <p:guide orient="horz" pos="159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36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2018/11/26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11/26/2018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11/26/2018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2018/11/26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dirty="0"/>
              <a:t>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zh-CN" smtClean="0"/>
              <a:t>变量</a:t>
            </a:r>
            <a:r>
              <a:rPr lang="zh-CN" altLang="en-US" smtClean="0"/>
              <a:t>的使用</a:t>
            </a:r>
            <a:endParaRPr lang="zh-CN" dirty="0"/>
          </a:p>
        </p:txBody>
      </p:sp>
      <p:sp>
        <p:nvSpPr>
          <p:cNvPr id="33798" name="TextBox 2"/>
          <p:cNvSpPr txBox="1"/>
          <p:nvPr/>
        </p:nvSpPr>
        <p:spPr>
          <a:xfrm>
            <a:off x="1281000" y="1276350"/>
            <a:ext cx="2138475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案例：变量的使用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30501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内容占位符 5"/>
          <p:cNvSpPr>
            <a:spLocks noGrp="1"/>
          </p:cNvSpPr>
          <p:nvPr/>
        </p:nvSpPr>
        <p:spPr>
          <a:xfrm>
            <a:off x="848360" y="1932940"/>
            <a:ext cx="7139415" cy="26587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zh-CN" altLang="en-US" smtClean="0"/>
              <a:t>弹出一个输入框，提示用户输入姓名。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弹出一个对话框，输出用户刚才输入的姓名。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3749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209675"/>
            <a:ext cx="4991100" cy="272415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变量概述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变量的使用</a:t>
            </a:r>
          </a:p>
          <a:p>
            <a:r>
              <a:rPr lang="zh-CN" altLang="en-US" smtClean="0">
                <a:solidFill>
                  <a:srgbClr val="FF0000"/>
                </a:solidFill>
              </a:rPr>
              <a:t>变量</a:t>
            </a:r>
            <a:r>
              <a:rPr lang="zh-CN" altLang="en-US" dirty="0">
                <a:solidFill>
                  <a:srgbClr val="FF0000"/>
                </a:solidFill>
              </a:rPr>
              <a:t>语法扩展</a:t>
            </a:r>
          </a:p>
          <a:p>
            <a:r>
              <a:rPr lang="zh-CN" altLang="en-US" dirty="0"/>
              <a:t>变量命名规范</a:t>
            </a:r>
          </a:p>
          <a:p>
            <a:r>
              <a:rPr lang="zh-CN" altLang="en-US" dirty="0"/>
              <a:t>交换变量案例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dirty="0"/>
              <a:t>变量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变量语法扩展</a:t>
            </a:r>
          </a:p>
        </p:txBody>
      </p:sp>
      <p:sp>
        <p:nvSpPr>
          <p:cNvPr id="2" name="TextBox 37"/>
          <p:cNvSpPr txBox="1"/>
          <p:nvPr/>
        </p:nvSpPr>
        <p:spPr>
          <a:xfrm>
            <a:off x="891858" y="1477645"/>
            <a:ext cx="3514725" cy="414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更新变量</a:t>
            </a: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871031" y="1932940"/>
            <a:ext cx="7887970" cy="463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/>
              <a:t>一个变量被重</a:t>
            </a:r>
            <a:r>
              <a:rPr lang="zh-CN" altLang="en-US" smtClean="0"/>
              <a:t>新</a:t>
            </a:r>
            <a:r>
              <a:rPr smtClean="0"/>
              <a:t>复赋值后</a:t>
            </a:r>
            <a:r>
              <a:rPr lang="zh-CN" altLang="en-US" smtClean="0"/>
              <a:t>，</a:t>
            </a:r>
            <a:r>
              <a:rPr smtClean="0"/>
              <a:t>它原有的值</a:t>
            </a:r>
            <a:r>
              <a:rPr lang="zh-CN" altLang="en-US" smtClean="0"/>
              <a:t>就</a:t>
            </a:r>
            <a:r>
              <a:rPr smtClean="0"/>
              <a:t>会被覆盖，</a:t>
            </a:r>
            <a:r>
              <a:rPr lang="zh-CN" altLang="en-US" smtClean="0"/>
              <a:t>变量值将</a:t>
            </a:r>
            <a:r>
              <a:rPr smtClean="0"/>
              <a:t>以最后一次赋的值为准</a:t>
            </a:r>
            <a:r>
              <a:rPr lang="zh-CN" altLang="en-US" smtClean="0"/>
              <a:t>。</a:t>
            </a:r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878588" y="2505711"/>
            <a:ext cx="6872605" cy="90250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var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age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= 1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8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;</a:t>
            </a:r>
          </a:p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age =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81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;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最后的结果就是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81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因为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18 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被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覆盖掉了          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dirty="0"/>
              <a:t>变量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变量语法扩展</a:t>
            </a:r>
          </a:p>
        </p:txBody>
      </p:sp>
      <p:sp>
        <p:nvSpPr>
          <p:cNvPr id="2" name="TextBox 37"/>
          <p:cNvSpPr txBox="1"/>
          <p:nvPr/>
        </p:nvSpPr>
        <p:spPr>
          <a:xfrm>
            <a:off x="891858" y="1477645"/>
            <a:ext cx="3514725" cy="414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同时声明多个变量</a:t>
            </a: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863474" y="1932940"/>
            <a:ext cx="7887970" cy="463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同时声明</a:t>
            </a:r>
            <a:r>
              <a:rPr lang="zh-CN" altLang="en-US" dirty="0"/>
              <a:t>多</a:t>
            </a:r>
            <a:r>
              <a:rPr lang="zh-CN" altLang="en-US"/>
              <a:t>个</a:t>
            </a:r>
            <a:r>
              <a:rPr lang="zh-CN" altLang="en-US" smtClean="0"/>
              <a:t>变量时，</a:t>
            </a:r>
            <a:r>
              <a:rPr lang="zh-CN" altLang="en-US" dirty="0"/>
              <a:t>只需要写一个 </a:t>
            </a:r>
            <a:r>
              <a:rPr lang="en-US" altLang="zh-CN" dirty="0"/>
              <a:t>var</a:t>
            </a:r>
            <a:r>
              <a:rPr lang="zh-CN" altLang="en-US"/>
              <a:t>， </a:t>
            </a:r>
            <a:r>
              <a:rPr lang="zh-CN" altLang="en-US" smtClean="0"/>
              <a:t>多</a:t>
            </a:r>
            <a:r>
              <a:rPr lang="zh-CN" altLang="en-US" dirty="0"/>
              <a:t>个</a:t>
            </a:r>
            <a:r>
              <a:rPr lang="zh-CN" altLang="en-US"/>
              <a:t>变量名</a:t>
            </a:r>
            <a:r>
              <a:rPr lang="zh-CN" altLang="en-US" smtClean="0"/>
              <a:t>之间使用英文逗号</a:t>
            </a:r>
            <a:r>
              <a:rPr lang="zh-CN" altLang="en-US"/>
              <a:t>隔开。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86145" y="2505711"/>
            <a:ext cx="6872605" cy="44153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var age = 10,  name = 'zs', sex = 2;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dirty="0"/>
              <a:t>变量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变量语法扩展</a:t>
            </a:r>
          </a:p>
        </p:txBody>
      </p:sp>
      <p:sp>
        <p:nvSpPr>
          <p:cNvPr id="2" name="TextBox 37"/>
          <p:cNvSpPr txBox="1"/>
          <p:nvPr/>
        </p:nvSpPr>
        <p:spPr>
          <a:xfrm>
            <a:off x="891858" y="1477645"/>
            <a:ext cx="3514725" cy="414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声明变量特殊情况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11777" y="2156576"/>
          <a:ext cx="7517823" cy="1544639"/>
        </p:xfrm>
        <a:graphic>
          <a:graphicData uri="http://schemas.openxmlformats.org/drawingml/2006/table">
            <a:tbl>
              <a:tblPr/>
              <a:tblGrid>
                <a:gridCol w="2079942"/>
                <a:gridCol w="2187540"/>
                <a:gridCol w="3250341"/>
              </a:tblGrid>
              <a:tr h="39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情况</a:t>
                      </a:r>
                    </a:p>
                  </a:txBody>
                  <a:tcPr marL="91419" marR="91419" marT="45753" marB="457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91419" marR="91419" marT="45753" marB="457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 marL="91419" marR="91419" marT="45753" marB="457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38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  age ; console.log (age); </a:t>
                      </a:r>
                    </a:p>
                  </a:txBody>
                  <a:tcPr marL="91419" marR="91419" marT="45753" marB="457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只声明 不赋值</a:t>
                      </a:r>
                    </a:p>
                  </a:txBody>
                  <a:tcPr marL="91419" marR="91419" marT="45753" marB="457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undefined</a:t>
                      </a:r>
                    </a:p>
                  </a:txBody>
                  <a:tcPr marL="91419" marR="91419" marT="45753" marB="457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38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console.log(age) </a:t>
                      </a:r>
                    </a:p>
                  </a:txBody>
                  <a:tcPr marL="91419" marR="91419" marT="45753" marB="457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不声明 不赋值  直接使用 </a:t>
                      </a:r>
                    </a:p>
                  </a:txBody>
                  <a:tcPr marL="91419" marR="91419" marT="45753" marB="457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报错</a:t>
                      </a:r>
                    </a:p>
                  </a:txBody>
                  <a:tcPr marL="91419" marR="91419" marT="45753" marB="457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  <a:tr h="38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05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age   = 10; console.log (age); </a:t>
                      </a:r>
                    </a:p>
                  </a:txBody>
                  <a:tcPr marL="91419" marR="91419" marT="45753" marB="457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不声明 只赋值</a:t>
                      </a:r>
                    </a:p>
                  </a:txBody>
                  <a:tcPr marL="91419" marR="91419" marT="45753" marB="457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</a:p>
                  </a:txBody>
                  <a:tcPr marL="91419" marR="91419" marT="45753" marB="457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209675"/>
            <a:ext cx="4991100" cy="272415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变量概述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变量的使用</a:t>
            </a:r>
          </a:p>
          <a:p>
            <a:r>
              <a:rPr lang="zh-CN" altLang="en-US" smtClean="0">
                <a:solidFill>
                  <a:schemeClr val="tx1"/>
                </a:solidFill>
              </a:rPr>
              <a:t>变量</a:t>
            </a:r>
            <a:r>
              <a:rPr lang="zh-CN" altLang="en-US" dirty="0">
                <a:solidFill>
                  <a:schemeClr val="tx1"/>
                </a:solidFill>
              </a:rPr>
              <a:t>语法扩展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变量命名规范</a:t>
            </a:r>
            <a:endParaRPr lang="zh-CN" altLang="en-US" dirty="0"/>
          </a:p>
          <a:p>
            <a:r>
              <a:rPr lang="zh-CN" altLang="en-US" dirty="0"/>
              <a:t>交换变量案例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dirty="0"/>
              <a:t>变量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变量命名规范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48360" y="1595755"/>
            <a:ext cx="7105015" cy="31299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t>由字母(A-Za-z)、数字(0-9)、下划线(_)、美元符号( $ )组成，如：usrAge, num01, _name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/>
              <a:t>严格</a:t>
            </a:r>
            <a:r>
              <a:t>区分大小写</a:t>
            </a:r>
            <a:r>
              <a:rPr lang="zh-CN"/>
              <a:t>。</a:t>
            </a:r>
            <a:r>
              <a:t>var app; 和 var App; 是两个变量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t>不能 以数字开头</a:t>
            </a:r>
            <a:r>
              <a:rPr lang="zh-CN"/>
              <a:t>。  </a:t>
            </a:r>
            <a:r>
              <a:rPr lang="en-US" altLang="zh-CN"/>
              <a:t>18age   </a:t>
            </a:r>
            <a:r>
              <a:rPr lang="zh-CN" altLang="en-US"/>
              <a:t>是错误的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t>不能 是关键字、保留字</a:t>
            </a:r>
            <a:r>
              <a:rPr lang="zh-CN"/>
              <a:t>。</a:t>
            </a:r>
            <a:r>
              <a:t>例如：var、for、while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t>变量名必须有意义</a:t>
            </a:r>
            <a:r>
              <a:rPr lang="zh-CN"/>
              <a:t>。 </a:t>
            </a:r>
            <a:r>
              <a:rPr lang="en-US" altLang="zh-CN"/>
              <a:t>MMD   BBD        nl   →    </a:t>
            </a:r>
            <a:r>
              <a:rPr 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age  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t>遵守驼峰命名法。首字母小写，后面单词的首字母需要大写</a:t>
            </a:r>
            <a:r>
              <a:rPr/>
              <a:t>。 </a:t>
            </a:r>
            <a:r>
              <a:rPr lang="en-US" smtClean="0"/>
              <a:t>myFirstName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推荐翻译网站： 有道    爱词霸</a:t>
            </a:r>
            <a:endParaRPr lang="en-US"/>
          </a:p>
        </p:txBody>
      </p:sp>
      <p:sp>
        <p:nvSpPr>
          <p:cNvPr id="2" name="AutoShape 2" descr="http://img2.imgtn.bdimg.com/it/u=4190775499,106776594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http://img2.imgtn.bdimg.com/it/u=4190775499,1067765945&amp;fm=26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" descr="http://img2.imgtn.bdimg.com/it/u=4190775499,1067765945&amp;fm=26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2" name="Picture 8" descr="http://pic.qiantucdn.com/58pic/19/68/34/570617c6377b0_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354" y="3084049"/>
            <a:ext cx="2351255" cy="1641621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dirty="0"/>
              <a:t>变量</a:t>
            </a:r>
          </a:p>
        </p:txBody>
      </p:sp>
      <p:sp>
        <p:nvSpPr>
          <p:cNvPr id="2" name="TextBox 37"/>
          <p:cNvSpPr txBox="1"/>
          <p:nvPr/>
        </p:nvSpPr>
        <p:spPr>
          <a:xfrm>
            <a:off x="891858" y="1477645"/>
            <a:ext cx="3514725" cy="414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zh-CN" alt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以下哪些是合法</a:t>
            </a: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的变量名？</a:t>
            </a:r>
          </a:p>
        </p:txBody>
      </p:sp>
      <p:pic>
        <p:nvPicPr>
          <p:cNvPr id="4" name="图片 3" descr="[W0UQ$RC@D}JG47Q16SRI6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" y="2204085"/>
            <a:ext cx="6765243" cy="1715573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变量命名规范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dirty="0"/>
              <a:t>变量</a:t>
            </a:r>
          </a:p>
        </p:txBody>
      </p:sp>
      <p:sp>
        <p:nvSpPr>
          <p:cNvPr id="33798" name="TextBox 2"/>
          <p:cNvSpPr txBox="1"/>
          <p:nvPr/>
        </p:nvSpPr>
        <p:spPr>
          <a:xfrm>
            <a:off x="1281000" y="1234440"/>
            <a:ext cx="2138475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案例：课堂练习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30501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内容占位符 5"/>
          <p:cNvSpPr>
            <a:spLocks noGrp="1"/>
          </p:cNvSpPr>
          <p:nvPr/>
        </p:nvSpPr>
        <p:spPr>
          <a:xfrm>
            <a:off x="848360" y="1925955"/>
            <a:ext cx="7887970" cy="26587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要求：交换两个变量的值 ( 实现思路：使用一个 临时变量 用来做中间存储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dirty="0"/>
              <a:t>变量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小结</a:t>
            </a:r>
          </a:p>
        </p:txBody>
      </p:sp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4355237" y="1477557"/>
            <a:ext cx="4437072" cy="3343737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因为我们一些数据需要保存，所以需要变量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变量就是一个容器，用来存放数据的</a:t>
            </a:r>
            <a:r>
              <a:t>。</a:t>
            </a:r>
            <a:r>
              <a:rPr smtClean="0"/>
              <a:t>方便我们以后使用里面的数据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变量是内存里的一块空间</a:t>
            </a:r>
            <a:r>
              <a:rPr dirty="0"/>
              <a:t>，用来存储数据。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我们使用变量的时候</a:t>
            </a:r>
            <a:r>
              <a:rPr/>
              <a:t>，</a:t>
            </a:r>
            <a:r>
              <a:rPr smtClean="0"/>
              <a:t>一定要声明变量</a:t>
            </a:r>
            <a:r>
              <a:rPr lang="zh-CN" altLang="en-US" smtClean="0"/>
              <a:t>，然后赋值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声明变量本质是去内存申请空间。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声明变量并赋值我们</a:t>
            </a:r>
            <a:r>
              <a:rPr lang="zh-CN" altLang="en-US" smtClean="0"/>
              <a:t>称之为</a:t>
            </a:r>
            <a:r>
              <a:rPr smtClean="0"/>
              <a:t>变量的初始化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变量名尽量要规范</a:t>
            </a:r>
            <a:r>
              <a:t>，</a:t>
            </a:r>
            <a:r>
              <a:rPr smtClean="0"/>
              <a:t>见名知意</a:t>
            </a:r>
            <a:r>
              <a:rPr lang="en-US" altLang="zh-CN" smtClean="0"/>
              <a:t>——</a:t>
            </a:r>
            <a:r>
              <a:rPr smtClean="0"/>
              <a:t>驼峰命名法 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区分</a:t>
            </a:r>
            <a:r>
              <a:rPr lang="zh-CN" altLang="en-US" smtClean="0"/>
              <a:t>哪</a:t>
            </a:r>
            <a:r>
              <a:rPr smtClean="0"/>
              <a:t>些变量</a:t>
            </a:r>
            <a:r>
              <a:rPr lang="zh-CN" altLang="en-US" smtClean="0"/>
              <a:t>名</a:t>
            </a:r>
            <a:r>
              <a:rPr smtClean="0"/>
              <a:t>不合法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学会交换2</a:t>
            </a:r>
            <a:r>
              <a:t>个变量 </a:t>
            </a:r>
            <a:endParaRPr dirty="0"/>
          </a:p>
        </p:txBody>
      </p:sp>
      <p:sp>
        <p:nvSpPr>
          <p:cNvPr id="5" name="内容占位符 5"/>
          <p:cNvSpPr>
            <a:spLocks noGrp="1"/>
          </p:cNvSpPr>
          <p:nvPr>
            <p:ph sz="half" idx="14"/>
          </p:nvPr>
        </p:nvSpPr>
        <p:spPr>
          <a:xfrm>
            <a:off x="848378" y="1559619"/>
            <a:ext cx="3044425" cy="3343737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为什么需要变量？</a:t>
            </a:r>
            <a:endParaRPr lang="en-US" altLang="zh-CN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变量是什么？</a:t>
            </a:r>
            <a:endParaRPr lang="en-US" altLang="zh-CN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变量的本质是什么</a:t>
            </a:r>
            <a:r>
              <a:rPr lang="en-US" altLang="zh-CN"/>
              <a:t>?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变量怎么使用的？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什么是变量的初始化？</a:t>
            </a:r>
            <a:endParaRPr lang="en-US" altLang="zh-CN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变量命名规范有哪些？</a:t>
            </a:r>
            <a:endParaRPr lang="en-US" altLang="zh-CN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交换</a:t>
            </a:r>
            <a:r>
              <a:rPr lang="en-US" altLang="zh-CN" smtClean="0"/>
              <a:t>2</a:t>
            </a:r>
            <a:r>
              <a:rPr lang="zh-CN" altLang="en-US" smtClean="0"/>
              <a:t>个变量值的思路？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209675"/>
            <a:ext cx="4991100" cy="272415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变量概述</a:t>
            </a:r>
          </a:p>
          <a:p>
            <a:r>
              <a:rPr lang="zh-CN" altLang="en-US" dirty="0"/>
              <a:t>变量的使用</a:t>
            </a:r>
          </a:p>
          <a:p>
            <a:r>
              <a:rPr lang="zh-CN" altLang="en-US" smtClean="0"/>
              <a:t>变量</a:t>
            </a:r>
            <a:r>
              <a:rPr lang="zh-CN" altLang="en-US" dirty="0"/>
              <a:t>语法扩展</a:t>
            </a:r>
          </a:p>
          <a:p>
            <a:r>
              <a:rPr lang="zh-CN" altLang="en-US" dirty="0"/>
              <a:t>变量命名规范</a:t>
            </a:r>
          </a:p>
          <a:p>
            <a:r>
              <a:rPr lang="zh-CN" altLang="en-US" dirty="0"/>
              <a:t>交换变量案例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smtClean="0"/>
              <a:t>变量</a:t>
            </a:r>
            <a:r>
              <a:rPr lang="zh-CN" altLang="en-US" smtClean="0"/>
              <a:t>概述</a:t>
            </a:r>
            <a:endParaRPr 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/>
              <a:t>1.1 </a:t>
            </a:r>
            <a:r>
              <a:rPr lang="zh-CN" altLang="en-US" smtClean="0"/>
              <a:t>什么是变量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48360" y="1437996"/>
            <a:ext cx="7887970" cy="8026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mtClean="0"/>
              <a:t>白话：</a:t>
            </a:r>
            <a:r>
              <a:rPr smtClean="0"/>
              <a:t>变量就是一个装东西的盒子</a:t>
            </a:r>
            <a:r>
              <a:rPr lang="zh-CN" altLang="en-US" smtClean="0"/>
              <a:t>。</a:t>
            </a:r>
            <a:endParaRPr dirty="0"/>
          </a:p>
          <a:p>
            <a:r>
              <a:rPr smtClean="0">
                <a:sym typeface="+mn-ea"/>
              </a:rPr>
              <a:t>通俗</a:t>
            </a:r>
            <a:r>
              <a:rPr>
                <a:sym typeface="+mn-ea"/>
              </a:rPr>
              <a:t>：</a:t>
            </a:r>
            <a:r>
              <a:rPr dirty="0"/>
              <a:t>变量是用于存放数据的</a:t>
            </a:r>
            <a:r>
              <a:rPr dirty="0">
                <a:solidFill>
                  <a:srgbClr val="FF0000"/>
                </a:solidFill>
              </a:rPr>
              <a:t>容器</a:t>
            </a:r>
            <a:r>
              <a:rPr lang="zh-CN" dirty="0">
                <a:solidFill>
                  <a:srgbClr val="FF0000"/>
                </a:solidFill>
              </a:rPr>
              <a:t>。 </a:t>
            </a:r>
            <a:r>
              <a:rPr dirty="0"/>
              <a:t>我们通过 </a:t>
            </a:r>
            <a:r>
              <a:rPr dirty="0">
                <a:solidFill>
                  <a:srgbClr val="FF0000"/>
                </a:solidFill>
              </a:rPr>
              <a:t>变量名</a:t>
            </a:r>
            <a:r>
              <a:rPr dirty="0"/>
              <a:t> 获取数据</a:t>
            </a:r>
            <a:r>
              <a:t>，</a:t>
            </a:r>
            <a:r>
              <a:rPr smtClean="0"/>
              <a:t>甚至数据可以修改</a:t>
            </a:r>
            <a:r>
              <a:rPr lang="zh-CN" altLang="en-US" smtClean="0"/>
              <a:t>。</a:t>
            </a:r>
            <a:endParaRPr dirty="0"/>
          </a:p>
          <a:p>
            <a:endParaRPr dirty="0"/>
          </a:p>
        </p:txBody>
      </p:sp>
      <p:pic>
        <p:nvPicPr>
          <p:cNvPr id="6" name="图片 5" descr="box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35" y="2539365"/>
            <a:ext cx="5015865" cy="2078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smtClean="0"/>
              <a:t>变量</a:t>
            </a:r>
            <a:r>
              <a:rPr lang="zh-CN" altLang="en-US" smtClean="0"/>
              <a:t>概述</a:t>
            </a:r>
            <a:endParaRPr 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变量在内存中的存储</a:t>
            </a:r>
          </a:p>
        </p:txBody>
      </p:sp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892175" y="1423035"/>
            <a:ext cx="7105015" cy="8102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</a:pPr>
            <a:r>
              <a:rPr dirty="0"/>
              <a:t>本质</a:t>
            </a:r>
            <a:r>
              <a:t>：</a:t>
            </a:r>
            <a:r>
              <a:rPr smtClean="0"/>
              <a:t>变量是程序在内存中申请的一块用来存放数据的空间</a:t>
            </a:r>
            <a:r>
              <a:rPr lang="zh-CN" dirty="0"/>
              <a:t>。</a:t>
            </a:r>
          </a:p>
          <a:p>
            <a:pPr>
              <a:buFont typeface="Wingdings" panose="05000000000000000000" pitchFamily="2" charset="2"/>
            </a:pPr>
            <a:r>
              <a:rPr lang="zh-CN" dirty="0"/>
              <a:t>类似我们酒店的房间，一个房间就可以看做是一个变量。  </a:t>
            </a:r>
          </a:p>
        </p:txBody>
      </p:sp>
      <p:pic>
        <p:nvPicPr>
          <p:cNvPr id="3" name="图片 2" descr="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097" y="2056130"/>
            <a:ext cx="3459480" cy="294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209675"/>
            <a:ext cx="4991100" cy="272415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变量概述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变量的使用</a:t>
            </a:r>
          </a:p>
          <a:p>
            <a:r>
              <a:rPr lang="zh-CN" altLang="en-US" smtClean="0"/>
              <a:t>变量</a:t>
            </a:r>
            <a:r>
              <a:rPr lang="zh-CN" altLang="en-US" dirty="0"/>
              <a:t>语法扩展</a:t>
            </a:r>
          </a:p>
          <a:p>
            <a:r>
              <a:rPr lang="zh-CN" altLang="en-US" dirty="0"/>
              <a:t>变量命名规范</a:t>
            </a:r>
          </a:p>
          <a:p>
            <a:r>
              <a:rPr lang="zh-CN" altLang="en-US" dirty="0"/>
              <a:t>交换变量案例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zh-CN" smtClean="0"/>
              <a:t>变量</a:t>
            </a:r>
            <a:r>
              <a:rPr lang="zh-CN" altLang="en-US" smtClean="0"/>
              <a:t>的使用</a:t>
            </a:r>
            <a:endParaRPr lang="zh-CN" dirty="0"/>
          </a:p>
        </p:txBody>
      </p:sp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892175" y="863817"/>
            <a:ext cx="7105015" cy="4511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</a:pPr>
            <a:r>
              <a:rPr lang="zh-CN" smtClean="0"/>
              <a:t>变量</a:t>
            </a:r>
            <a:r>
              <a:rPr lang="zh-CN" altLang="en-US" smtClean="0"/>
              <a:t>在</a:t>
            </a:r>
            <a:r>
              <a:rPr lang="zh-CN" smtClean="0"/>
              <a:t>使用</a:t>
            </a:r>
            <a:r>
              <a:rPr lang="zh-CN" altLang="en-US" smtClean="0"/>
              <a:t>时</a:t>
            </a:r>
            <a:r>
              <a:rPr lang="zh-CN" smtClean="0"/>
              <a:t>分为</a:t>
            </a:r>
            <a:r>
              <a:rPr lang="zh-CN" dirty="0"/>
              <a:t>两步： </a:t>
            </a:r>
            <a:r>
              <a:rPr lang="en-US" altLang="zh-CN" dirty="0"/>
              <a:t>1. </a:t>
            </a:r>
            <a:r>
              <a:rPr lang="zh-CN" altLang="en-US" dirty="0"/>
              <a:t>声明变量   </a:t>
            </a:r>
            <a:r>
              <a:rPr lang="en-US" altLang="zh-CN" dirty="0"/>
              <a:t>2. </a:t>
            </a:r>
            <a:r>
              <a:rPr lang="zh-CN" altLang="en-US" dirty="0"/>
              <a:t>赋值 </a:t>
            </a:r>
          </a:p>
        </p:txBody>
      </p:sp>
      <p:sp>
        <p:nvSpPr>
          <p:cNvPr id="2" name="TextBox 37"/>
          <p:cNvSpPr txBox="1"/>
          <p:nvPr/>
        </p:nvSpPr>
        <p:spPr>
          <a:xfrm>
            <a:off x="891858" y="1232117"/>
            <a:ext cx="3514725" cy="414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声明变量</a:t>
            </a:r>
          </a:p>
        </p:txBody>
      </p:sp>
      <p:sp>
        <p:nvSpPr>
          <p:cNvPr id="6" name="矩形 5"/>
          <p:cNvSpPr/>
          <p:nvPr/>
        </p:nvSpPr>
        <p:spPr>
          <a:xfrm>
            <a:off x="848360" y="1660107"/>
            <a:ext cx="6872605" cy="64500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声明变量  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age;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 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声明一个 </a:t>
            </a:r>
            <a:r>
              <a:rPr lang="zh-CN" altLang="en-US"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名称为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age 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的变量     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48360" y="2547202"/>
            <a:ext cx="7105015" cy="14882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>
                <a:solidFill>
                  <a:srgbClr val="FF0000"/>
                </a:solidFill>
              </a:rPr>
              <a:t>var</a:t>
            </a:r>
            <a:r>
              <a:t> </a:t>
            </a:r>
            <a:r>
              <a:rPr smtClean="0"/>
              <a:t>是一个 </a:t>
            </a:r>
            <a:r>
              <a:rPr dirty="0"/>
              <a:t>JS关键字</a:t>
            </a:r>
            <a:r>
              <a:t>，</a:t>
            </a:r>
            <a:r>
              <a:rPr smtClean="0"/>
              <a:t>用来声明变量( </a:t>
            </a:r>
            <a:r>
              <a:rPr dirty="0"/>
              <a:t>variable </a:t>
            </a:r>
            <a:r>
              <a:t>变量的意思 </a:t>
            </a:r>
            <a:r>
              <a:rPr smtClean="0"/>
              <a:t>)</a:t>
            </a:r>
            <a:r>
              <a:rPr lang="zh-CN" altLang="en-US"/>
              <a:t>。</a:t>
            </a:r>
            <a:r>
              <a:rPr lang="zh-CN" altLang="en-US" smtClean="0"/>
              <a:t>使用该关键字声明变量后，计算机</a:t>
            </a:r>
            <a:r>
              <a:rPr smtClean="0"/>
              <a:t>会自动</a:t>
            </a:r>
            <a:r>
              <a:rPr lang="zh-CN" altLang="en-US" smtClean="0"/>
              <a:t>为变量</a:t>
            </a:r>
            <a:r>
              <a:rPr smtClean="0"/>
              <a:t>分配内存空间</a:t>
            </a:r>
            <a:r>
              <a:t>，</a:t>
            </a:r>
            <a:r>
              <a:rPr smtClean="0"/>
              <a:t>不需要</a:t>
            </a:r>
            <a:r>
              <a:rPr lang="zh-CN" altLang="en-US" smtClean="0"/>
              <a:t>程序员</a:t>
            </a:r>
            <a:r>
              <a:rPr smtClean="0"/>
              <a:t>管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t>age </a:t>
            </a:r>
            <a:r>
              <a:rPr smtClean="0"/>
              <a:t>是程序员定</a:t>
            </a:r>
            <a:r>
              <a:rPr lang="zh-CN" altLang="en-US" smtClean="0"/>
              <a:t>义</a:t>
            </a:r>
            <a:r>
              <a:rPr smtClean="0"/>
              <a:t>的变量名，我们要通过变量名来访问</a:t>
            </a:r>
            <a:r>
              <a:rPr lang="zh-CN" altLang="en-US" smtClean="0"/>
              <a:t>内存中分配的</a:t>
            </a:r>
            <a:r>
              <a:rPr smtClean="0"/>
              <a:t>空间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zh-CN" smtClean="0"/>
              <a:t>变量</a:t>
            </a:r>
            <a:r>
              <a:rPr lang="zh-CN" altLang="en-US" smtClean="0"/>
              <a:t>的使用</a:t>
            </a:r>
            <a:endParaRPr lang="zh-CN" dirty="0"/>
          </a:p>
        </p:txBody>
      </p:sp>
      <p:sp>
        <p:nvSpPr>
          <p:cNvPr id="2" name="TextBox 37"/>
          <p:cNvSpPr txBox="1"/>
          <p:nvPr/>
        </p:nvSpPr>
        <p:spPr>
          <a:xfrm>
            <a:off x="891858" y="922280"/>
            <a:ext cx="3514725" cy="414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</a:p>
        </p:txBody>
      </p:sp>
      <p:sp>
        <p:nvSpPr>
          <p:cNvPr id="6" name="矩形 5"/>
          <p:cNvSpPr/>
          <p:nvPr/>
        </p:nvSpPr>
        <p:spPr>
          <a:xfrm>
            <a:off x="848360" y="1350270"/>
            <a:ext cx="6872605" cy="55588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age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=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10;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给 age  这个变量赋值为 10          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48360" y="2237365"/>
            <a:ext cx="7105015" cy="8534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>
                <a:solidFill>
                  <a:srgbClr val="FF0000"/>
                </a:solidFill>
              </a:rPr>
              <a:t>=</a:t>
            </a:r>
            <a:r>
              <a:t> </a:t>
            </a:r>
            <a:r>
              <a:rPr smtClean="0"/>
              <a:t>用来把右边的值赋给左边的变量空间中   </a:t>
            </a:r>
            <a:r>
              <a:rPr dirty="0"/>
              <a:t>此处代表赋值的意思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变量值是程序员保存到变量空间里的值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zh-CN" smtClean="0"/>
              <a:t>变量</a:t>
            </a:r>
            <a:r>
              <a:rPr lang="zh-CN" altLang="en-US" smtClean="0"/>
              <a:t>的使用</a:t>
            </a:r>
            <a:endParaRPr lang="zh-CN" dirty="0"/>
          </a:p>
        </p:txBody>
      </p:sp>
      <p:sp>
        <p:nvSpPr>
          <p:cNvPr id="2" name="TextBox 37"/>
          <p:cNvSpPr txBox="1"/>
          <p:nvPr/>
        </p:nvSpPr>
        <p:spPr>
          <a:xfrm>
            <a:off x="891858" y="899609"/>
            <a:ext cx="3514725" cy="414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变量的初始化</a:t>
            </a:r>
          </a:p>
        </p:txBody>
      </p:sp>
      <p:sp>
        <p:nvSpPr>
          <p:cNvPr id="6" name="矩形 5"/>
          <p:cNvSpPr/>
          <p:nvPr/>
        </p:nvSpPr>
        <p:spPr>
          <a:xfrm>
            <a:off x="848360" y="1355539"/>
            <a:ext cx="6872605" cy="476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age  = 1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8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;  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声明变量同时赋值为 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48360" y="2082676"/>
            <a:ext cx="7105015" cy="4389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声明一个变量并赋值</a:t>
            </a:r>
            <a:r>
              <a:t>， </a:t>
            </a:r>
            <a:r>
              <a:rPr smtClean="0"/>
              <a:t>我们称</a:t>
            </a:r>
            <a:r>
              <a:rPr lang="zh-CN" altLang="en-US" smtClean="0"/>
              <a:t>之</a:t>
            </a:r>
            <a:r>
              <a:rPr smtClean="0"/>
              <a:t>为</a:t>
            </a:r>
            <a:r>
              <a:rPr smtClean="0">
                <a:solidFill>
                  <a:srgbClr val="FF0000"/>
                </a:solidFill>
              </a:rPr>
              <a:t>变量的初始化</a:t>
            </a:r>
            <a:r>
              <a:rPr lang="zh-CN" altLang="en-US" smtClean="0">
                <a:solidFill>
                  <a:srgbClr val="FF0000"/>
                </a:solidFill>
              </a:rPr>
              <a:t>。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zh-CN" smtClean="0"/>
              <a:t>变量</a:t>
            </a:r>
            <a:r>
              <a:rPr lang="zh-CN" altLang="en-US" smtClean="0"/>
              <a:t>的使用</a:t>
            </a:r>
            <a:endParaRPr lang="zh-CN" dirty="0"/>
          </a:p>
        </p:txBody>
      </p:sp>
      <p:sp>
        <p:nvSpPr>
          <p:cNvPr id="33798" name="TextBox 2"/>
          <p:cNvSpPr txBox="1"/>
          <p:nvPr/>
        </p:nvSpPr>
        <p:spPr>
          <a:xfrm>
            <a:off x="1281000" y="1276350"/>
            <a:ext cx="2138475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案例：变量的使用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30501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内容占位符 5"/>
          <p:cNvSpPr>
            <a:spLocks noGrp="1"/>
          </p:cNvSpPr>
          <p:nvPr/>
        </p:nvSpPr>
        <p:spPr>
          <a:xfrm>
            <a:off x="848360" y="1932940"/>
            <a:ext cx="7139415" cy="26587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/>
              <a:t>有个叫卡卡西的人在旅店登记的时候前台让他填一张表</a:t>
            </a:r>
            <a:r>
              <a:rPr lang="zh-CN" altLang="en-US" smtClean="0"/>
              <a:t>，</a:t>
            </a:r>
            <a:r>
              <a:rPr smtClean="0"/>
              <a:t>这张表里的内容要存到电脑上</a:t>
            </a:r>
            <a:r>
              <a:rPr lang="zh-CN" altLang="en-US" smtClean="0"/>
              <a:t>，表中的内容</a:t>
            </a:r>
            <a:r>
              <a:rPr smtClean="0"/>
              <a:t>有</a:t>
            </a:r>
            <a:r>
              <a:rPr lang="zh-CN" altLang="en-US" smtClean="0"/>
              <a:t>：</a:t>
            </a:r>
            <a:r>
              <a:rPr smtClean="0"/>
              <a:t>姓名</a:t>
            </a:r>
            <a:r>
              <a:rPr dirty="0"/>
              <a:t>、年龄、邮箱</a:t>
            </a:r>
            <a:r>
              <a:t>、</a:t>
            </a:r>
            <a:r>
              <a:rPr smtClean="0"/>
              <a:t>家庭住址</a:t>
            </a:r>
            <a:r>
              <a:rPr lang="zh-CN" altLang="en-US" smtClean="0"/>
              <a:t>和</a:t>
            </a:r>
            <a:r>
              <a:rPr smtClean="0"/>
              <a:t>工资</a:t>
            </a:r>
            <a:r>
              <a:rPr lang="zh-CN" altLang="en-US" smtClean="0"/>
              <a:t>，存储</a:t>
            </a:r>
            <a:r>
              <a:rPr smtClean="0"/>
              <a:t>之后</a:t>
            </a:r>
            <a:r>
              <a:rPr lang="zh-CN" altLang="en-US" smtClean="0"/>
              <a:t>需要</a:t>
            </a:r>
            <a:r>
              <a:rPr smtClean="0"/>
              <a:t>把这些信息显示出来</a:t>
            </a:r>
            <a:r>
              <a:rPr lang="zh-CN" altLang="en-US" smtClean="0"/>
              <a:t>，所显示的内容如下：</a:t>
            </a:r>
            <a:endParaRPr dirty="0"/>
          </a:p>
          <a:p>
            <a:r>
              <a:rPr smtClean="0"/>
              <a:t>我叫</a:t>
            </a:r>
            <a:r>
              <a:rPr lang="zh-CN" dirty="0"/>
              <a:t>旗木</a:t>
            </a:r>
            <a:r>
              <a:rPr dirty="0"/>
              <a:t>卡卡西，我住在火影村，</a:t>
            </a:r>
            <a:r>
              <a:t>我今年</a:t>
            </a:r>
            <a:r>
              <a:rPr smtClean="0"/>
              <a:t>30</a:t>
            </a:r>
            <a:r>
              <a:rPr lang="zh-CN" altLang="en-US" smtClean="0"/>
              <a:t>岁</a:t>
            </a:r>
            <a:r>
              <a:rPr smtClean="0"/>
              <a:t>了</a:t>
            </a:r>
            <a:r>
              <a:rPr lang="zh-CN"/>
              <a:t>，</a:t>
            </a:r>
            <a:r>
              <a:rPr smtClean="0"/>
              <a:t>我的邮箱是</a:t>
            </a:r>
            <a:r>
              <a:rPr lang="en-US" smtClean="0"/>
              <a:t> </a:t>
            </a:r>
            <a:r>
              <a:rPr smtClean="0"/>
              <a:t>kakaxi@</a:t>
            </a:r>
            <a:r>
              <a:rPr lang="en-US" smtClean="0"/>
              <a:t>itcast.cn</a:t>
            </a:r>
            <a:r>
              <a:rPr lang="zh-CN" altLang="en-US" smtClean="0"/>
              <a:t>，</a:t>
            </a:r>
            <a:r>
              <a:rPr smtClean="0"/>
              <a:t>我的工资2000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1247</TotalTime>
  <Words>663</Words>
  <Application>Microsoft Office PowerPoint</Application>
  <PresentationFormat>全屏显示(16:9)</PresentationFormat>
  <Paragraphs>115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黑马程序员主题​​</vt:lpstr>
      <vt:lpstr>变量</vt:lpstr>
      <vt:lpstr>PowerPoint 演示文稿</vt:lpstr>
      <vt:lpstr>1. 变量概述</vt:lpstr>
      <vt:lpstr>1. 变量概述</vt:lpstr>
      <vt:lpstr>PowerPoint 演示文稿</vt:lpstr>
      <vt:lpstr>2. 变量的使用</vt:lpstr>
      <vt:lpstr>2. 变量的使用</vt:lpstr>
      <vt:lpstr>2. 变量的使用</vt:lpstr>
      <vt:lpstr>2. 变量的使用</vt:lpstr>
      <vt:lpstr>2. 变量的使用</vt:lpstr>
      <vt:lpstr>PowerPoint 演示文稿</vt:lpstr>
      <vt:lpstr>1. 变量</vt:lpstr>
      <vt:lpstr>1. 变量</vt:lpstr>
      <vt:lpstr>1. 变量</vt:lpstr>
      <vt:lpstr>PowerPoint 演示文稿</vt:lpstr>
      <vt:lpstr>1. 变量</vt:lpstr>
      <vt:lpstr>1. 变量</vt:lpstr>
      <vt:lpstr>1. 变量</vt:lpstr>
      <vt:lpstr>1. 变量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3226</cp:revision>
  <dcterms:created xsi:type="dcterms:W3CDTF">2018-10-05T21:01:00Z</dcterms:created>
  <dcterms:modified xsi:type="dcterms:W3CDTF">2018-11-27T03:18:59Z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