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61" r:id="rId2"/>
    <p:sldId id="260" r:id="rId3"/>
    <p:sldId id="304" r:id="rId4"/>
    <p:sldId id="393" r:id="rId5"/>
    <p:sldId id="427" r:id="rId6"/>
    <p:sldId id="424" r:id="rId7"/>
    <p:sldId id="394" r:id="rId8"/>
    <p:sldId id="396" r:id="rId9"/>
    <p:sldId id="397" r:id="rId10"/>
    <p:sldId id="398" r:id="rId11"/>
    <p:sldId id="399" r:id="rId12"/>
    <p:sldId id="400" r:id="rId13"/>
    <p:sldId id="401" r:id="rId14"/>
    <p:sldId id="402" r:id="rId15"/>
    <p:sldId id="403" r:id="rId16"/>
    <p:sldId id="404" r:id="rId17"/>
    <p:sldId id="405" r:id="rId18"/>
    <p:sldId id="406" r:id="rId19"/>
    <p:sldId id="411" r:id="rId20"/>
    <p:sldId id="407" r:id="rId21"/>
    <p:sldId id="408" r:id="rId22"/>
    <p:sldId id="409" r:id="rId23"/>
    <p:sldId id="410" r:id="rId24"/>
    <p:sldId id="412" r:id="rId25"/>
    <p:sldId id="413" r:id="rId26"/>
    <p:sldId id="425" r:id="rId27"/>
    <p:sldId id="414" r:id="rId28"/>
    <p:sldId id="395" r:id="rId29"/>
    <p:sldId id="426" r:id="rId30"/>
    <p:sldId id="415" r:id="rId31"/>
    <p:sldId id="416" r:id="rId32"/>
    <p:sldId id="417" r:id="rId33"/>
    <p:sldId id="419" r:id="rId34"/>
    <p:sldId id="420" r:id="rId35"/>
    <p:sldId id="421" r:id="rId36"/>
    <p:sldId id="422" r:id="rId37"/>
    <p:sldId id="423" r:id="rId38"/>
    <p:sldId id="428" r:id="rId39"/>
    <p:sldId id="418" r:id="rId40"/>
    <p:sldId id="262" r:id="rId41"/>
  </p:sldIdLst>
  <p:sldSz cx="9144000" cy="5143500" type="screen16x9"/>
  <p:notesSz cx="6858000" cy="9144000"/>
  <p:defaultTextStyle>
    <a:defPPr>
      <a:defRPr lang="zh-CN"/>
    </a:defPPr>
    <a:lvl1pPr marL="0" algn="l" defTabSz="695960" rtl="0" eaLnBrk="1" latinLnBrk="0" hangingPunct="1">
      <a:defRPr sz="1370" kern="1200">
        <a:solidFill>
          <a:schemeClr val="tx1"/>
        </a:solidFill>
        <a:latin typeface="+mn-lt"/>
        <a:ea typeface="+mn-ea"/>
        <a:cs typeface="+mn-cs"/>
      </a:defRPr>
    </a:lvl1pPr>
    <a:lvl2pPr marL="347980" algn="l" defTabSz="695960" rtl="0" eaLnBrk="1" latinLnBrk="0" hangingPunct="1">
      <a:defRPr sz="1370" kern="1200">
        <a:solidFill>
          <a:schemeClr val="tx1"/>
        </a:solidFill>
        <a:latin typeface="+mn-lt"/>
        <a:ea typeface="+mn-ea"/>
        <a:cs typeface="+mn-cs"/>
      </a:defRPr>
    </a:lvl2pPr>
    <a:lvl3pPr marL="695960" algn="l" defTabSz="695960" rtl="0" eaLnBrk="1" latinLnBrk="0" hangingPunct="1">
      <a:defRPr sz="1370" kern="1200">
        <a:solidFill>
          <a:schemeClr val="tx1"/>
        </a:solidFill>
        <a:latin typeface="+mn-lt"/>
        <a:ea typeface="+mn-ea"/>
        <a:cs typeface="+mn-cs"/>
      </a:defRPr>
    </a:lvl3pPr>
    <a:lvl4pPr marL="1044575" algn="l" defTabSz="695960" rtl="0" eaLnBrk="1" latinLnBrk="0" hangingPunct="1">
      <a:defRPr sz="1370" kern="1200">
        <a:solidFill>
          <a:schemeClr val="tx1"/>
        </a:solidFill>
        <a:latin typeface="+mn-lt"/>
        <a:ea typeface="+mn-ea"/>
        <a:cs typeface="+mn-cs"/>
      </a:defRPr>
    </a:lvl4pPr>
    <a:lvl5pPr marL="1392555" algn="l" defTabSz="695960" rtl="0" eaLnBrk="1" latinLnBrk="0" hangingPunct="1">
      <a:defRPr sz="1370" kern="1200">
        <a:solidFill>
          <a:schemeClr val="tx1"/>
        </a:solidFill>
        <a:latin typeface="+mn-lt"/>
        <a:ea typeface="+mn-ea"/>
        <a:cs typeface="+mn-cs"/>
      </a:defRPr>
    </a:lvl5pPr>
    <a:lvl6pPr marL="1740535" algn="l" defTabSz="695960" rtl="0" eaLnBrk="1" latinLnBrk="0" hangingPunct="1">
      <a:defRPr sz="1370" kern="1200">
        <a:solidFill>
          <a:schemeClr val="tx1"/>
        </a:solidFill>
        <a:latin typeface="+mn-lt"/>
        <a:ea typeface="+mn-ea"/>
        <a:cs typeface="+mn-cs"/>
      </a:defRPr>
    </a:lvl6pPr>
    <a:lvl7pPr marL="2088515" algn="l" defTabSz="695960" rtl="0" eaLnBrk="1" latinLnBrk="0" hangingPunct="1">
      <a:defRPr sz="1370" kern="1200">
        <a:solidFill>
          <a:schemeClr val="tx1"/>
        </a:solidFill>
        <a:latin typeface="+mn-lt"/>
        <a:ea typeface="+mn-ea"/>
        <a:cs typeface="+mn-cs"/>
      </a:defRPr>
    </a:lvl7pPr>
    <a:lvl8pPr marL="2436495" algn="l" defTabSz="695960" rtl="0" eaLnBrk="1" latinLnBrk="0" hangingPunct="1">
      <a:defRPr sz="1370" kern="1200">
        <a:solidFill>
          <a:schemeClr val="tx1"/>
        </a:solidFill>
        <a:latin typeface="+mn-lt"/>
        <a:ea typeface="+mn-ea"/>
        <a:cs typeface="+mn-cs"/>
      </a:defRPr>
    </a:lvl8pPr>
    <a:lvl9pPr marL="2785110" algn="l" defTabSz="695960" rtl="0" eaLnBrk="1" latinLnBrk="0" hangingPunct="1">
      <a:defRPr sz="137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FFD"/>
    <a:srgbClr val="262626"/>
    <a:srgbClr val="B3D9FF"/>
    <a:srgbClr val="EBF5FF"/>
    <a:srgbClr val="FFFFFF"/>
    <a:srgbClr val="CC3300"/>
    <a:srgbClr val="40404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45" autoAdjust="0"/>
    <p:restoredTop sz="93911" autoAdjust="0"/>
  </p:normalViewPr>
  <p:slideViewPr>
    <p:cSldViewPr snapToGrid="0" snapToObjects="1">
      <p:cViewPr varScale="1">
        <p:scale>
          <a:sx n="89" d="100"/>
          <a:sy n="89" d="100"/>
        </p:scale>
        <p:origin x="-600" y="-90"/>
      </p:cViewPr>
      <p:guideLst>
        <p:guide orient="horz" pos="1629"/>
        <p:guide pos="28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t>‹#›</a:t>
            </a:fld>
            <a:endParaRPr lang="zh-CN" altLang="en-US"/>
          </a:p>
        </p:txBody>
      </p:sp>
    </p:spTree>
    <p:extLst>
      <p:ext uri="{BB962C8B-B14F-4D97-AF65-F5344CB8AC3E}">
        <p14:creationId xmlns:p14="http://schemas.microsoft.com/office/powerpoint/2010/main" val="3424569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3ABF34-43AD-46C7-9AC8-FDA89E9FD9BE}" type="slidenum">
              <a:rPr lang="zh-CN" altLang="en-US" smtClean="0"/>
              <a:t>22</a:t>
            </a:fld>
            <a:endParaRPr lang="zh-CN" altLang="en-US"/>
          </a:p>
        </p:txBody>
      </p:sp>
    </p:spTree>
    <p:extLst>
      <p:ext uri="{BB962C8B-B14F-4D97-AF65-F5344CB8AC3E}">
        <p14:creationId xmlns:p14="http://schemas.microsoft.com/office/powerpoint/2010/main" val="301116379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18" Type="http://schemas.openxmlformats.org/officeDocument/2006/relationships/image" Target="../media/image18.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17" Type="http://schemas.openxmlformats.org/officeDocument/2006/relationships/image" Target="../media/image17.emf"/><Relationship Id="rId2" Type="http://schemas.openxmlformats.org/officeDocument/2006/relationships/image" Target="../media/image2.emf"/><Relationship Id="rId16" Type="http://schemas.openxmlformats.org/officeDocument/2006/relationships/image" Target="../media/image16.emf"/><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emf"/><Relationship Id="rId10" Type="http://schemas.openxmlformats.org/officeDocument/2006/relationships/image" Target="../media/image10.emf"/><Relationship Id="rId19" Type="http://schemas.openxmlformats.org/officeDocument/2006/relationships/image" Target="../media/image19.emf"/><Relationship Id="rId4" Type="http://schemas.openxmlformats.org/officeDocument/2006/relationships/image" Target="../media/image4.png"/><Relationship Id="rId9" Type="http://schemas.openxmlformats.org/officeDocument/2006/relationships/image" Target="../media/image9.emf"/><Relationship Id="rId14" Type="http://schemas.openxmlformats.org/officeDocument/2006/relationships/image" Target="../media/image1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p:cNvGrpSpPr/>
          <p:nvPr userDrawn="1"/>
        </p:nvGrpSpPr>
        <p:grpSpPr>
          <a:xfrm>
            <a:off x="976313" y="546100"/>
            <a:ext cx="7126287" cy="4144963"/>
            <a:chOff x="976313" y="546100"/>
            <a:chExt cx="7126287" cy="4144963"/>
          </a:xfrm>
        </p:grpSpPr>
        <p:pic>
          <p:nvPicPr>
            <p:cNvPr id="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2" name="椭圆 11"/>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3"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sp>
          <p:nvSpPr>
            <p:cNvPr id="14" name="椭圆 13"/>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15"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p:cNvGrpSpPr/>
            <p:nvPr userDrawn="1"/>
          </p:nvGrpSpPr>
          <p:grpSpPr bwMode="auto">
            <a:xfrm>
              <a:off x="6100763" y="1751013"/>
              <a:ext cx="130175" cy="128587"/>
              <a:chOff x="6101548" y="1750326"/>
              <a:chExt cx="129654" cy="129654"/>
            </a:xfrm>
          </p:grpSpPr>
          <p:sp>
            <p:nvSpPr>
              <p:cNvPr id="50" name="椭圆 49"/>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5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p:cNvGrpSpPr/>
            <p:nvPr userDrawn="1"/>
          </p:nvGrpSpPr>
          <p:grpSpPr bwMode="auto">
            <a:xfrm>
              <a:off x="3040063" y="546100"/>
              <a:ext cx="225425" cy="225425"/>
              <a:chOff x="3039900" y="545911"/>
              <a:chExt cx="225188" cy="225188"/>
            </a:xfrm>
          </p:grpSpPr>
          <p:sp>
            <p:nvSpPr>
              <p:cNvPr id="48" name="椭圆 47"/>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p:cNvGrpSpPr/>
            <p:nvPr userDrawn="1"/>
          </p:nvGrpSpPr>
          <p:grpSpPr bwMode="auto">
            <a:xfrm>
              <a:off x="2586038" y="3022600"/>
              <a:ext cx="185737" cy="185738"/>
              <a:chOff x="2586251" y="3022980"/>
              <a:chExt cx="88710" cy="88710"/>
            </a:xfrm>
            <a:solidFill>
              <a:srgbClr val="C00000"/>
            </a:solidFill>
          </p:grpSpPr>
          <p:sp>
            <p:nvSpPr>
              <p:cNvPr id="46" name="椭圆 9"/>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pic>
            <p:nvPicPr>
              <p:cNvPr id="47"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23"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p:cNvGrpSpPr/>
            <p:nvPr userDrawn="1"/>
          </p:nvGrpSpPr>
          <p:grpSpPr bwMode="auto">
            <a:xfrm>
              <a:off x="2327275" y="3386138"/>
              <a:ext cx="258763" cy="258762"/>
              <a:chOff x="1798978" y="3519004"/>
              <a:chExt cx="259307" cy="259307"/>
            </a:xfrm>
          </p:grpSpPr>
          <p:sp>
            <p:nvSpPr>
              <p:cNvPr id="44" name="椭圆 43"/>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5"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p:cNvGrpSpPr/>
            <p:nvPr userDrawn="1"/>
          </p:nvGrpSpPr>
          <p:grpSpPr bwMode="auto">
            <a:xfrm>
              <a:off x="976313" y="1046163"/>
              <a:ext cx="300037" cy="300037"/>
              <a:chOff x="748396" y="764271"/>
              <a:chExt cx="300782" cy="300782"/>
            </a:xfrm>
          </p:grpSpPr>
          <p:sp>
            <p:nvSpPr>
              <p:cNvPr id="42" name="椭圆 41"/>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3"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p:cNvGrpSpPr/>
            <p:nvPr userDrawn="1"/>
          </p:nvGrpSpPr>
          <p:grpSpPr bwMode="auto">
            <a:xfrm>
              <a:off x="1763713" y="4391025"/>
              <a:ext cx="300037" cy="300038"/>
              <a:chOff x="1365228" y="4292790"/>
              <a:chExt cx="300782" cy="300782"/>
            </a:xfrm>
          </p:grpSpPr>
          <p:sp>
            <p:nvSpPr>
              <p:cNvPr id="40" name="椭圆 39"/>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p:cNvGrpSpPr/>
            <p:nvPr userDrawn="1"/>
          </p:nvGrpSpPr>
          <p:grpSpPr bwMode="auto">
            <a:xfrm>
              <a:off x="1169988" y="2619375"/>
              <a:ext cx="300037" cy="300038"/>
              <a:chOff x="1169908" y="2618983"/>
              <a:chExt cx="300782" cy="300782"/>
            </a:xfrm>
          </p:grpSpPr>
          <p:sp>
            <p:nvSpPr>
              <p:cNvPr id="38" name="椭圆 37"/>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9"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p:cNvGrpSpPr/>
            <p:nvPr userDrawn="1"/>
          </p:nvGrpSpPr>
          <p:grpSpPr bwMode="auto">
            <a:xfrm>
              <a:off x="7781925" y="4046538"/>
              <a:ext cx="320675" cy="320675"/>
              <a:chOff x="7874758" y="4418464"/>
              <a:chExt cx="320722" cy="320722"/>
            </a:xfrm>
          </p:grpSpPr>
          <p:sp>
            <p:nvSpPr>
              <p:cNvPr id="36" name="椭圆 35"/>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7"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p:cNvGrpSpPr/>
            <p:nvPr userDrawn="1"/>
          </p:nvGrpSpPr>
          <p:grpSpPr bwMode="auto">
            <a:xfrm>
              <a:off x="6613525" y="3433763"/>
              <a:ext cx="258763" cy="258762"/>
              <a:chOff x="8470946" y="4206098"/>
              <a:chExt cx="259071" cy="259071"/>
            </a:xfrm>
          </p:grpSpPr>
          <p:sp>
            <p:nvSpPr>
              <p:cNvPr id="34" name="椭圆 33"/>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5"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p:cNvGrpSpPr/>
            <p:nvPr userDrawn="1"/>
          </p:nvGrpSpPr>
          <p:grpSpPr bwMode="auto">
            <a:xfrm>
              <a:off x="7308850" y="912813"/>
              <a:ext cx="322263" cy="322262"/>
              <a:chOff x="7308304" y="912172"/>
              <a:chExt cx="323068" cy="323068"/>
            </a:xfrm>
          </p:grpSpPr>
          <p:sp>
            <p:nvSpPr>
              <p:cNvPr id="32" name="椭圆 31"/>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3"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p>
        </p:txBody>
      </p:sp>
      <p:sp>
        <p:nvSpPr>
          <p:cNvPr id="3" name="副标题 2"/>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9C60F8F-4E1E-ED4E-893F-DC034FAFF654}" type="datetimeFigureOut">
              <a:rPr lang="zh-CN" altLang="en-US"/>
              <a:t>2018/11/28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DA768C9-4B7F-1440-B58A-1973EF2CC51E}" type="slidenum">
              <a:r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t>2018/11/28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提问</a:t>
            </a:r>
            <a:endParaRPr lang="en-US" dirty="0"/>
          </a:p>
        </p:txBody>
      </p:sp>
      <p:grpSp>
        <p:nvGrpSpPr>
          <p:cNvPr id="7" name="组合 6"/>
          <p:cNvGrpSpPr/>
          <p:nvPr userDrawn="1"/>
        </p:nvGrpSpPr>
        <p:grpSpPr>
          <a:xfrm>
            <a:off x="22225" y="1511300"/>
            <a:ext cx="3829050" cy="1552575"/>
            <a:chOff x="22225" y="1511300"/>
            <a:chExt cx="3829050" cy="1552575"/>
          </a:xfrm>
        </p:grpSpPr>
        <p:sp>
          <p:nvSpPr>
            <p:cNvPr id="15" name="矩形 14"/>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t>2018/11/28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总结</a:t>
            </a:r>
            <a:endParaRPr lang="en-US" dirty="0"/>
          </a:p>
        </p:txBody>
      </p:sp>
      <p:grpSp>
        <p:nvGrpSpPr>
          <p:cNvPr id="9" name="组合 8"/>
          <p:cNvGrpSpPr/>
          <p:nvPr userDrawn="1"/>
        </p:nvGrpSpPr>
        <p:grpSpPr>
          <a:xfrm>
            <a:off x="22225" y="1511300"/>
            <a:ext cx="3829050" cy="1552575"/>
            <a:chOff x="22225" y="1511300"/>
            <a:chExt cx="3829050" cy="1552575"/>
          </a:xfrm>
        </p:grpSpPr>
        <p:sp>
          <p:nvSpPr>
            <p:cNvPr id="12" name="矩形 11"/>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3" name="矩形 12"/>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4"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总结</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59C60F8F-4E1E-ED4E-893F-DC034FAFF654}" type="datetimeFigureOut">
              <a:rPr lang="zh-CN" altLang="en-US"/>
              <a:t>2018/11/28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DA768C9-4B7F-1440-B58A-1973EF2CC51E}" type="slidenum">
              <a:rPr/>
              <a:t>‹#›</a:t>
            </a:fld>
            <a:endParaRPr kumimoji="1" lang="zh-CN" altLang="en-US"/>
          </a:p>
        </p:txBody>
      </p:sp>
      <p:grpSp>
        <p:nvGrpSpPr>
          <p:cNvPr id="6" name="组合 9"/>
          <p:cNvGrpSpPr/>
          <p:nvPr userDrawn="1"/>
        </p:nvGrpSpPr>
        <p:grpSpPr bwMode="auto">
          <a:xfrm>
            <a:off x="1944688" y="1817688"/>
            <a:ext cx="5148262" cy="787400"/>
            <a:chOff x="1944836" y="1767215"/>
            <a:chExt cx="5147444" cy="787423"/>
          </a:xfrm>
        </p:grpSpPr>
        <p:pic>
          <p:nvPicPr>
            <p:cNvPr id="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t>2018/11/28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p:cNvSpPr txBox="1">
            <a:spLocks noChangeArrowheads="1"/>
          </p:cNvSpPr>
          <p:nvPr userDrawn="1">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13" name="MH_Others_2"/>
          <p:cNvSpPr>
            <a:spLocks noChangeArrowheads="1"/>
          </p:cNvSpPr>
          <p:nvPr userDrawn="1">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14" name="MH_Others_3"/>
          <p:cNvSpPr>
            <a:spLocks noChangeArrowheads="1"/>
          </p:cNvSpPr>
          <p:nvPr userDrawn="1">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t>2018/11/28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cxnSp>
        <p:nvCxnSpPr>
          <p:cNvPr id="7" name="直接连接符 2"/>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rPr>
              <a:t>TARGET</a:t>
            </a:r>
            <a:endParaRPr lang="zh-TW" altLang="zh-CN" sz="2400" b="1" kern="0"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t>2018/11/28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11/28/2018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11/28/2018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rPr lang="zh-CN" altLang="en-US"/>
              <a:t>2018/11/28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rPr/>
              <a:t>‹#›</a:t>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rPr lang="zh-CN" altLang="en-US"/>
              <a:t>2018/11/28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r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t>2018/11/28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思考</a:t>
            </a:r>
            <a:endParaRPr lang="en-US" dirty="0"/>
          </a:p>
        </p:txBody>
      </p:sp>
      <p:grpSp>
        <p:nvGrpSpPr>
          <p:cNvPr id="14" name="组合 13"/>
          <p:cNvGrpSpPr/>
          <p:nvPr userDrawn="1"/>
        </p:nvGrpSpPr>
        <p:grpSpPr>
          <a:xfrm>
            <a:off x="22225" y="1511300"/>
            <a:ext cx="3829050" cy="1552575"/>
            <a:chOff x="22225" y="1511300"/>
            <a:chExt cx="3829050" cy="1552575"/>
          </a:xfrm>
        </p:grpSpPr>
        <p:sp>
          <p:nvSpPr>
            <p:cNvPr id="11" name="矩形 10"/>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思考</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grpSp>
        <p:nvGrpSpPr>
          <p:cNvPr id="12" name="组合 11"/>
          <p:cNvGrpSpPr/>
          <p:nvPr userDrawn="1"/>
        </p:nvGrpSpPr>
        <p:grpSpPr>
          <a:xfrm>
            <a:off x="7375525" y="0"/>
            <a:ext cx="1281113" cy="627063"/>
            <a:chOff x="7375525" y="-19050"/>
            <a:chExt cx="1281113" cy="627063"/>
          </a:xfrm>
        </p:grpSpPr>
        <p:sp>
          <p:nvSpPr>
            <p:cNvPr id="13" name="圆角矩形 3"/>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4"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rPr lang="zh-CN" altLang="en-US"/>
              <a:t>2018/11/28</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r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8.GIF"/><Relationship Id="rId4" Type="http://schemas.openxmlformats.org/officeDocument/2006/relationships/image" Target="../media/image27.GIF"/></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dirty="0"/>
              <a:t>数据类型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84394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2</a:t>
            </a:r>
            <a:r>
              <a:rPr lang="en-US" altLang="zh-CN" sz="1400" b="1">
                <a:solidFill>
                  <a:srgbClr val="262626"/>
                </a:solidFill>
                <a:latin typeface="微软雅黑" panose="020B0503020204020204" pitchFamily="34" charset="-122"/>
                <a:ea typeface="微软雅黑" panose="020B0503020204020204" pitchFamily="34" charset="-122"/>
              </a:rPr>
              <a:t>. </a:t>
            </a:r>
            <a:r>
              <a:rPr lang="zh-CN" altLang="en-US" sz="1400" b="1" smtClean="0">
                <a:solidFill>
                  <a:srgbClr val="262626"/>
                </a:solidFill>
                <a:latin typeface="微软雅黑" panose="020B0503020204020204" pitchFamily="34" charset="-122"/>
                <a:ea typeface="微软雅黑" panose="020B0503020204020204" pitchFamily="34" charset="-122"/>
              </a:rPr>
              <a:t>数字型范围</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5" name="内容占位符 5"/>
          <p:cNvSpPr>
            <a:spLocks noGrp="1"/>
          </p:cNvSpPr>
          <p:nvPr>
            <p:ph sz="half" idx="14"/>
          </p:nvPr>
        </p:nvSpPr>
        <p:spPr>
          <a:xfrm>
            <a:off x="848361" y="1843405"/>
            <a:ext cx="6924040" cy="421005"/>
          </a:xfrm>
        </p:spPr>
        <p:txBody>
          <a:bodyPr>
            <a:normAutofit/>
          </a:bodyPr>
          <a:lstStyle/>
          <a:p>
            <a:pPr>
              <a:buFont typeface="Wingdings" panose="05000000000000000000" pitchFamily="2" charset="2"/>
            </a:pPr>
            <a:r>
              <a:rPr lang="zh-CN"/>
              <a:t>JavaScript</a:t>
            </a:r>
            <a:r>
              <a:rPr lang="zh-CN" smtClean="0"/>
              <a:t>中数值</a:t>
            </a:r>
            <a:r>
              <a:rPr lang="zh-CN" dirty="0"/>
              <a:t>的最大和最小值</a:t>
            </a:r>
          </a:p>
        </p:txBody>
      </p:sp>
      <p:sp>
        <p:nvSpPr>
          <p:cNvPr id="6" name="矩形 5"/>
          <p:cNvSpPr/>
          <p:nvPr/>
        </p:nvSpPr>
        <p:spPr>
          <a:xfrm>
            <a:off x="899795" y="2271395"/>
            <a:ext cx="6872605" cy="67310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alert(Number.MAX_VALUE); // 1.7976931348623157e+308</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alert(Number.MIN_VALUE); // 5e-324</a:t>
            </a:r>
          </a:p>
        </p:txBody>
      </p:sp>
      <p:sp>
        <p:nvSpPr>
          <p:cNvPr id="2" name="内容占位符 5"/>
          <p:cNvSpPr>
            <a:spLocks noGrp="1"/>
          </p:cNvSpPr>
          <p:nvPr/>
        </p:nvSpPr>
        <p:spPr>
          <a:xfrm>
            <a:off x="848361" y="3141981"/>
            <a:ext cx="6924040" cy="742266"/>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smtClean="0"/>
              <a:t>最大值</a:t>
            </a:r>
            <a:r>
              <a:rPr dirty="0"/>
              <a:t>：Number.MAX_VALUE，这个值为： 1.7976931348623157e+308</a:t>
            </a:r>
          </a:p>
          <a:p>
            <a:pPr marL="171450" indent="-171450">
              <a:buFont typeface="Wingdings" panose="05000000000000000000" pitchFamily="2" charset="2"/>
              <a:buChar char="l"/>
            </a:pPr>
            <a:r>
              <a:rPr smtClean="0"/>
              <a:t>最小值</a:t>
            </a:r>
            <a:r>
              <a:rPr dirty="0"/>
              <a:t>：Number.MIN_VALUE，这个值为：5e-32</a:t>
            </a:r>
            <a:endParaRPr lang="zh-CN" dirty="0">
              <a:solidFill>
                <a:srgbClr val="FF0000"/>
              </a:solidFill>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3</a:t>
            </a:r>
            <a:r>
              <a:rPr lang="en-US" altLang="zh-CN" sz="1400" b="1">
                <a:solidFill>
                  <a:srgbClr val="262626"/>
                </a:solidFill>
                <a:latin typeface="微软雅黑" panose="020B0503020204020204" pitchFamily="34" charset="-122"/>
                <a:ea typeface="微软雅黑" panose="020B0503020204020204" pitchFamily="34" charset="-122"/>
              </a:rPr>
              <a:t>. </a:t>
            </a:r>
            <a:r>
              <a:rPr lang="zh-CN" altLang="en-US" sz="1400" b="1" smtClean="0">
                <a:solidFill>
                  <a:srgbClr val="262626"/>
                </a:solidFill>
                <a:latin typeface="微软雅黑" panose="020B0503020204020204" pitchFamily="34" charset="-122"/>
                <a:ea typeface="微软雅黑" panose="020B0503020204020204" pitchFamily="34" charset="-122"/>
              </a:rPr>
              <a:t>数字型三</a:t>
            </a:r>
            <a:r>
              <a:rPr lang="zh-CN" altLang="en-US" sz="1400" b="1" dirty="0">
                <a:solidFill>
                  <a:srgbClr val="262626"/>
                </a:solidFill>
                <a:latin typeface="微软雅黑" panose="020B0503020204020204" pitchFamily="34" charset="-122"/>
                <a:ea typeface="微软雅黑" panose="020B0503020204020204" pitchFamily="34" charset="-122"/>
              </a:rPr>
              <a:t>个特殊值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906780" y="1911985"/>
            <a:ext cx="6872605" cy="92265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cs typeface="Courier New" panose="02070309020205020404" pitchFamily="49" charset="0"/>
                <a:sym typeface="+mn-ea"/>
              </a:rPr>
              <a:t>alert(Infinity); </a:t>
            </a:r>
            <a:r>
              <a:rPr lang="en-US" sz="1050" strike="noStrike" noProof="1" smtClean="0">
                <a:solidFill>
                  <a:schemeClr val="tx1"/>
                </a:solidFill>
                <a:effectLst/>
                <a:latin typeface="Courier New" panose="02070309020205020404" pitchFamily="49" charset="0"/>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cs typeface="Courier New" panose="02070309020205020404" pitchFamily="49" charset="0"/>
                <a:sym typeface="+mn-ea"/>
              </a:rPr>
              <a:t>// </a:t>
            </a:r>
            <a:r>
              <a:rPr sz="1050" strike="noStrike" noProof="1">
                <a:solidFill>
                  <a:schemeClr val="tx1"/>
                </a:solidFill>
                <a:effectLst/>
                <a:latin typeface="Courier New" panose="02070309020205020404" pitchFamily="49" charset="0"/>
                <a:cs typeface="Courier New" panose="02070309020205020404" pitchFamily="49" charset="0"/>
                <a:sym typeface="+mn-ea"/>
              </a:rPr>
              <a:t>Infinity</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cs typeface="Courier New" panose="02070309020205020404" pitchFamily="49" charset="0"/>
                <a:sym typeface="+mn-ea"/>
              </a:rPr>
              <a:t>alert(-Infinity); // -Infinity</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cs typeface="Courier New" panose="02070309020205020404" pitchFamily="49" charset="0"/>
                <a:sym typeface="+mn-ea"/>
              </a:rPr>
              <a:t>alert(NaN); </a:t>
            </a:r>
            <a:r>
              <a:rPr lang="en-US" sz="1050" strike="noStrike" noProof="1" smtClean="0">
                <a:solidFill>
                  <a:schemeClr val="tx1"/>
                </a:solidFill>
                <a:effectLst/>
                <a:latin typeface="Courier New" panose="02070309020205020404" pitchFamily="49" charset="0"/>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cs typeface="Courier New" panose="02070309020205020404" pitchFamily="49" charset="0"/>
                <a:sym typeface="+mn-ea"/>
              </a:rPr>
              <a:t>// </a:t>
            </a:r>
            <a:r>
              <a:rPr sz="1050" strike="noStrike" noProof="1">
                <a:solidFill>
                  <a:schemeClr val="tx1"/>
                </a:solidFill>
                <a:effectLst/>
                <a:latin typeface="Courier New" panose="02070309020205020404" pitchFamily="49" charset="0"/>
                <a:cs typeface="Courier New" panose="02070309020205020404" pitchFamily="49" charset="0"/>
                <a:sym typeface="+mn-ea"/>
              </a:rPr>
              <a:t>NaN</a:t>
            </a:r>
          </a:p>
        </p:txBody>
      </p:sp>
      <p:sp>
        <p:nvSpPr>
          <p:cNvPr id="2" name="内容占位符 5"/>
          <p:cNvSpPr>
            <a:spLocks noGrp="1"/>
          </p:cNvSpPr>
          <p:nvPr/>
        </p:nvSpPr>
        <p:spPr>
          <a:xfrm>
            <a:off x="848360" y="2962230"/>
            <a:ext cx="6931025" cy="1101774"/>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dirty="0"/>
              <a:t>Infinity ，代表无穷大，大于任何数值</a:t>
            </a:r>
          </a:p>
          <a:p>
            <a:pPr marL="171450" indent="-171450">
              <a:buFont typeface="Wingdings" panose="05000000000000000000" pitchFamily="2" charset="2"/>
              <a:buChar char="l"/>
            </a:pPr>
            <a:r>
              <a:rPr lang="en-US" altLang="zh-CN" smtClean="0"/>
              <a:t>-</a:t>
            </a:r>
            <a:r>
              <a:rPr smtClean="0"/>
              <a:t>Infinity </a:t>
            </a:r>
            <a:r>
              <a:rPr dirty="0"/>
              <a:t>，代表无穷小，小于任何数值</a:t>
            </a:r>
          </a:p>
          <a:p>
            <a:pPr marL="171450" indent="-171450">
              <a:buFont typeface="Wingdings" panose="05000000000000000000" pitchFamily="2" charset="2"/>
              <a:buChar char="l"/>
            </a:pPr>
            <a:r>
              <a:rPr dirty="0"/>
              <a:t>NaN ，Not a number，代表一个非数值</a:t>
            </a: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9"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4. isNaN() </a:t>
            </a:r>
            <a:endParaRPr lang="zh-CN" altLang="en-US" sz="1400" b="1" dirty="0">
              <a:solidFill>
                <a:srgbClr val="262626"/>
              </a:solidFill>
              <a:latin typeface="微软雅黑" panose="020B0503020204020204" pitchFamily="34" charset="-122"/>
              <a:ea typeface="微软雅黑" panose="020B0503020204020204" pitchFamily="34" charset="-122"/>
            </a:endParaRPr>
          </a:p>
        </p:txBody>
      </p:sp>
      <p:sp>
        <p:nvSpPr>
          <p:cNvPr id="6" name="矩形 5"/>
          <p:cNvSpPr/>
          <p:nvPr/>
        </p:nvSpPr>
        <p:spPr>
          <a:xfrm>
            <a:off x="948985" y="3163673"/>
            <a:ext cx="6872605" cy="142396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usrAge = 21;</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isOk = isNaN(userAge);</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console.log(isNum);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false ，21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不是一个非数</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字</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usrName = "andy";</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console.log(isNaN(userName));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true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，"andy"</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是一个非数</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字</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52076" y="1807845"/>
            <a:ext cx="7008590" cy="474247"/>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smtClean="0"/>
              <a:t>用来判断一个变量是否为非数</a:t>
            </a:r>
            <a:r>
              <a:rPr lang="zh-CN" altLang="en-US"/>
              <a:t>字</a:t>
            </a:r>
            <a:r>
              <a:rPr smtClean="0"/>
              <a:t>的类型</a:t>
            </a:r>
            <a:r>
              <a:rPr lang="zh-CN" altLang="en-US" smtClean="0"/>
              <a:t>，返回 </a:t>
            </a:r>
            <a:r>
              <a:rPr lang="en-US" altLang="zh-CN" dirty="0"/>
              <a:t>true </a:t>
            </a:r>
            <a:r>
              <a:rPr lang="zh-CN" altLang="en-US"/>
              <a:t>或者 </a:t>
            </a:r>
            <a:r>
              <a:rPr lang="en-US" altLang="zh-CN" smtClean="0"/>
              <a:t>false</a:t>
            </a:r>
            <a:endParaRPr lang="en-US" altLang="zh-CN" dirty="0"/>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p>
        </p:txBody>
      </p:sp>
      <p:pic>
        <p:nvPicPr>
          <p:cNvPr id="1026" name="Picture 2" descr="C:\Users\apple\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371" y="2282092"/>
            <a:ext cx="4064000"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13765" y="1897380"/>
            <a:ext cx="6872605" cy="122999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 = "我爱北京天安门~";  //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使用双引号表示字符串</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strMsg2 = '我爱</a:t>
            </a:r>
            <a:r>
              <a:rPr lang="zh-CN"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吃猪蹄</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使用单引号表示字符串</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常见错误</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strMsg3 = 我爱</a:t>
            </a:r>
            <a:r>
              <a:rPr lang="zh-CN"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大肘子</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报错，</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没使用引号，</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会被认为是js</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代码，但js没有这些语法</a:t>
            </a:r>
          </a:p>
        </p:txBody>
      </p:sp>
      <p:sp>
        <p:nvSpPr>
          <p:cNvPr id="2" name="内容占位符 5"/>
          <p:cNvSpPr>
            <a:spLocks noGrp="1"/>
          </p:cNvSpPr>
          <p:nvPr/>
        </p:nvSpPr>
        <p:spPr>
          <a:xfrm>
            <a:off x="882505" y="1477645"/>
            <a:ext cx="7981315" cy="41973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smtClean="0">
                <a:solidFill>
                  <a:schemeClr val="tx1"/>
                </a:solidFill>
              </a:rPr>
              <a:t>字符串型</a:t>
            </a:r>
            <a:r>
              <a:rPr lang="zh-CN" altLang="en-US" smtClean="0"/>
              <a:t>可以是引号中的任意文本</a:t>
            </a:r>
            <a:r>
              <a:rPr smtClean="0"/>
              <a:t>，</a:t>
            </a:r>
            <a:r>
              <a:rPr lang="zh-CN" altLang="en-US" smtClean="0"/>
              <a:t>其</a:t>
            </a:r>
            <a:r>
              <a:rPr smtClean="0"/>
              <a:t>语法为</a:t>
            </a:r>
            <a:r>
              <a:rPr lang="en-US" smtClean="0"/>
              <a:t> </a:t>
            </a:r>
            <a:r>
              <a:rPr smtClean="0">
                <a:solidFill>
                  <a:srgbClr val="FF0000"/>
                </a:solidFill>
              </a:rPr>
              <a:t>双引号 </a:t>
            </a:r>
            <a:r>
              <a:rPr dirty="0">
                <a:solidFill>
                  <a:srgbClr val="FF0000"/>
                </a:solidFill>
              </a:rPr>
              <a:t>"" </a:t>
            </a:r>
            <a:r>
              <a:rPr dirty="0"/>
              <a:t>和 </a:t>
            </a:r>
            <a:r>
              <a:rPr dirty="0">
                <a:solidFill>
                  <a:srgbClr val="FF0000"/>
                </a:solidFill>
              </a:rPr>
              <a:t>单引号''</a:t>
            </a:r>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a:t>
            </a:r>
            <a:r>
              <a:rPr lang="zh-CN" altLang="en-US"/>
              <a:t>型</a:t>
            </a:r>
            <a:r>
              <a:rPr lang="zh-CN" altLang="en-US" smtClean="0"/>
              <a:t> </a:t>
            </a:r>
            <a:r>
              <a:rPr lang="en-US" altLang="zh-CN" dirty="0">
                <a:solidFill>
                  <a:srgbClr val="FF0000"/>
                </a:solidFill>
              </a:rPr>
              <a:t>String</a:t>
            </a:r>
          </a:p>
        </p:txBody>
      </p:sp>
      <p:sp>
        <p:nvSpPr>
          <p:cNvPr id="5" name="内容占位符 5"/>
          <p:cNvSpPr>
            <a:spLocks noGrp="1"/>
          </p:cNvSpPr>
          <p:nvPr/>
        </p:nvSpPr>
        <p:spPr>
          <a:xfrm>
            <a:off x="856194" y="3300046"/>
            <a:ext cx="6998268" cy="53911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smtClean="0"/>
              <a:t>因为</a:t>
            </a:r>
            <a:r>
              <a:rPr lang="en-US" altLang="zh-CN" smtClean="0"/>
              <a:t> HTML </a:t>
            </a:r>
            <a:r>
              <a:rPr lang="zh-CN" altLang="en-US" smtClean="0"/>
              <a:t>标签</a:t>
            </a:r>
            <a:r>
              <a:rPr lang="zh-CN" altLang="en-US" dirty="0"/>
              <a:t>里面</a:t>
            </a:r>
            <a:r>
              <a:rPr lang="zh-CN" altLang="en-US"/>
              <a:t>的</a:t>
            </a:r>
            <a:r>
              <a:rPr lang="zh-CN" altLang="en-US" smtClean="0"/>
              <a:t>属性使用的是双引号</a:t>
            </a:r>
            <a:r>
              <a:rPr lang="zh-CN" altLang="en-US" dirty="0"/>
              <a:t>，</a:t>
            </a:r>
            <a:r>
              <a:rPr lang="en-US" altLang="zh-CN" dirty="0"/>
              <a:t>JS </a:t>
            </a:r>
            <a:r>
              <a:rPr lang="zh-CN" altLang="en-US" dirty="0"/>
              <a:t>这里我们</a:t>
            </a:r>
            <a:r>
              <a:rPr lang="zh-CN" altLang="en-US"/>
              <a:t>更</a:t>
            </a:r>
            <a:r>
              <a:rPr lang="zh-CN" altLang="en-US" smtClean="0">
                <a:solidFill>
                  <a:srgbClr val="FF0000"/>
                </a:solidFill>
              </a:rPr>
              <a:t>推荐使用单引号。</a:t>
            </a:r>
            <a:endParaRPr lang="zh-CN" altLang="en-US" dirty="0">
              <a:solidFill>
                <a:srgbClr val="FF0000"/>
              </a:solidFill>
            </a:endParaRP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66875" y="2383791"/>
            <a:ext cx="6872605" cy="121910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 =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我是"高帅富"程序猿</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可以用'</a:t>
            </a:r>
            <a:r>
              <a:rPr lang="en-US" sz="1050"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包含""</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strMsg2 =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我是'高帅富'程序猿</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也可以用"" 包含'</a:t>
            </a: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常见错误</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badQuotes = 'What on earth?"; //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报错，</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不能 单双引号搭配</a:t>
            </a:r>
          </a:p>
        </p:txBody>
      </p:sp>
      <p:sp>
        <p:nvSpPr>
          <p:cNvPr id="2" name="内容占位符 5"/>
          <p:cNvSpPr>
            <a:spLocks noGrp="1"/>
          </p:cNvSpPr>
          <p:nvPr/>
        </p:nvSpPr>
        <p:spPr>
          <a:xfrm>
            <a:off x="866875" y="1844675"/>
            <a:ext cx="7981315" cy="53911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t>JS </a:t>
            </a:r>
            <a:r>
              <a:rPr smtClean="0"/>
              <a:t>可以用</a:t>
            </a:r>
            <a:r>
              <a:rPr smtClean="0">
                <a:solidFill>
                  <a:srgbClr val="FF0000"/>
                </a:solidFill>
              </a:rPr>
              <a:t>单引号嵌套双引号</a:t>
            </a:r>
            <a:r>
              <a:rPr smtClean="0"/>
              <a:t> </a:t>
            </a:r>
            <a:r>
              <a:t>，</a:t>
            </a:r>
            <a:r>
              <a:rPr smtClean="0"/>
              <a:t>或者用</a:t>
            </a:r>
            <a:r>
              <a:rPr smtClean="0">
                <a:solidFill>
                  <a:srgbClr val="FF0000"/>
                </a:solidFill>
              </a:rPr>
              <a:t>双引号嵌套单引号</a:t>
            </a:r>
            <a:r>
              <a:rPr smtClean="0"/>
              <a:t> </a:t>
            </a:r>
            <a:r>
              <a:rPr dirty="0"/>
              <a:t>(</a:t>
            </a:r>
            <a:r>
              <a:rPr b="1" dirty="0">
                <a:solidFill>
                  <a:srgbClr val="FF0000"/>
                </a:solidFill>
              </a:rPr>
              <a:t>外双内单，外单内双</a:t>
            </a:r>
            <a:r>
              <a:rPr dirty="0"/>
              <a:t>)</a:t>
            </a:r>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字符串型 </a:t>
            </a:r>
            <a:r>
              <a:rPr lang="en-US" altLang="zh-CN" dirty="0">
                <a:solidFill>
                  <a:srgbClr val="FF0000"/>
                </a:solidFill>
              </a:rPr>
              <a:t>String</a:t>
            </a:r>
          </a:p>
        </p:txBody>
      </p:sp>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1. </a:t>
            </a:r>
            <a:r>
              <a:rPr lang="zh-CN" altLang="en-US" sz="1400" b="1" dirty="0">
                <a:solidFill>
                  <a:srgbClr val="262626"/>
                </a:solidFill>
                <a:latin typeface="微软雅黑" panose="020B0503020204020204" pitchFamily="34" charset="-122"/>
                <a:ea typeface="微软雅黑" panose="020B0503020204020204" pitchFamily="34" charset="-122"/>
              </a:rPr>
              <a:t>字符串引号嵌套</a:t>
            </a: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5"/>
          <p:cNvSpPr>
            <a:spLocks noGrp="1"/>
          </p:cNvSpPr>
          <p:nvPr/>
        </p:nvSpPr>
        <p:spPr>
          <a:xfrm>
            <a:off x="827800" y="1844675"/>
            <a:ext cx="7229861" cy="7970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smtClean="0"/>
              <a:t>类似</a:t>
            </a:r>
            <a:r>
              <a:rPr lang="en-US" altLang="zh-CN" smtClean="0"/>
              <a:t>HTML</a:t>
            </a:r>
            <a:r>
              <a:rPr lang="zh-CN" altLang="en-US" smtClean="0"/>
              <a:t>里面</a:t>
            </a:r>
            <a:r>
              <a:rPr lang="zh-CN" altLang="en-US" dirty="0"/>
              <a:t>的</a:t>
            </a:r>
            <a:r>
              <a:rPr lang="zh-CN" altLang="en-US"/>
              <a:t>特殊字符</a:t>
            </a:r>
            <a:r>
              <a:rPr lang="zh-CN" altLang="en-US" smtClean="0"/>
              <a:t>，字符串</a:t>
            </a:r>
            <a:r>
              <a:rPr lang="zh-CN" altLang="en-US"/>
              <a:t>中</a:t>
            </a:r>
            <a:r>
              <a:rPr lang="zh-CN" altLang="en-US" smtClean="0"/>
              <a:t>也</a:t>
            </a:r>
            <a:r>
              <a:rPr lang="zh-CN" altLang="en-US" dirty="0"/>
              <a:t>有</a:t>
            </a:r>
            <a:r>
              <a:rPr lang="zh-CN" altLang="en-US"/>
              <a:t>特殊字符</a:t>
            </a:r>
            <a:r>
              <a:rPr lang="zh-CN" altLang="en-US" smtClean="0"/>
              <a:t>，我们称之为转义</a:t>
            </a:r>
            <a:r>
              <a:rPr lang="zh-CN" altLang="en-US"/>
              <a:t>符</a:t>
            </a:r>
            <a:r>
              <a:rPr lang="zh-CN" altLang="en-US" smtClean="0"/>
              <a:t>。</a:t>
            </a:r>
            <a:endParaRPr lang="en-US" altLang="zh-CN" smtClean="0"/>
          </a:p>
          <a:p>
            <a:pPr>
              <a:buFont typeface="Wingdings" panose="05000000000000000000" pitchFamily="2" charset="2"/>
            </a:pPr>
            <a:r>
              <a:rPr lang="zh-CN" altLang="en-US" smtClean="0"/>
              <a:t>转义</a:t>
            </a:r>
            <a:r>
              <a:rPr lang="zh-CN" altLang="en-US" dirty="0"/>
              <a:t>符都是 </a:t>
            </a:r>
            <a:r>
              <a:rPr lang="en-US" altLang="zh-CN"/>
              <a:t>\ </a:t>
            </a:r>
            <a:r>
              <a:rPr lang="zh-CN" altLang="en-US" smtClean="0"/>
              <a:t>开头的，常用的转义符及其说明如下：</a:t>
            </a:r>
            <a:endParaRPr lang="zh-CN" altLang="en-US" dirty="0"/>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字符串型 </a:t>
            </a:r>
            <a:r>
              <a:rPr lang="en-US" altLang="zh-CN" dirty="0">
                <a:solidFill>
                  <a:srgbClr val="FF0000"/>
                </a:solidFill>
              </a:rPr>
              <a:t>String</a:t>
            </a:r>
          </a:p>
        </p:txBody>
      </p:sp>
      <p:sp>
        <p:nvSpPr>
          <p:cNvPr id="4" name="TextBox 37"/>
          <p:cNvSpPr txBox="1"/>
          <p:nvPr/>
        </p:nvSpPr>
        <p:spPr>
          <a:xfrm>
            <a:off x="851758"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2. </a:t>
            </a:r>
            <a:r>
              <a:rPr lang="zh-CN" altLang="en-US" sz="1400" b="1" dirty="0">
                <a:solidFill>
                  <a:srgbClr val="262626"/>
                </a:solidFill>
                <a:latin typeface="微软雅黑" panose="020B0503020204020204" pitchFamily="34" charset="-122"/>
                <a:ea typeface="微软雅黑" panose="020B0503020204020204" pitchFamily="34" charset="-122"/>
              </a:rPr>
              <a:t>字符串转义符</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graphicFrame>
        <p:nvGraphicFramePr>
          <p:cNvPr id="8" name="表格 7"/>
          <p:cNvGraphicFramePr/>
          <p:nvPr/>
        </p:nvGraphicFramePr>
        <p:xfrm>
          <a:off x="919535" y="2641695"/>
          <a:ext cx="6630127" cy="2249580"/>
        </p:xfrm>
        <a:graphic>
          <a:graphicData uri="http://schemas.openxmlformats.org/drawingml/2006/table">
            <a:tbl>
              <a:tblPr/>
              <a:tblGrid>
                <a:gridCol w="1265256"/>
                <a:gridCol w="5364871"/>
              </a:tblGrid>
              <a:tr h="411480">
                <a:tc>
                  <a:txBody>
                    <a:bodyPr/>
                    <a:lstStyle>
                      <a:lvl1pPr marL="342900" lvl="0" indent="-3429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l"/>
                        <a:defRPr sz="27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220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200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180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algn="ctr" eaLnBrk="1" hangingPunct="1">
                        <a:lnSpc>
                          <a:spcPct val="140000"/>
                        </a:lnSpc>
                        <a:buNone/>
                      </a:pPr>
                      <a:r>
                        <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转义符</a:t>
                      </a:r>
                    </a:p>
                  </a:txBody>
                  <a:tcPr marL="91461" marR="91461" marT="45712" marB="45712"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l"/>
                        <a:defRPr sz="27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220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200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180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algn="ctr" eaLnBrk="1" hangingPunct="1">
                        <a:lnSpc>
                          <a:spcPct val="150000"/>
                        </a:lnSpc>
                        <a:buNone/>
                      </a:pPr>
                      <a:r>
                        <a:rPr lang="zh-CN" altLang="en-US" sz="14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解释说明</a:t>
                      </a:r>
                      <a:endPar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91461" marR="91461" marT="45712" marB="45712"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alpha val="100000"/>
                      </a:schemeClr>
                    </a:solidFill>
                  </a:tcPr>
                </a:tc>
              </a:tr>
              <a:tr h="306350">
                <a:tc>
                  <a:txBody>
                    <a:bodyPr/>
                    <a:lstStyle/>
                    <a:p>
                      <a:pPr algn="ctr"/>
                      <a:r>
                        <a:rPr lang="en-US" sz="1000" dirty="0">
                          <a:effectLst/>
                          <a:latin typeface="微软雅黑" panose="020B0503020204020204" pitchFamily="34" charset="-122"/>
                          <a:ea typeface="微软雅黑" panose="020B0503020204020204" pitchFamily="34" charset="-122"/>
                        </a:rPr>
                        <a:t>\n</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c>
                  <a:txBody>
                    <a:bodyPr/>
                    <a:lstStyle/>
                    <a:p>
                      <a:pPr algn="l"/>
                      <a:r>
                        <a:rPr sz="1000" smtClean="0">
                          <a:effectLst/>
                          <a:latin typeface="微软雅黑" panose="020B0503020204020204" pitchFamily="34" charset="-122"/>
                          <a:ea typeface="微软雅黑" panose="020B0503020204020204" pitchFamily="34" charset="-122"/>
                        </a:rPr>
                        <a:t>换行符</a:t>
                      </a:r>
                      <a:r>
                        <a:rPr lang="zh-CN" altLang="en-US" sz="1000" smtClean="0">
                          <a:effectLst/>
                          <a:latin typeface="微软雅黑" panose="020B0503020204020204" pitchFamily="34" charset="-122"/>
                          <a:ea typeface="微软雅黑" panose="020B0503020204020204" pitchFamily="34" charset="-122"/>
                        </a:rPr>
                        <a:t>，</a:t>
                      </a:r>
                      <a:r>
                        <a:rPr lang="en-US" sz="1000" smtClean="0">
                          <a:effectLst/>
                          <a:latin typeface="微软雅黑" panose="020B0503020204020204" pitchFamily="34" charset="-122"/>
                          <a:ea typeface="微软雅黑" panose="020B0503020204020204" pitchFamily="34" charset="-122"/>
                        </a:rPr>
                        <a:t>n </a:t>
                      </a:r>
                      <a:r>
                        <a:rPr lang="zh-CN" altLang="en-US" sz="1000">
                          <a:effectLst/>
                          <a:latin typeface="微软雅黑" panose="020B0503020204020204" pitchFamily="34" charset="-122"/>
                          <a:ea typeface="微软雅黑" panose="020B0503020204020204" pitchFamily="34" charset="-122"/>
                        </a:rPr>
                        <a:t>是</a:t>
                      </a:r>
                      <a:r>
                        <a:rPr sz="1000">
                          <a:effectLst/>
                          <a:latin typeface="微软雅黑" panose="020B0503020204020204" pitchFamily="34" charset="-122"/>
                          <a:ea typeface="微软雅黑" panose="020B0503020204020204" pitchFamily="34" charset="-122"/>
                        </a:rPr>
                        <a:t> </a:t>
                      </a:r>
                      <a:r>
                        <a:rPr lang="en-US" sz="1000">
                          <a:effectLst/>
                          <a:latin typeface="微软雅黑" panose="020B0503020204020204" pitchFamily="34" charset="-122"/>
                          <a:ea typeface="微软雅黑" panose="020B0503020204020204" pitchFamily="34" charset="-122"/>
                        </a:rPr>
                        <a:t>newline </a:t>
                      </a:r>
                      <a:r>
                        <a:rPr lang="zh-CN" altLang="en-US" sz="1000">
                          <a:effectLst/>
                          <a:latin typeface="微软雅黑" panose="020B0503020204020204" pitchFamily="34" charset="-122"/>
                          <a:ea typeface="微软雅黑" panose="020B0503020204020204" pitchFamily="34" charset="-122"/>
                        </a:rPr>
                        <a:t>的意思</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r>
              <a:tr h="306350">
                <a:tc>
                  <a:txBody>
                    <a:bodyPr/>
                    <a:lstStyle/>
                    <a:p>
                      <a:pPr algn="ctr"/>
                      <a:r>
                        <a:rPr lang="en-US" sz="1000" dirty="0">
                          <a:effectLst/>
                          <a:latin typeface="微软雅黑" panose="020B0503020204020204" pitchFamily="34" charset="-122"/>
                          <a:ea typeface="微软雅黑" panose="020B0503020204020204" pitchFamily="34" charset="-122"/>
                        </a:rPr>
                        <a:t>\ \</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c>
                  <a:txBody>
                    <a:bodyPr/>
                    <a:lstStyle/>
                    <a:p>
                      <a:pPr algn="l"/>
                      <a:r>
                        <a:rPr lang="en-US" sz="1000" dirty="0">
                          <a:effectLst/>
                          <a:latin typeface="微软雅黑" panose="020B0503020204020204" pitchFamily="34" charset="-122"/>
                          <a:ea typeface="微软雅黑" panose="020B0503020204020204" pitchFamily="34" charset="-122"/>
                          <a:sym typeface="+mn-ea"/>
                        </a:rPr>
                        <a:t>斜杠 \</a:t>
                      </a:r>
                      <a:endParaRPr lang="zh-CN" altLang="en-US" sz="1000" dirty="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r>
              <a:tr h="306350">
                <a:tc>
                  <a:txBody>
                    <a:bodyPr/>
                    <a:lstStyle/>
                    <a:p>
                      <a:pPr algn="ctr"/>
                      <a:r>
                        <a:rPr lang="en-US" sz="1000" dirty="0">
                          <a:effectLst/>
                          <a:latin typeface="微软雅黑" panose="020B0503020204020204" pitchFamily="34" charset="-122"/>
                          <a:ea typeface="微软雅黑" panose="020B0503020204020204" pitchFamily="34" charset="-122"/>
                        </a:rPr>
                        <a:t>\'</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c>
                  <a:txBody>
                    <a:bodyPr/>
                    <a:lstStyle/>
                    <a:p>
                      <a:pPr algn="l"/>
                      <a:r>
                        <a:rPr lang="en-US" altLang="zh-CN" sz="1000" dirty="0">
                          <a:effectLst/>
                          <a:latin typeface="微软雅黑" panose="020B0503020204020204" pitchFamily="34" charset="-122"/>
                          <a:ea typeface="微软雅黑" panose="020B0503020204020204" pitchFamily="34" charset="-122"/>
                        </a:rPr>
                        <a:t>'   </a:t>
                      </a:r>
                      <a:r>
                        <a:rPr lang="zh-CN" altLang="en-US" sz="1000" dirty="0">
                          <a:effectLst/>
                          <a:latin typeface="微软雅黑" panose="020B0503020204020204" pitchFamily="34" charset="-122"/>
                          <a:ea typeface="微软雅黑" panose="020B0503020204020204" pitchFamily="34" charset="-122"/>
                        </a:rPr>
                        <a:t>单引号</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r>
              <a:tr h="306350">
                <a:tc>
                  <a:txBody>
                    <a:bodyPr/>
                    <a:lstStyle/>
                    <a:p>
                      <a:pPr algn="ctr"/>
                      <a:r>
                        <a:rPr lang="en-US" sz="1000">
                          <a:effectLst/>
                          <a:latin typeface="微软雅黑" panose="020B0503020204020204" pitchFamily="34" charset="-122"/>
                          <a:ea typeface="微软雅黑" panose="020B0503020204020204" pitchFamily="34" charset="-122"/>
                        </a:rPr>
                        <a:t>\"</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c>
                  <a:txBody>
                    <a:bodyPr/>
                    <a:lstStyle/>
                    <a:p>
                      <a:pPr algn="l"/>
                      <a:r>
                        <a:rPr lang="en-US" altLang="zh-CN" sz="1000" dirty="0">
                          <a:effectLst/>
                          <a:latin typeface="微软雅黑" panose="020B0503020204020204" pitchFamily="34" charset="-122"/>
                          <a:ea typeface="微软雅黑" panose="020B0503020204020204" pitchFamily="34" charset="-122"/>
                        </a:rPr>
                        <a:t>”</a:t>
                      </a:r>
                      <a:r>
                        <a:rPr lang="zh-CN" altLang="en-US" sz="1000" dirty="0">
                          <a:effectLst/>
                          <a:latin typeface="微软雅黑" panose="020B0503020204020204" pitchFamily="34" charset="-122"/>
                          <a:ea typeface="微软雅黑" panose="020B0503020204020204" pitchFamily="34" charset="-122"/>
                        </a:rPr>
                        <a:t>双引号</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r>
              <a:tr h="306350">
                <a:tc>
                  <a:txBody>
                    <a:bodyPr/>
                    <a:lstStyle/>
                    <a:p>
                      <a:pPr algn="ctr"/>
                      <a:r>
                        <a:rPr lang="en-US" altLang="zh-CN" sz="1000">
                          <a:effectLst/>
                          <a:latin typeface="微软雅黑" panose="020B0503020204020204" pitchFamily="34" charset="-122"/>
                          <a:ea typeface="微软雅黑" panose="020B0503020204020204" pitchFamily="34" charset="-122"/>
                        </a:rPr>
                        <a:t>\t</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c>
                  <a:txBody>
                    <a:bodyPr/>
                    <a:lstStyle/>
                    <a:p>
                      <a:pPr algn="l"/>
                      <a:r>
                        <a:rPr lang="en-US" altLang="zh-CN" sz="1000" dirty="0">
                          <a:effectLst/>
                          <a:latin typeface="微软雅黑" panose="020B0503020204020204" pitchFamily="34" charset="-122"/>
                          <a:ea typeface="微软雅黑" panose="020B0503020204020204" pitchFamily="34" charset="-122"/>
                        </a:rPr>
                        <a:t>tab  </a:t>
                      </a:r>
                      <a:r>
                        <a:rPr lang="zh-CN" altLang="en-US" sz="1000" dirty="0">
                          <a:effectLst/>
                          <a:latin typeface="微软雅黑" panose="020B0503020204020204" pitchFamily="34" charset="-122"/>
                          <a:ea typeface="微软雅黑" panose="020B0503020204020204" pitchFamily="34" charset="-122"/>
                        </a:rPr>
                        <a:t>缩进</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r>
              <a:tr h="306350">
                <a:tc>
                  <a:txBody>
                    <a:bodyPr/>
                    <a:lstStyle/>
                    <a:p>
                      <a:pPr algn="ctr"/>
                      <a:r>
                        <a:rPr lang="en-US" sz="1000">
                          <a:effectLst/>
                          <a:latin typeface="微软雅黑" panose="020B0503020204020204" pitchFamily="34" charset="-122"/>
                          <a:ea typeface="微软雅黑" panose="020B0503020204020204" pitchFamily="34" charset="-122"/>
                        </a:rPr>
                        <a:t>\b</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c>
                  <a:txBody>
                    <a:bodyPr/>
                    <a:lstStyle/>
                    <a:p>
                      <a:pPr algn="l"/>
                      <a:r>
                        <a:rPr lang="zh-CN" altLang="en-US" sz="1000">
                          <a:effectLst/>
                          <a:latin typeface="微软雅黑" panose="020B0503020204020204" pitchFamily="34" charset="-122"/>
                          <a:ea typeface="微软雅黑" panose="020B0503020204020204" pitchFamily="34" charset="-122"/>
                        </a:rPr>
                        <a:t>空格 </a:t>
                      </a:r>
                      <a:r>
                        <a:rPr lang="zh-CN" altLang="en-US" sz="1000" smtClean="0">
                          <a:effectLst/>
                          <a:latin typeface="微软雅黑" panose="020B0503020204020204" pitchFamily="34" charset="-122"/>
                          <a:ea typeface="微软雅黑" panose="020B0503020204020204" pitchFamily="34" charset="-122"/>
                        </a:rPr>
                        <a:t>，</a:t>
                      </a:r>
                      <a:r>
                        <a:rPr lang="en-US" altLang="zh-CN" sz="1000" smtClean="0">
                          <a:effectLst/>
                          <a:latin typeface="微软雅黑" panose="020B0503020204020204" pitchFamily="34" charset="-122"/>
                          <a:ea typeface="微软雅黑" panose="020B0503020204020204" pitchFamily="34" charset="-122"/>
                        </a:rPr>
                        <a:t>b </a:t>
                      </a:r>
                      <a:r>
                        <a:rPr lang="zh-CN" altLang="en-US" sz="1000" smtClean="0">
                          <a:effectLst/>
                          <a:latin typeface="微软雅黑" panose="020B0503020204020204" pitchFamily="34" charset="-122"/>
                          <a:ea typeface="微软雅黑" panose="020B0503020204020204" pitchFamily="34" charset="-122"/>
                        </a:rPr>
                        <a:t>是 </a:t>
                      </a:r>
                      <a:r>
                        <a:rPr lang="en-US" altLang="zh-CN" sz="1000" dirty="0">
                          <a:effectLst/>
                          <a:latin typeface="微软雅黑" panose="020B0503020204020204" pitchFamily="34" charset="-122"/>
                          <a:ea typeface="微软雅黑" panose="020B0503020204020204" pitchFamily="34" charset="-122"/>
                        </a:rPr>
                        <a:t>blank  </a:t>
                      </a:r>
                      <a:r>
                        <a:rPr lang="zh-CN" altLang="en-US" sz="1000" dirty="0">
                          <a:effectLst/>
                          <a:latin typeface="微软雅黑" panose="020B0503020204020204" pitchFamily="34" charset="-122"/>
                          <a:ea typeface="微软雅黑" panose="020B0503020204020204" pitchFamily="34" charset="-122"/>
                        </a:rPr>
                        <a:t>的意思</a:t>
                      </a: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r>
            </a:tbl>
          </a:graphicData>
        </a:graphic>
      </p:graphicFrame>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5498"/>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a:t>
            </a:r>
            <a:r>
              <a:rPr lang="zh-CN" altLang="en-US" sz="1400" b="1">
                <a:solidFill>
                  <a:srgbClr val="FF0000"/>
                </a:solidFill>
                <a:latin typeface="微软雅黑" panose="020B0503020204020204" pitchFamily="34" charset="-122"/>
                <a:ea typeface="微软雅黑" panose="020B0503020204020204" pitchFamily="34" charset="-122"/>
              </a:rPr>
              <a:t>弹</a:t>
            </a:r>
            <a:r>
              <a:rPr lang="zh-CN" altLang="en-US" sz="1400" b="1" smtClean="0">
                <a:solidFill>
                  <a:srgbClr val="FF0000"/>
                </a:solidFill>
                <a:latin typeface="微软雅黑" panose="020B0503020204020204" pitchFamily="34" charset="-122"/>
                <a:ea typeface="微软雅黑" panose="020B0503020204020204" pitchFamily="34" charset="-122"/>
              </a:rPr>
              <a:t>出</a:t>
            </a:r>
            <a:r>
              <a:rPr lang="zh-CN" altLang="en-US" sz="1400" b="1">
                <a:solidFill>
                  <a:srgbClr val="FF0000"/>
                </a:solidFill>
                <a:latin typeface="微软雅黑" panose="020B0503020204020204" pitchFamily="34" charset="-122"/>
                <a:ea typeface="微软雅黑" panose="020B0503020204020204" pitchFamily="34" charset="-122"/>
              </a:rPr>
              <a:t>网页</a:t>
            </a:r>
            <a:r>
              <a:rPr lang="zh-CN" altLang="en-US" sz="1400" b="1" smtClean="0">
                <a:solidFill>
                  <a:srgbClr val="FF0000"/>
                </a:solidFill>
                <a:latin typeface="微软雅黑" panose="020B0503020204020204" pitchFamily="34" charset="-122"/>
                <a:ea typeface="微软雅黑" panose="020B0503020204020204" pitchFamily="34" charset="-122"/>
              </a:rPr>
              <a:t>警示</a:t>
            </a:r>
            <a:r>
              <a:rPr lang="zh-CN" altLang="en-US" sz="1400" b="1" dirty="0">
                <a:solidFill>
                  <a:srgbClr val="FF0000"/>
                </a:solidFill>
                <a:latin typeface="微软雅黑" panose="020B0503020204020204" pitchFamily="34" charset="-122"/>
                <a:ea typeface="微软雅黑" panose="020B0503020204020204" pitchFamily="34" charset="-122"/>
              </a:rPr>
              <a:t>框</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pic>
        <p:nvPicPr>
          <p:cNvPr id="2" name="图片 1" descr="(82][FG(@T5LWYGG$``T87G"/>
          <p:cNvPicPr>
            <a:picLocks noChangeAspect="1"/>
          </p:cNvPicPr>
          <p:nvPr/>
        </p:nvPicPr>
        <p:blipFill>
          <a:blip r:embed="rId3"/>
          <a:stretch>
            <a:fillRect/>
          </a:stretch>
        </p:blipFill>
        <p:spPr>
          <a:xfrm>
            <a:off x="2276475" y="1945005"/>
            <a:ext cx="3874233" cy="1642301"/>
          </a:xfrm>
          <a:prstGeom prst="rect">
            <a:avLst/>
          </a:prstGeom>
        </p:spPr>
      </p:pic>
      <p:sp>
        <p:nvSpPr>
          <p:cNvPr id="3" name="文本框 2"/>
          <p:cNvSpPr txBox="1"/>
          <p:nvPr/>
        </p:nvSpPr>
        <p:spPr>
          <a:xfrm>
            <a:off x="920750" y="4123055"/>
            <a:ext cx="6660173" cy="414020"/>
          </a:xfrm>
          <a:prstGeom prst="rect">
            <a:avLst/>
          </a:prstGeom>
          <a:noFill/>
        </p:spPr>
        <p:txBody>
          <a:bodyPr wrap="square" rtlCol="0" anchor="t">
            <a:spAutoFit/>
          </a:bodyPr>
          <a:lstStyle/>
          <a:p>
            <a:r>
              <a:rPr sz="1050" dirty="0">
                <a:solidFill>
                  <a:schemeClr val="tx1">
                    <a:lumMod val="85000"/>
                    <a:lumOff val="15000"/>
                  </a:schemeClr>
                </a:solidFill>
                <a:latin typeface="微软雅黑" panose="020B0503020204020204" pitchFamily="34" charset="-122"/>
                <a:ea typeface="微软雅黑" panose="020B0503020204020204" pitchFamily="34" charset="-122"/>
              </a:rPr>
              <a:t>酷热难耐，火辣的太阳底下，我挺拔的身姿，成为了最为独特的风景。我审视四周，这里，是我的舞台，我就是天地间的王者。这一刻，我豪气冲天，</a:t>
            </a:r>
            <a:r>
              <a:rPr sz="1050">
                <a:solidFill>
                  <a:schemeClr val="tx1">
                    <a:lumMod val="85000"/>
                    <a:lumOff val="15000"/>
                  </a:schemeClr>
                </a:solidFill>
                <a:latin typeface="微软雅黑" panose="020B0503020204020204" pitchFamily="34" charset="-122"/>
                <a:ea typeface="微软雅黑" panose="020B0503020204020204" pitchFamily="34" charset="-122"/>
              </a:rPr>
              <a:t>终于大喊一声</a:t>
            </a:r>
            <a:r>
              <a:rPr sz="105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050" smtClean="0">
                <a:solidFill>
                  <a:schemeClr val="tx1">
                    <a:lumMod val="85000"/>
                    <a:lumOff val="15000"/>
                  </a:schemeClr>
                </a:solidFill>
                <a:latin typeface="微软雅黑" panose="020B0503020204020204" pitchFamily="34" charset="-122"/>
                <a:ea typeface="微软雅黑" panose="020B0503020204020204" pitchFamily="34" charset="-122"/>
              </a:rPr>
              <a:t>"</a:t>
            </a:r>
            <a:r>
              <a:rPr sz="1050" smtClean="0">
                <a:solidFill>
                  <a:schemeClr val="tx1">
                    <a:lumMod val="85000"/>
                    <a:lumOff val="15000"/>
                  </a:schemeClr>
                </a:solidFill>
                <a:latin typeface="微软雅黑" panose="020B0503020204020204" pitchFamily="34" charset="-122"/>
                <a:ea typeface="微软雅黑" panose="020B0503020204020204" pitchFamily="34" charset="-122"/>
              </a:rPr>
              <a:t>收破烂啦～</a:t>
            </a:r>
            <a:r>
              <a:rPr lang="en-US" sz="1050" smtClean="0">
                <a:solidFill>
                  <a:schemeClr val="tx1">
                    <a:lumMod val="85000"/>
                    <a:lumOff val="15000"/>
                  </a:schemeClr>
                </a:solidFill>
                <a:latin typeface="微软雅黑" panose="020B0503020204020204" pitchFamily="34" charset="-122"/>
                <a:ea typeface="微软雅黑" panose="020B0503020204020204" pitchFamily="34" charset="-122"/>
              </a:rPr>
              <a:t>"</a:t>
            </a:r>
            <a:endParaRPr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05951" y="2514118"/>
            <a:ext cx="6635896" cy="73708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 =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我是帅气多金的程序猿</a:t>
            </a:r>
            <a:r>
              <a:rPr lang="zh-CN"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alert(strMsg.length); //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显示</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11</a:t>
            </a:r>
          </a:p>
        </p:txBody>
      </p:sp>
      <p:sp>
        <p:nvSpPr>
          <p:cNvPr id="2" name="内容占位符 5"/>
          <p:cNvSpPr>
            <a:spLocks noGrp="1"/>
          </p:cNvSpPr>
          <p:nvPr/>
        </p:nvSpPr>
        <p:spPr>
          <a:xfrm>
            <a:off x="866875" y="1844675"/>
            <a:ext cx="6674971" cy="74485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smtClean="0"/>
              <a:t>字符串是</a:t>
            </a:r>
            <a:r>
              <a:rPr lang="zh-CN" altLang="en-US" smtClean="0"/>
              <a:t>由</a:t>
            </a:r>
            <a:r>
              <a:rPr smtClean="0"/>
              <a:t>若干字符组成的，这些字符的数量就是字符串的长度。</a:t>
            </a:r>
            <a:r>
              <a:rPr lang="zh-CN" altLang="en-US" smtClean="0"/>
              <a:t>通过</a:t>
            </a:r>
            <a:r>
              <a:rPr smtClean="0"/>
              <a:t>字符串的 </a:t>
            </a:r>
            <a:r>
              <a:rPr>
                <a:solidFill>
                  <a:srgbClr val="FF0000"/>
                </a:solidFill>
              </a:rPr>
              <a:t>length</a:t>
            </a:r>
            <a:r>
              <a:t> </a:t>
            </a:r>
            <a:r>
              <a:rPr smtClean="0"/>
              <a:t>属性可以获取整个字符串的长度</a:t>
            </a:r>
            <a:r>
              <a:rPr lang="zh-CN" altLang="en-US" smtClean="0"/>
              <a:t>。</a:t>
            </a:r>
            <a:endParaRPr dirty="0"/>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字符串型 </a:t>
            </a:r>
            <a:r>
              <a:rPr lang="en-US" altLang="zh-CN" dirty="0">
                <a:solidFill>
                  <a:srgbClr val="FF0000"/>
                </a:solidFill>
              </a:rPr>
              <a:t>String</a:t>
            </a:r>
          </a:p>
        </p:txBody>
      </p:sp>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3. </a:t>
            </a:r>
            <a:r>
              <a:rPr lang="zh-CN" altLang="en-US" sz="1400" b="1" dirty="0">
                <a:solidFill>
                  <a:srgbClr val="262626"/>
                </a:solidFill>
                <a:latin typeface="微软雅黑" panose="020B0503020204020204" pitchFamily="34" charset="-122"/>
                <a:ea typeface="微软雅黑" panose="020B0503020204020204" pitchFamily="34" charset="-122"/>
              </a:rPr>
              <a:t>字符串长度</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2505" y="2508501"/>
            <a:ext cx="6872605" cy="153797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//1.1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字符串 "相加"</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alert('hello' + ' ' + 'world'); // hello world</a:t>
            </a:r>
          </a:p>
          <a:p>
            <a:pPr marL="109855" defTabSz="914400" eaLnBrk="0" fontAlgn="base" hangingPunct="0">
              <a:lnSpc>
                <a:spcPct val="150000"/>
              </a:lnSpc>
              <a:spcBef>
                <a:spcPct val="0"/>
              </a:spcBef>
              <a:spcAft>
                <a:spcPct val="0"/>
              </a:spcAft>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//1.2 </a:t>
            </a: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数值字符串 "相加"</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alert('100' + '100'); // 100100</a:t>
            </a:r>
          </a:p>
          <a:p>
            <a:pPr marL="109855" defTabSz="914400" eaLnBrk="0" fontAlgn="base" hangingPunct="0">
              <a:lnSpc>
                <a:spcPct val="150000"/>
              </a:lnSpc>
              <a:spcBef>
                <a:spcPct val="0"/>
              </a:spcBef>
              <a:spcAft>
                <a:spcPct val="0"/>
              </a:spcAft>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//1.3 </a:t>
            </a: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数值字符串 + 数值</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alert('11' + 12);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1112 </a:t>
            </a:r>
          </a:p>
        </p:txBody>
      </p:sp>
      <p:sp>
        <p:nvSpPr>
          <p:cNvPr id="2" name="内容占位符 5"/>
          <p:cNvSpPr>
            <a:spLocks noGrp="1"/>
          </p:cNvSpPr>
          <p:nvPr/>
        </p:nvSpPr>
        <p:spPr>
          <a:xfrm>
            <a:off x="866875" y="1725932"/>
            <a:ext cx="6872605" cy="649946"/>
          </a:xfrm>
          <a:prstGeom prst="rect">
            <a:avLst/>
          </a:prstGeom>
        </p:spPr>
        <p:txBody>
          <a:bodyPr>
            <a:normAutofit lnSpcReduction="10000"/>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lang="en-US" smtClean="0"/>
              <a:t> </a:t>
            </a:r>
            <a:r>
              <a:rPr smtClean="0"/>
              <a:t>多个字符串之间可以使用 + 进行拼接</a:t>
            </a:r>
            <a:r>
              <a:rPr lang="zh-CN" altLang="en-US" smtClean="0"/>
              <a:t>，其拼接方式为 </a:t>
            </a:r>
            <a:r>
              <a:rPr smtClean="0">
                <a:solidFill>
                  <a:srgbClr val="FF0000"/>
                </a:solidFill>
              </a:rPr>
              <a:t>字符串 </a:t>
            </a:r>
            <a:r>
              <a:rPr dirty="0">
                <a:solidFill>
                  <a:srgbClr val="FF0000"/>
                </a:solidFill>
              </a:rPr>
              <a:t>+ 任何类型 </a:t>
            </a:r>
            <a:r>
              <a:rPr>
                <a:solidFill>
                  <a:srgbClr val="FF0000"/>
                </a:solidFill>
              </a:rPr>
              <a:t>= </a:t>
            </a:r>
            <a:r>
              <a:rPr smtClean="0">
                <a:solidFill>
                  <a:srgbClr val="FF0000"/>
                </a:solidFill>
              </a:rPr>
              <a:t>拼接之后的新字符串</a:t>
            </a:r>
            <a:endParaRPr dirty="0">
              <a:solidFill>
                <a:srgbClr val="FF0000"/>
              </a:solidFill>
            </a:endParaRPr>
          </a:p>
          <a:p>
            <a:pPr marL="171450" indent="-171450">
              <a:buFont typeface="Wingdings" panose="05000000000000000000" pitchFamily="2" charset="2"/>
              <a:buChar char="l"/>
            </a:pPr>
            <a:r>
              <a:rPr lang="en-US" smtClean="0"/>
              <a:t> </a:t>
            </a:r>
            <a:r>
              <a:rPr smtClean="0"/>
              <a:t>拼接前会把与字符串相加的任何类型转成字符串</a:t>
            </a:r>
            <a:r>
              <a:t>，</a:t>
            </a:r>
            <a:r>
              <a:rPr smtClean="0"/>
              <a:t>再拼接成一个新的字符串</a:t>
            </a:r>
            <a:endParaRPr dirty="0"/>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字符串型 </a:t>
            </a:r>
            <a:r>
              <a:rPr lang="en-US" altLang="zh-CN" dirty="0">
                <a:solidFill>
                  <a:srgbClr val="FF0000"/>
                </a:solidFill>
              </a:rPr>
              <a:t>String</a:t>
            </a:r>
          </a:p>
        </p:txBody>
      </p:sp>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4. </a:t>
            </a:r>
            <a:r>
              <a:rPr lang="zh-CN" altLang="en-US" sz="1400" b="1" dirty="0">
                <a:solidFill>
                  <a:srgbClr val="262626"/>
                </a:solidFill>
                <a:latin typeface="微软雅黑" panose="020B0503020204020204" pitchFamily="34" charset="-122"/>
                <a:ea typeface="微软雅黑" panose="020B0503020204020204" pitchFamily="34" charset="-122"/>
              </a:rPr>
              <a:t>字符串拼接</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sp>
        <p:nvSpPr>
          <p:cNvPr id="3" name="内容占位符 5"/>
          <p:cNvSpPr>
            <a:spLocks noGrp="1"/>
          </p:cNvSpPr>
          <p:nvPr/>
        </p:nvSpPr>
        <p:spPr>
          <a:xfrm>
            <a:off x="850365" y="4175807"/>
            <a:ext cx="6889115" cy="44577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en-US" b="1" dirty="0">
                <a:solidFill>
                  <a:srgbClr val="FF0000"/>
                </a:solidFill>
              </a:rPr>
              <a:t>+ </a:t>
            </a:r>
            <a:r>
              <a:rPr lang="zh-CN" altLang="en-US" b="1" dirty="0">
                <a:solidFill>
                  <a:srgbClr val="FF0000"/>
                </a:solidFill>
              </a:rPr>
              <a:t>号总结</a:t>
            </a:r>
            <a:r>
              <a:rPr lang="zh-CN" altLang="en-US" b="1">
                <a:solidFill>
                  <a:srgbClr val="FF0000"/>
                </a:solidFill>
              </a:rPr>
              <a:t>口诀</a:t>
            </a:r>
            <a:r>
              <a:rPr lang="zh-CN" altLang="en-US" b="1" smtClean="0">
                <a:solidFill>
                  <a:srgbClr val="FF0000"/>
                </a:solidFill>
              </a:rPr>
              <a:t>：数值</a:t>
            </a:r>
            <a:r>
              <a:rPr lang="zh-CN" altLang="en-US" b="1">
                <a:solidFill>
                  <a:srgbClr val="FF0000"/>
                </a:solidFill>
              </a:rPr>
              <a:t>相加 </a:t>
            </a:r>
            <a:r>
              <a:rPr lang="zh-CN" altLang="en-US" b="1" smtClean="0">
                <a:solidFill>
                  <a:srgbClr val="FF0000"/>
                </a:solidFill>
              </a:rPr>
              <a:t>，字符</a:t>
            </a:r>
            <a:r>
              <a:rPr lang="zh-CN" altLang="en-US" b="1" dirty="0">
                <a:solidFill>
                  <a:srgbClr val="FF0000"/>
                </a:solidFill>
              </a:rPr>
              <a:t>相连</a:t>
            </a: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a:t>2</a:t>
            </a:r>
            <a:r>
              <a:rPr lang="en-US" altLang="zh-CN" smtClean="0"/>
              <a:t>.4 </a:t>
            </a:r>
            <a:r>
              <a:rPr lang="zh-CN" altLang="en-US" smtClean="0"/>
              <a:t>字符串型 </a:t>
            </a:r>
            <a:r>
              <a:rPr lang="en-US" altLang="zh-CN" dirty="0">
                <a:solidFill>
                  <a:srgbClr val="FF0000"/>
                </a:solidFill>
              </a:rPr>
              <a:t>String</a:t>
            </a:r>
          </a:p>
        </p:txBody>
      </p:sp>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5. </a:t>
            </a:r>
            <a:r>
              <a:rPr lang="zh-CN" altLang="en-US" sz="1400" b="1" dirty="0">
                <a:solidFill>
                  <a:srgbClr val="262626"/>
                </a:solidFill>
                <a:latin typeface="微软雅黑" panose="020B0503020204020204" pitchFamily="34" charset="-122"/>
                <a:ea typeface="微软雅黑" panose="020B0503020204020204" pitchFamily="34" charset="-122"/>
              </a:rPr>
              <a:t>字符串拼接加强</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sp>
        <p:nvSpPr>
          <p:cNvPr id="5" name="矩形 4"/>
          <p:cNvSpPr/>
          <p:nvPr/>
        </p:nvSpPr>
        <p:spPr>
          <a:xfrm>
            <a:off x="859890" y="1892935"/>
            <a:ext cx="6872605" cy="142860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console.log('pink老师' + 18);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只要有字符就会相连 </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age = 18;</a:t>
            </a:r>
          </a:p>
          <a:p>
            <a:pPr marL="109855" marR="0" indent="0" algn="l" defTabSz="914400" rtl="0" eaLnBrk="0" fontAlgn="base" latinLnBrk="0" hangingPunct="0">
              <a:lnSpc>
                <a:spcPct val="150000"/>
              </a:lnSpc>
              <a:spcBef>
                <a:spcPct val="0"/>
              </a:spcBef>
              <a:spcAft>
                <a:spcPct val="0"/>
              </a:spcAft>
              <a:buNone/>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pink</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老师</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age岁啦</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这样不行哦</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console.log('pink老师' + age);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pink</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老师18</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console.log('pink老师' + age + '岁啦');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pink</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老师18岁啦</a:t>
            </a:r>
          </a:p>
        </p:txBody>
      </p:sp>
      <p:sp>
        <p:nvSpPr>
          <p:cNvPr id="8" name="内容占位符 5"/>
          <p:cNvSpPr>
            <a:spLocks noGrp="1"/>
          </p:cNvSpPr>
          <p:nvPr/>
        </p:nvSpPr>
        <p:spPr>
          <a:xfrm>
            <a:off x="859890" y="3463436"/>
            <a:ext cx="6872605" cy="113728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lang="en-US" smtClean="0"/>
              <a:t> </a:t>
            </a:r>
            <a:r>
              <a:rPr lang="zh-CN" altLang="en-US"/>
              <a:t>我们</a:t>
            </a:r>
            <a:r>
              <a:rPr lang="zh-CN" altLang="en-US" smtClean="0"/>
              <a:t>经常会将字符串</a:t>
            </a:r>
            <a:r>
              <a:rPr lang="zh-CN" altLang="en-US" dirty="0"/>
              <a:t>和变量来拼接，因为变量可以</a:t>
            </a:r>
            <a:r>
              <a:rPr lang="zh-CN" altLang="en-US"/>
              <a:t>很</a:t>
            </a:r>
            <a:r>
              <a:rPr lang="zh-CN" altLang="en-US" smtClean="0"/>
              <a:t>方便地修改</a:t>
            </a:r>
            <a:r>
              <a:rPr lang="zh-CN" altLang="en-US" dirty="0"/>
              <a:t>里面</a:t>
            </a:r>
            <a:r>
              <a:rPr lang="zh-CN" altLang="en-US"/>
              <a:t>的</a:t>
            </a:r>
            <a:r>
              <a:rPr lang="zh-CN" altLang="en-US" smtClean="0"/>
              <a:t>值</a:t>
            </a:r>
            <a:endParaRPr dirty="0"/>
          </a:p>
          <a:p>
            <a:pPr marL="171450" indent="-171450">
              <a:buFont typeface="Wingdings" panose="05000000000000000000" pitchFamily="2" charset="2"/>
              <a:buChar char="l"/>
            </a:pPr>
            <a:r>
              <a:rPr lang="en-US" smtClean="0"/>
              <a:t> </a:t>
            </a:r>
            <a:r>
              <a:rPr lang="zh-CN" altLang="en-US" dirty="0"/>
              <a:t>变量是不能添加引号的，因为加引号的变量会</a:t>
            </a:r>
            <a:r>
              <a:rPr lang="zh-CN" altLang="en-US"/>
              <a:t>变成</a:t>
            </a:r>
            <a:r>
              <a:rPr lang="zh-CN" altLang="en-US" smtClean="0"/>
              <a:t>字符串</a:t>
            </a:r>
            <a:endParaRPr lang="zh-CN" altLang="en-US" dirty="0"/>
          </a:p>
          <a:p>
            <a:pPr marL="171450" indent="-171450">
              <a:buFont typeface="Wingdings" panose="05000000000000000000" pitchFamily="2" charset="2"/>
              <a:buChar char="l"/>
            </a:pPr>
            <a:r>
              <a:rPr lang="en-US" altLang="zh-CN" smtClean="0"/>
              <a:t> </a:t>
            </a:r>
            <a:r>
              <a:rPr lang="zh-CN" altLang="en-US" dirty="0"/>
              <a:t>如果变量两侧都有字符串拼接</a:t>
            </a:r>
            <a:r>
              <a:rPr lang="zh-CN" altLang="en-US"/>
              <a:t>，</a:t>
            </a:r>
            <a:r>
              <a:rPr lang="zh-CN" altLang="en-US" smtClean="0"/>
              <a:t>口诀“</a:t>
            </a:r>
            <a:r>
              <a:rPr lang="zh-CN" altLang="en-US">
                <a:solidFill>
                  <a:srgbClr val="FF0000"/>
                </a:solidFill>
              </a:rPr>
              <a:t>引引加加</a:t>
            </a:r>
            <a:r>
              <a:rPr lang="zh-CN" altLang="en-US"/>
              <a:t> </a:t>
            </a:r>
            <a:r>
              <a:rPr lang="zh-CN" altLang="en-US" smtClean="0"/>
              <a:t>”，</a:t>
            </a:r>
            <a:r>
              <a:rPr lang="zh-CN" altLang="en-US" smtClean="0">
                <a:sym typeface="+mn-ea"/>
              </a:rPr>
              <a:t>删</a:t>
            </a:r>
            <a:r>
              <a:rPr lang="zh-CN" altLang="en-US">
                <a:sym typeface="+mn-ea"/>
              </a:rPr>
              <a:t>掉</a:t>
            </a:r>
            <a:r>
              <a:rPr lang="zh-CN" altLang="en-US" smtClean="0">
                <a:sym typeface="+mn-ea"/>
              </a:rPr>
              <a:t>数字，</a:t>
            </a:r>
            <a:r>
              <a:rPr lang="zh-CN" altLang="en-US" smtClean="0"/>
              <a:t>变量</a:t>
            </a:r>
            <a:r>
              <a:rPr lang="zh-CN" altLang="en-US" dirty="0"/>
              <a:t>写</a:t>
            </a:r>
            <a:r>
              <a:rPr lang="zh-CN" altLang="en-US"/>
              <a:t>加</a:t>
            </a:r>
            <a:r>
              <a:rPr lang="zh-CN" altLang="en-US" smtClean="0"/>
              <a:t>中间</a:t>
            </a:r>
            <a:endParaRPr lang="zh-CN" altLang="en-US" dirty="0"/>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07105" y="1209675"/>
            <a:ext cx="4991100" cy="1939161"/>
          </a:xfrm>
        </p:spPr>
        <p:txBody>
          <a:bodyPr>
            <a:normAutofit/>
          </a:bodyPr>
          <a:lstStyle/>
          <a:p>
            <a:r>
              <a:rPr lang="zh-CN" altLang="en-US" dirty="0">
                <a:solidFill>
                  <a:srgbClr val="FF0000"/>
                </a:solidFill>
              </a:rPr>
              <a:t>数据类型简介</a:t>
            </a:r>
          </a:p>
          <a:p>
            <a:r>
              <a:rPr lang="zh-CN" altLang="en-US" dirty="0"/>
              <a:t>简单数据类型</a:t>
            </a:r>
          </a:p>
          <a:p>
            <a:r>
              <a:rPr lang="zh-CN" altLang="en-US" dirty="0"/>
              <a:t>获取变量数据类型</a:t>
            </a:r>
          </a:p>
          <a:p>
            <a:r>
              <a:rPr lang="zh-CN" altLang="en-US" dirty="0"/>
              <a:t>数据类型转换</a:t>
            </a:r>
          </a:p>
          <a:p>
            <a:pPr marL="0" indent="0">
              <a:buNone/>
            </a:pPr>
            <a:endParaRPr lang="zh-CN" altLang="en-US" dirty="0"/>
          </a:p>
          <a:p>
            <a:pPr marL="0" indent="0">
              <a:buNone/>
            </a:pP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a:t>
            </a:r>
            <a:r>
              <a:rPr lang="zh-CN" altLang="en-US" sz="1400" b="1">
                <a:solidFill>
                  <a:srgbClr val="FF0000"/>
                </a:solidFill>
                <a:latin typeface="微软雅黑" panose="020B0503020204020204" pitchFamily="34" charset="-122"/>
                <a:ea typeface="微软雅黑" panose="020B0503020204020204" pitchFamily="34" charset="-122"/>
              </a:rPr>
              <a:t>显示</a:t>
            </a:r>
            <a:r>
              <a:rPr lang="zh-CN" altLang="en-US" sz="1400" b="1" smtClean="0">
                <a:solidFill>
                  <a:srgbClr val="FF0000"/>
                </a:solidFill>
                <a:latin typeface="微软雅黑" panose="020B0503020204020204" pitchFamily="34" charset="-122"/>
                <a:ea typeface="微软雅黑" panose="020B0503020204020204" pitchFamily="34" charset="-122"/>
              </a:rPr>
              <a:t>年龄</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sp>
        <p:nvSpPr>
          <p:cNvPr id="5" name="内容占位符 5"/>
          <p:cNvSpPr>
            <a:spLocks noGrp="1"/>
          </p:cNvSpPr>
          <p:nvPr/>
        </p:nvSpPr>
        <p:spPr>
          <a:xfrm>
            <a:off x="920750" y="1784985"/>
            <a:ext cx="7981315" cy="48895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t>弹出一个输入框</a:t>
            </a:r>
            <a:r>
              <a:rPr smtClean="0"/>
              <a:t>，需要用户输入年龄</a:t>
            </a:r>
            <a:r>
              <a:rPr lang="zh-CN" altLang="en-US"/>
              <a:t>，</a:t>
            </a:r>
            <a:r>
              <a:rPr smtClean="0"/>
              <a:t>之后弹出一个警示框显示</a:t>
            </a:r>
            <a:r>
              <a:rPr lang="zh-CN" altLang="en-US" smtClean="0"/>
              <a:t>“</a:t>
            </a:r>
            <a:r>
              <a:rPr lang="zh-CN" smtClean="0"/>
              <a:t>您今年</a:t>
            </a:r>
            <a:r>
              <a:rPr smtClean="0"/>
              <a:t> </a:t>
            </a:r>
            <a:r>
              <a:t>xx </a:t>
            </a:r>
            <a:r>
              <a:rPr smtClean="0"/>
              <a:t>岁</a:t>
            </a:r>
            <a:r>
              <a:rPr lang="zh-CN" altLang="en-US"/>
              <a:t>啦</a:t>
            </a:r>
            <a:r>
              <a:rPr lang="zh-CN" altLang="en-US" smtClean="0"/>
              <a:t>”</a:t>
            </a:r>
            <a:r>
              <a:rPr smtClean="0"/>
              <a:t>（</a:t>
            </a:r>
            <a:r>
              <a:t>xx </a:t>
            </a:r>
            <a:r>
              <a:rPr smtClean="0"/>
              <a:t>表示刚才输入的年龄</a:t>
            </a:r>
            <a:r>
              <a:rPr dirty="0"/>
              <a:t>）</a:t>
            </a: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pic>
        <p:nvPicPr>
          <p:cNvPr id="10" name="图片 9" descr="GIF"/>
          <p:cNvPicPr>
            <a:picLocks noChangeAspect="1"/>
          </p:cNvPicPr>
          <p:nvPr/>
        </p:nvPicPr>
        <p:blipFill>
          <a:blip r:embed="rId3"/>
          <a:stretch>
            <a:fillRect/>
          </a:stretch>
        </p:blipFill>
        <p:spPr>
          <a:xfrm>
            <a:off x="2064779" y="2394177"/>
            <a:ext cx="4390390" cy="1952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案例分析</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sp>
        <p:nvSpPr>
          <p:cNvPr id="2" name="内容占位符 5"/>
          <p:cNvSpPr>
            <a:spLocks noGrp="1"/>
          </p:cNvSpPr>
          <p:nvPr/>
        </p:nvSpPr>
        <p:spPr>
          <a:xfrm>
            <a:off x="913765" y="1725930"/>
            <a:ext cx="7981315" cy="48895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dirty="0"/>
              <a:t>这是利用 </a:t>
            </a:r>
            <a:r>
              <a:rPr lang="en-US" altLang="zh-CN"/>
              <a:t>JS </a:t>
            </a:r>
            <a:r>
              <a:rPr lang="zh-CN" altLang="en-US" smtClean="0"/>
              <a:t>编写的一</a:t>
            </a:r>
            <a:r>
              <a:rPr lang="zh-CN" altLang="en-US" dirty="0"/>
              <a:t>个非常简单的交互效果程序。</a:t>
            </a:r>
          </a:p>
        </p:txBody>
      </p:sp>
      <p:pic>
        <p:nvPicPr>
          <p:cNvPr id="3" name="图片 2" descr="timg"/>
          <p:cNvPicPr>
            <a:picLocks noChangeAspect="1"/>
          </p:cNvPicPr>
          <p:nvPr/>
        </p:nvPicPr>
        <p:blipFill>
          <a:blip r:embed="rId3"/>
          <a:stretch>
            <a:fillRect/>
          </a:stretch>
        </p:blipFill>
        <p:spPr>
          <a:xfrm>
            <a:off x="1564738" y="2863850"/>
            <a:ext cx="1948180" cy="1218565"/>
          </a:xfrm>
          <a:prstGeom prst="rect">
            <a:avLst/>
          </a:prstGeom>
        </p:spPr>
      </p:pic>
      <p:pic>
        <p:nvPicPr>
          <p:cNvPr id="5" name="图片 4" descr="timg (2)"/>
          <p:cNvPicPr>
            <a:picLocks noChangeAspect="1"/>
          </p:cNvPicPr>
          <p:nvPr/>
        </p:nvPicPr>
        <p:blipFill>
          <a:blip r:embed="rId4"/>
          <a:stretch>
            <a:fillRect/>
          </a:stretch>
        </p:blipFill>
        <p:spPr>
          <a:xfrm>
            <a:off x="5038188" y="2148205"/>
            <a:ext cx="1284605" cy="1284605"/>
          </a:xfrm>
          <a:prstGeom prst="rect">
            <a:avLst/>
          </a:prstGeom>
        </p:spPr>
      </p:pic>
      <p:pic>
        <p:nvPicPr>
          <p:cNvPr id="6" name="图片 5" descr="timg (1)"/>
          <p:cNvPicPr>
            <a:picLocks noChangeAspect="1"/>
          </p:cNvPicPr>
          <p:nvPr/>
        </p:nvPicPr>
        <p:blipFill>
          <a:blip r:embed="rId5"/>
          <a:stretch>
            <a:fillRect/>
          </a:stretch>
        </p:blipFill>
        <p:spPr>
          <a:xfrm>
            <a:off x="5207733" y="3557905"/>
            <a:ext cx="1280160" cy="1280160"/>
          </a:xfrm>
          <a:prstGeom prst="rect">
            <a:avLst/>
          </a:prstGeom>
        </p:spPr>
      </p:pic>
      <p:sp>
        <p:nvSpPr>
          <p:cNvPr id="7" name="内容占位符 5"/>
          <p:cNvSpPr>
            <a:spLocks noGrp="1"/>
          </p:cNvSpPr>
          <p:nvPr/>
        </p:nvSpPr>
        <p:spPr>
          <a:xfrm>
            <a:off x="1564738" y="4233545"/>
            <a:ext cx="1902460" cy="327660"/>
          </a:xfrm>
          <a:prstGeom prst="rect">
            <a:avLst/>
          </a:prstGeom>
        </p:spPr>
        <p:txBody>
          <a:bodyPr>
            <a:normAutofit lnSpcReduction="10000"/>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buFont typeface="Wingdings" panose="05000000000000000000" pitchFamily="2" charset="2"/>
            </a:pPr>
            <a:r>
              <a:rPr lang="zh-CN" altLang="en-US" dirty="0"/>
              <a:t>你喜欢我吗</a:t>
            </a:r>
          </a:p>
        </p:txBody>
      </p:sp>
      <p:sp>
        <p:nvSpPr>
          <p:cNvPr id="11"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案例分析</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3"/>
          <a:stretch>
            <a:fillRect/>
          </a:stretch>
        </p:blipFill>
        <p:spPr>
          <a:xfrm>
            <a:off x="920750" y="1305018"/>
            <a:ext cx="360250" cy="359725"/>
          </a:xfrm>
          <a:prstGeom prst="rect">
            <a:avLst/>
          </a:prstGeom>
          <a:noFill/>
          <a:ln w="9525">
            <a:noFill/>
          </a:ln>
        </p:spPr>
      </p:pic>
      <p:sp>
        <p:nvSpPr>
          <p:cNvPr id="2" name="内容占位符 5"/>
          <p:cNvSpPr>
            <a:spLocks noGrp="1"/>
          </p:cNvSpPr>
          <p:nvPr/>
        </p:nvSpPr>
        <p:spPr>
          <a:xfrm>
            <a:off x="913765" y="1725930"/>
            <a:ext cx="7981315" cy="1408113"/>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smtClean="0"/>
              <a:t>交互</a:t>
            </a:r>
            <a:r>
              <a:rPr lang="zh-CN" altLang="en-US" dirty="0"/>
              <a:t>编程的三个基本要素：</a:t>
            </a:r>
          </a:p>
          <a:p>
            <a:pPr marL="228600" indent="-228600">
              <a:buFont typeface="+mj-lt"/>
              <a:buAutoNum type="arabicPeriod"/>
            </a:pPr>
            <a:r>
              <a:rPr lang="zh-CN" altLang="en-US" dirty="0"/>
              <a:t>你喜欢我吗？</a:t>
            </a:r>
            <a:r>
              <a:rPr lang="en-US" altLang="zh-CN" dirty="0"/>
              <a:t>→</a:t>
            </a:r>
            <a:r>
              <a:rPr lang="zh-CN" altLang="en-US" dirty="0"/>
              <a:t>  这是 </a:t>
            </a:r>
            <a:r>
              <a:rPr lang="zh-CN" altLang="en-US" dirty="0">
                <a:solidFill>
                  <a:srgbClr val="FF0000"/>
                </a:solidFill>
              </a:rPr>
              <a:t>用户输入 </a:t>
            </a:r>
            <a:endParaRPr lang="zh-CN" altLang="en-US" dirty="0"/>
          </a:p>
          <a:p>
            <a:pPr marL="228600" indent="-228600">
              <a:buFont typeface="+mj-lt"/>
              <a:buAutoNum type="arabicPeriod"/>
            </a:pPr>
            <a:r>
              <a:rPr lang="zh-CN" altLang="en-US" dirty="0"/>
              <a:t>女孩想了想   </a:t>
            </a:r>
            <a:r>
              <a:rPr lang="en-US" altLang="zh-CN" dirty="0">
                <a:sym typeface="+mn-ea"/>
              </a:rPr>
              <a:t>→</a:t>
            </a:r>
            <a:r>
              <a:rPr lang="zh-CN" altLang="en-US" dirty="0">
                <a:sym typeface="+mn-ea"/>
              </a:rPr>
              <a:t> </a:t>
            </a:r>
            <a:r>
              <a:rPr lang="zh-CN" altLang="en-US" dirty="0"/>
              <a:t>  这是 </a:t>
            </a:r>
            <a:r>
              <a:rPr lang="zh-CN" altLang="en-US" dirty="0">
                <a:solidFill>
                  <a:srgbClr val="FF0000"/>
                </a:solidFill>
              </a:rPr>
              <a:t> 程序内部处理</a:t>
            </a:r>
            <a:r>
              <a:rPr lang="zh-CN" altLang="en-US" dirty="0"/>
              <a:t>   </a:t>
            </a:r>
          </a:p>
          <a:p>
            <a:pPr marL="228600" indent="-228600">
              <a:buFont typeface="+mj-lt"/>
              <a:buAutoNum type="arabicPeriod"/>
            </a:pPr>
            <a:r>
              <a:rPr lang="zh-CN" altLang="en-US" dirty="0"/>
              <a:t>最后给了你一巴掌  </a:t>
            </a:r>
            <a:r>
              <a:rPr lang="en-US" altLang="zh-CN" dirty="0">
                <a:sym typeface="+mn-ea"/>
              </a:rPr>
              <a:t>→</a:t>
            </a:r>
            <a:r>
              <a:rPr lang="zh-CN" altLang="en-US" dirty="0">
                <a:sym typeface="+mn-ea"/>
              </a:rPr>
              <a:t> </a:t>
            </a:r>
            <a:r>
              <a:rPr lang="zh-CN" altLang="en-US" dirty="0"/>
              <a:t>  这是 </a:t>
            </a:r>
            <a:r>
              <a:rPr lang="zh-CN" altLang="en-US" dirty="0">
                <a:solidFill>
                  <a:srgbClr val="FF0000"/>
                </a:solidFill>
              </a:rPr>
              <a:t>输出</a:t>
            </a:r>
            <a:r>
              <a:rPr lang="zh-CN" altLang="en-US">
                <a:solidFill>
                  <a:srgbClr val="FF0000"/>
                </a:solidFill>
              </a:rPr>
              <a:t>结果 </a:t>
            </a:r>
            <a:r>
              <a:rPr lang="zh-CN" altLang="en-US"/>
              <a:t> </a:t>
            </a:r>
            <a:endParaRPr lang="zh-CN" altLang="en-US" dirty="0"/>
          </a:p>
        </p:txBody>
      </p:sp>
      <p:sp>
        <p:nvSpPr>
          <p:cNvPr id="46084" name="TextBox 8"/>
          <p:cNvSpPr txBox="1"/>
          <p:nvPr/>
        </p:nvSpPr>
        <p:spPr>
          <a:xfrm>
            <a:off x="410796" y="3431027"/>
            <a:ext cx="7808756" cy="1050288"/>
          </a:xfrm>
          <a:prstGeom prst="rect">
            <a:avLst/>
          </a:prstGeom>
          <a:noFill/>
          <a:ln w="9525">
            <a:noFill/>
          </a:ln>
        </p:spPr>
        <p:txBody>
          <a:bodyPr wrap="square">
            <a:spAutoFit/>
          </a:bodyPr>
          <a:lstStyle/>
          <a:p>
            <a:pPr marL="685800" lvl="1" indent="-228600" eaLnBrk="1" hangingPunct="1">
              <a:lnSpc>
                <a:spcPct val="150000"/>
              </a:lnSpc>
              <a:buFont typeface="黑体" panose="02010609060101010101" pitchFamily="49" charset="-122"/>
              <a:buAutoNum type="circleNumDbPlain"/>
            </a:pPr>
            <a:r>
              <a:rPr lang="zh-CN" altLang="zh-CN" sz="1050" dirty="0">
                <a:solidFill>
                  <a:srgbClr val="262626"/>
                </a:solidFill>
                <a:latin typeface="微软雅黑" panose="020B0503020204020204" pitchFamily="34" charset="-122"/>
                <a:ea typeface="微软雅黑" panose="020B0503020204020204" pitchFamily="34" charset="-122"/>
                <a:sym typeface="+mn-ea"/>
              </a:rPr>
              <a:t>弹出一个输入框（</a:t>
            </a:r>
            <a:r>
              <a:rPr lang="en-US" altLang="zh-CN" sz="1050" dirty="0">
                <a:solidFill>
                  <a:srgbClr val="262626"/>
                </a:solidFill>
                <a:latin typeface="微软雅黑" panose="020B0503020204020204" pitchFamily="34" charset="-122"/>
                <a:ea typeface="微软雅黑" panose="020B0503020204020204" pitchFamily="34" charset="-122"/>
                <a:sym typeface="+mn-ea"/>
              </a:rPr>
              <a:t>prompt)</a:t>
            </a:r>
            <a:r>
              <a:rPr lang="zh-CN" altLang="zh-CN" sz="1050" dirty="0">
                <a:solidFill>
                  <a:srgbClr val="262626"/>
                </a:solidFill>
                <a:latin typeface="微软雅黑" panose="020B0503020204020204" pitchFamily="34" charset="-122"/>
                <a:ea typeface="微软雅黑" panose="020B0503020204020204" pitchFamily="34" charset="-122"/>
                <a:sym typeface="+mn-ea"/>
              </a:rPr>
              <a:t>，让用户</a:t>
            </a:r>
            <a:r>
              <a:rPr lang="zh-CN" altLang="zh-CN" sz="1050">
                <a:solidFill>
                  <a:srgbClr val="262626"/>
                </a:solidFill>
                <a:latin typeface="微软雅黑" panose="020B0503020204020204" pitchFamily="34" charset="-122"/>
                <a:ea typeface="微软雅黑" panose="020B0503020204020204" pitchFamily="34" charset="-122"/>
                <a:sym typeface="+mn-ea"/>
              </a:rPr>
              <a:t>输入</a:t>
            </a:r>
            <a:r>
              <a:rPr lang="zh-CN" altLang="zh-CN" sz="1050" smtClean="0">
                <a:solidFill>
                  <a:srgbClr val="262626"/>
                </a:solidFill>
                <a:latin typeface="微软雅黑" panose="020B0503020204020204" pitchFamily="34" charset="-122"/>
                <a:ea typeface="微软雅黑" panose="020B0503020204020204" pitchFamily="34" charset="-122"/>
                <a:sym typeface="+mn-ea"/>
              </a:rPr>
              <a:t>年龄（</a:t>
            </a:r>
            <a:r>
              <a:rPr lang="zh-CN" altLang="zh-CN" sz="1050" dirty="0">
                <a:solidFill>
                  <a:srgbClr val="FF0000"/>
                </a:solidFill>
                <a:latin typeface="微软雅黑" panose="020B0503020204020204" pitchFamily="34" charset="-122"/>
                <a:ea typeface="微软雅黑" panose="020B0503020204020204" pitchFamily="34" charset="-122"/>
                <a:sym typeface="+mn-ea"/>
              </a:rPr>
              <a:t>用户输入</a:t>
            </a:r>
            <a:r>
              <a:rPr lang="zh-CN" altLang="zh-CN" sz="1050" dirty="0">
                <a:solidFill>
                  <a:srgbClr val="262626"/>
                </a:solidFill>
                <a:latin typeface="微软雅黑" panose="020B0503020204020204" pitchFamily="34" charset="-122"/>
                <a:ea typeface="微软雅黑" panose="020B0503020204020204" pitchFamily="34" charset="-122"/>
                <a:sym typeface="+mn-ea"/>
              </a:rPr>
              <a:t>）</a:t>
            </a:r>
          </a:p>
          <a:p>
            <a:pPr marL="685800" lvl="1" indent="-228600">
              <a:lnSpc>
                <a:spcPct val="150000"/>
              </a:lnSpc>
              <a:buFont typeface="黑体" panose="02010609060101010101" pitchFamily="49" charset="-122"/>
              <a:buAutoNum type="circleNumDbPlain"/>
            </a:pPr>
            <a:r>
              <a:rPr lang="zh-CN" altLang="en-US" sz="1050" dirty="0">
                <a:solidFill>
                  <a:srgbClr val="262626"/>
                </a:solidFill>
                <a:latin typeface="微软雅黑" panose="020B0503020204020204" pitchFamily="34" charset="-122"/>
                <a:ea typeface="微软雅黑" panose="020B0503020204020204" pitchFamily="34" charset="-122"/>
                <a:sym typeface="+mn-ea"/>
              </a:rPr>
              <a:t>把用户输入</a:t>
            </a:r>
            <a:r>
              <a:rPr lang="zh-CN" altLang="en-US" sz="1050">
                <a:solidFill>
                  <a:srgbClr val="262626"/>
                </a:solidFill>
                <a:latin typeface="微软雅黑" panose="020B0503020204020204" pitchFamily="34" charset="-122"/>
                <a:ea typeface="微软雅黑" panose="020B0503020204020204" pitchFamily="34" charset="-122"/>
                <a:sym typeface="+mn-ea"/>
              </a:rPr>
              <a:t>的</a:t>
            </a:r>
            <a:r>
              <a:rPr lang="zh-CN" altLang="en-US" sz="1050" smtClean="0">
                <a:solidFill>
                  <a:srgbClr val="262626"/>
                </a:solidFill>
                <a:latin typeface="微软雅黑" panose="020B0503020204020204" pitchFamily="34" charset="-122"/>
                <a:ea typeface="微软雅黑" panose="020B0503020204020204" pitchFamily="34" charset="-122"/>
                <a:sym typeface="+mn-ea"/>
              </a:rPr>
              <a:t>值用</a:t>
            </a:r>
            <a:r>
              <a:rPr lang="zh-CN" altLang="en-US" sz="1050" dirty="0">
                <a:solidFill>
                  <a:srgbClr val="262626"/>
                </a:solidFill>
                <a:latin typeface="微软雅黑" panose="020B0503020204020204" pitchFamily="34" charset="-122"/>
                <a:ea typeface="微软雅黑" panose="020B0503020204020204" pitchFamily="34" charset="-122"/>
                <a:sym typeface="+mn-ea"/>
              </a:rPr>
              <a:t>变量</a:t>
            </a:r>
            <a:r>
              <a:rPr lang="zh-CN" altLang="en-US" sz="1050">
                <a:solidFill>
                  <a:srgbClr val="262626"/>
                </a:solidFill>
                <a:latin typeface="微软雅黑" panose="020B0503020204020204" pitchFamily="34" charset="-122"/>
                <a:ea typeface="微软雅黑" panose="020B0503020204020204" pitchFamily="34" charset="-122"/>
                <a:sym typeface="+mn-ea"/>
              </a:rPr>
              <a:t>保存</a:t>
            </a:r>
            <a:r>
              <a:rPr lang="zh-CN" altLang="en-US" sz="1050" smtClean="0">
                <a:solidFill>
                  <a:srgbClr val="262626"/>
                </a:solidFill>
                <a:latin typeface="微软雅黑" panose="020B0503020204020204" pitchFamily="34" charset="-122"/>
                <a:ea typeface="微软雅黑" panose="020B0503020204020204" pitchFamily="34" charset="-122"/>
                <a:sym typeface="+mn-ea"/>
              </a:rPr>
              <a:t>起来</a:t>
            </a:r>
            <a:r>
              <a:rPr lang="en-US" altLang="zh-CN" sz="1050" smtClean="0">
                <a:solidFill>
                  <a:srgbClr val="262626"/>
                </a:solidFill>
                <a:latin typeface="微软雅黑" panose="020B0503020204020204" pitchFamily="34" charset="-122"/>
                <a:ea typeface="微软雅黑" panose="020B0503020204020204" pitchFamily="34" charset="-122"/>
                <a:sym typeface="+mn-ea"/>
              </a:rPr>
              <a:t>,</a:t>
            </a:r>
            <a:r>
              <a:rPr lang="zh-CN" altLang="en-US" sz="1050">
                <a:solidFill>
                  <a:srgbClr val="262626"/>
                </a:solidFill>
                <a:latin typeface="微软雅黑" panose="020B0503020204020204" pitchFamily="34" charset="-122"/>
                <a:ea typeface="微软雅黑" panose="020B0503020204020204" pitchFamily="34" charset="-122"/>
                <a:sym typeface="+mn-ea"/>
              </a:rPr>
              <a:t>把刚才输入的年龄与所要输出的</a:t>
            </a:r>
            <a:r>
              <a:rPr lang="zh-CN" altLang="en-US" sz="1050">
                <a:solidFill>
                  <a:srgbClr val="262626"/>
                </a:solidFill>
                <a:latin typeface="微软雅黑" panose="020B0503020204020204" pitchFamily="34" charset="-122"/>
                <a:ea typeface="微软雅黑" panose="020B0503020204020204" pitchFamily="34" charset="-122"/>
                <a:sym typeface="+mn-ea"/>
              </a:rPr>
              <a:t>字符串</a:t>
            </a:r>
            <a:r>
              <a:rPr lang="zh-CN" altLang="en-US" sz="1050" smtClean="0">
                <a:solidFill>
                  <a:srgbClr val="262626"/>
                </a:solidFill>
                <a:latin typeface="微软雅黑" panose="020B0503020204020204" pitchFamily="34" charset="-122"/>
                <a:ea typeface="微软雅黑" panose="020B0503020204020204" pitchFamily="34" charset="-122"/>
                <a:sym typeface="+mn-ea"/>
              </a:rPr>
              <a:t>拼接 </a:t>
            </a:r>
            <a:r>
              <a:rPr lang="zh-CN" altLang="en-US" sz="1050">
                <a:solidFill>
                  <a:srgbClr val="262626"/>
                </a:solidFill>
                <a:latin typeface="微软雅黑" panose="020B0503020204020204" pitchFamily="34" charset="-122"/>
                <a:ea typeface="微软雅黑" panose="020B0503020204020204" pitchFamily="34" charset="-122"/>
                <a:sym typeface="+mn-ea"/>
              </a:rPr>
              <a:t>（</a:t>
            </a:r>
            <a:r>
              <a:rPr lang="zh-CN" altLang="en-US" sz="1050" smtClean="0">
                <a:solidFill>
                  <a:srgbClr val="FF0000"/>
                </a:solidFill>
                <a:latin typeface="微软雅黑" panose="020B0503020204020204" pitchFamily="34" charset="-122"/>
                <a:ea typeface="微软雅黑" panose="020B0503020204020204" pitchFamily="34" charset="-122"/>
                <a:sym typeface="+mn-ea"/>
              </a:rPr>
              <a:t>程序</a:t>
            </a:r>
            <a:r>
              <a:rPr lang="zh-CN" altLang="en-US" sz="1050" dirty="0">
                <a:solidFill>
                  <a:srgbClr val="FF0000"/>
                </a:solidFill>
                <a:latin typeface="微软雅黑" panose="020B0503020204020204" pitchFamily="34" charset="-122"/>
                <a:ea typeface="微软雅黑" panose="020B0503020204020204" pitchFamily="34" charset="-122"/>
                <a:sym typeface="+mn-ea"/>
              </a:rPr>
              <a:t>内部处理</a:t>
            </a:r>
            <a:r>
              <a:rPr lang="zh-CN" altLang="en-US" sz="1050" dirty="0">
                <a:solidFill>
                  <a:srgbClr val="262626"/>
                </a:solidFill>
                <a:latin typeface="微软雅黑" panose="020B0503020204020204" pitchFamily="34" charset="-122"/>
                <a:ea typeface="微软雅黑" panose="020B0503020204020204" pitchFamily="34" charset="-122"/>
                <a:sym typeface="+mn-ea"/>
              </a:rPr>
              <a:t>）</a:t>
            </a:r>
          </a:p>
          <a:p>
            <a:pPr marL="685800" lvl="1" indent="-228600">
              <a:lnSpc>
                <a:spcPct val="150000"/>
              </a:lnSpc>
              <a:buFont typeface="黑体" panose="02010609060101010101" pitchFamily="49" charset="-122"/>
              <a:buAutoNum type="circleNumDbPlain"/>
            </a:pPr>
            <a:r>
              <a:rPr lang="zh-CN" altLang="en-US" sz="1050" smtClean="0">
                <a:solidFill>
                  <a:srgbClr val="262626"/>
                </a:solidFill>
                <a:latin typeface="微软雅黑" panose="020B0503020204020204" pitchFamily="34" charset="-122"/>
                <a:ea typeface="微软雅黑" panose="020B0503020204020204" pitchFamily="34" charset="-122"/>
                <a:sym typeface="+mn-ea"/>
              </a:rPr>
              <a:t>使用</a:t>
            </a:r>
            <a:r>
              <a:rPr lang="en-US" altLang="zh-CN" sz="1050" smtClean="0">
                <a:solidFill>
                  <a:srgbClr val="262626"/>
                </a:solidFill>
                <a:latin typeface="微软雅黑" panose="020B0503020204020204" pitchFamily="34" charset="-122"/>
                <a:ea typeface="微软雅黑" panose="020B0503020204020204" pitchFamily="34" charset="-122"/>
                <a:sym typeface="+mn-ea"/>
              </a:rPr>
              <a:t>alert</a:t>
            </a:r>
            <a:r>
              <a:rPr lang="zh-CN" altLang="en-US" sz="1050" smtClean="0">
                <a:solidFill>
                  <a:srgbClr val="262626"/>
                </a:solidFill>
                <a:latin typeface="微软雅黑" panose="020B0503020204020204" pitchFamily="34" charset="-122"/>
                <a:ea typeface="微软雅黑" panose="020B0503020204020204" pitchFamily="34" charset="-122"/>
                <a:sym typeface="+mn-ea"/>
              </a:rPr>
              <a:t>语句弹</a:t>
            </a:r>
            <a:r>
              <a:rPr lang="zh-CN" altLang="en-US" sz="1050" dirty="0">
                <a:solidFill>
                  <a:srgbClr val="262626"/>
                </a:solidFill>
                <a:latin typeface="微软雅黑" panose="020B0503020204020204" pitchFamily="34" charset="-122"/>
                <a:ea typeface="微软雅黑" panose="020B0503020204020204" pitchFamily="34" charset="-122"/>
                <a:sym typeface="+mn-ea"/>
              </a:rPr>
              <a:t>出</a:t>
            </a:r>
            <a:r>
              <a:rPr lang="zh-CN" altLang="en-US" sz="1050">
                <a:solidFill>
                  <a:srgbClr val="262626"/>
                </a:solidFill>
                <a:latin typeface="微软雅黑" panose="020B0503020204020204" pitchFamily="34" charset="-122"/>
                <a:ea typeface="微软雅黑" panose="020B0503020204020204" pitchFamily="34" charset="-122"/>
                <a:sym typeface="+mn-ea"/>
              </a:rPr>
              <a:t>警示</a:t>
            </a:r>
            <a:r>
              <a:rPr lang="zh-CN" altLang="en-US" sz="1050" smtClean="0">
                <a:solidFill>
                  <a:srgbClr val="262626"/>
                </a:solidFill>
                <a:latin typeface="微软雅黑" panose="020B0503020204020204" pitchFamily="34" charset="-122"/>
                <a:ea typeface="微软雅黑" panose="020B0503020204020204" pitchFamily="34" charset="-122"/>
                <a:sym typeface="+mn-ea"/>
              </a:rPr>
              <a:t>框（</a:t>
            </a:r>
            <a:r>
              <a:rPr lang="zh-CN" altLang="en-US" sz="1050" dirty="0">
                <a:solidFill>
                  <a:srgbClr val="FF0000"/>
                </a:solidFill>
                <a:latin typeface="微软雅黑" panose="020B0503020204020204" pitchFamily="34" charset="-122"/>
                <a:ea typeface="微软雅黑" panose="020B0503020204020204" pitchFamily="34" charset="-122"/>
                <a:sym typeface="+mn-ea"/>
              </a:rPr>
              <a:t>输出结果</a:t>
            </a:r>
            <a:r>
              <a:rPr lang="zh-CN" altLang="en-US" sz="1000" dirty="0">
                <a:solidFill>
                  <a:srgbClr val="262626"/>
                </a:solidFill>
                <a:latin typeface="微软雅黑" panose="020B0503020204020204" pitchFamily="34" charset="-122"/>
                <a:ea typeface="微软雅黑" panose="020B0503020204020204" pitchFamily="34" charset="-122"/>
                <a:sym typeface="+mn-ea"/>
              </a:rPr>
              <a:t>）</a:t>
            </a:r>
          </a:p>
          <a:p>
            <a:pPr marL="685800" lvl="1" indent="-228600" eaLnBrk="1" hangingPunct="1">
              <a:lnSpc>
                <a:spcPct val="150000"/>
              </a:lnSpc>
              <a:buFont typeface="Wingdings" panose="05000000000000000000" pitchFamily="2" charset="2"/>
              <a:buChar char="l"/>
            </a:pPr>
            <a:endParaRPr lang="zh-CN" altLang="en-US" sz="1000" dirty="0">
              <a:solidFill>
                <a:srgbClr val="262626"/>
              </a:solidFill>
              <a:latin typeface="微软雅黑" panose="020B0503020204020204" pitchFamily="34" charset="-122"/>
              <a:ea typeface="微软雅黑" panose="020B0503020204020204" pitchFamily="34" charset="-122"/>
              <a:sym typeface="+mn-ea"/>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4" name="文本框 3"/>
          <p:cNvSpPr txBox="1"/>
          <p:nvPr/>
        </p:nvSpPr>
        <p:spPr>
          <a:xfrm>
            <a:off x="913765" y="3177111"/>
            <a:ext cx="4095897" cy="253916"/>
          </a:xfrm>
          <a:prstGeom prst="rect">
            <a:avLst/>
          </a:prstGeom>
          <a:noFill/>
        </p:spPr>
        <p:txBody>
          <a:bodyPr wrap="square" rtlCol="0">
            <a:spAutoFit/>
          </a:bodyPr>
          <a:lstStyle/>
          <a:p>
            <a:r>
              <a:rPr lang="zh-CN" altLang="en-US" sz="1050" smtClean="0">
                <a:latin typeface="微软雅黑" panose="020B0503020204020204" pitchFamily="34" charset="-122"/>
                <a:ea typeface="微软雅黑" panose="020B0503020204020204" pitchFamily="34" charset="-122"/>
              </a:rPr>
              <a:t>那么在程序中要如何实现呢？</a:t>
            </a:r>
            <a:endParaRPr lang="zh-CN" altLang="en-US" sz="105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案例代码</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sp>
        <p:nvSpPr>
          <p:cNvPr id="6" name="矩形 5"/>
          <p:cNvSpPr/>
          <p:nvPr/>
        </p:nvSpPr>
        <p:spPr>
          <a:xfrm>
            <a:off x="920750" y="1901411"/>
            <a:ext cx="6872605" cy="216498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弹出一个输入框（</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prompt)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，让用户输入年龄（用户输入）</a:t>
            </a: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把用户输入的值用变量保存起来</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把刚才输入的年龄与所要输出的字符串拼接 （程序内部处理）</a:t>
            </a: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使用</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alert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语句弹出警示框（输出</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结果</a:t>
            </a:r>
            <a:r>
              <a:rPr lang="zh-CN" altLang="en-US"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endPar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var</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age</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prompt('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请输入您的</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年龄</a:t>
            </a:r>
            <a:r>
              <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p>
          <a:p>
            <a:endPar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var</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str</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您今年已经</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age</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岁</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了</a:t>
            </a:r>
            <a:r>
              <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p>
          <a:p>
            <a:endPar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alert(str);</a:t>
            </a: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2.5 </a:t>
            </a:r>
            <a:r>
              <a:rPr lang="zh-CN" altLang="en-US" smtClean="0"/>
              <a:t> </a:t>
            </a:r>
            <a:r>
              <a:rPr lang="zh-CN" dirty="0"/>
              <a:t>布尔型 </a:t>
            </a:r>
            <a:r>
              <a:rPr lang="en-US" altLang="zh-CN" dirty="0">
                <a:solidFill>
                  <a:srgbClr val="FF0000"/>
                </a:solidFill>
              </a:rPr>
              <a:t>Boolean</a:t>
            </a:r>
          </a:p>
        </p:txBody>
      </p:sp>
      <p:sp>
        <p:nvSpPr>
          <p:cNvPr id="8" name="内容占位符 5"/>
          <p:cNvSpPr>
            <a:spLocks noGrp="1"/>
          </p:cNvSpPr>
          <p:nvPr/>
        </p:nvSpPr>
        <p:spPr>
          <a:xfrm>
            <a:off x="848360" y="1394460"/>
            <a:ext cx="7981315" cy="83883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dirty="0"/>
              <a:t>布尔类型有两个值：true 和 </a:t>
            </a:r>
            <a:r>
              <a:t>false </a:t>
            </a:r>
            <a:r>
              <a:rPr lang="zh-CN" altLang="en-US" smtClean="0"/>
              <a:t>，其中 </a:t>
            </a:r>
            <a:r>
              <a:rPr lang="en-US" altLang="zh-CN" smtClean="0"/>
              <a:t>true </a:t>
            </a:r>
            <a:r>
              <a:rPr lang="zh-CN" altLang="en-US"/>
              <a:t>表示</a:t>
            </a:r>
            <a:r>
              <a:rPr lang="zh-CN" smtClean="0"/>
              <a:t>真</a:t>
            </a:r>
            <a:r>
              <a:rPr lang="zh-CN" dirty="0"/>
              <a:t>（</a:t>
            </a:r>
            <a:r>
              <a:rPr lang="zh-CN"/>
              <a:t>对</a:t>
            </a:r>
            <a:r>
              <a:rPr lang="zh-CN" smtClean="0"/>
              <a:t>）</a:t>
            </a:r>
            <a:r>
              <a:rPr lang="zh-CN" altLang="en-US" smtClean="0"/>
              <a:t>，而 </a:t>
            </a:r>
            <a:r>
              <a:rPr lang="en-US" altLang="zh-CN" smtClean="0"/>
              <a:t>false </a:t>
            </a:r>
            <a:r>
              <a:rPr lang="zh-CN" altLang="en-US" smtClean="0"/>
              <a:t>表示</a:t>
            </a:r>
            <a:r>
              <a:rPr lang="zh-CN" smtClean="0"/>
              <a:t>假</a:t>
            </a:r>
            <a:r>
              <a:rPr lang="zh-CN" dirty="0"/>
              <a:t>（</a:t>
            </a:r>
            <a:r>
              <a:rPr lang="zh-CN"/>
              <a:t>错</a:t>
            </a:r>
            <a:r>
              <a:rPr lang="zh-CN" smtClean="0"/>
              <a:t>）</a:t>
            </a:r>
            <a:r>
              <a:rPr lang="zh-CN" altLang="en-US" smtClean="0"/>
              <a:t>。</a:t>
            </a:r>
            <a:endParaRPr lang="zh-CN" dirty="0"/>
          </a:p>
          <a:p>
            <a:pPr>
              <a:buFont typeface="Wingdings" panose="05000000000000000000" pitchFamily="2" charset="2"/>
            </a:pPr>
            <a:r>
              <a:rPr lang="zh-CN" dirty="0"/>
              <a:t>布尔</a:t>
            </a:r>
            <a:r>
              <a:rPr lang="zh-CN"/>
              <a:t>型</a:t>
            </a:r>
            <a:r>
              <a:rPr lang="zh-CN" smtClean="0"/>
              <a:t>和</a:t>
            </a:r>
            <a:r>
              <a:rPr lang="zh-CN" altLang="en-US" smtClean="0"/>
              <a:t>数字型</a:t>
            </a:r>
            <a:r>
              <a:rPr lang="zh-CN" smtClean="0"/>
              <a:t>相加</a:t>
            </a:r>
            <a:r>
              <a:rPr lang="zh-CN" dirty="0"/>
              <a:t>的时候， </a:t>
            </a:r>
            <a:r>
              <a:rPr lang="en-US" altLang="zh-CN"/>
              <a:t>true </a:t>
            </a:r>
            <a:r>
              <a:rPr lang="zh-CN" altLang="en-US" smtClean="0"/>
              <a:t>的值为 </a:t>
            </a:r>
            <a:r>
              <a:rPr lang="en-US" altLang="zh-CN" smtClean="0"/>
              <a:t>1 </a:t>
            </a:r>
            <a:r>
              <a:rPr lang="zh-CN" altLang="en-US" smtClean="0"/>
              <a:t>，</a:t>
            </a:r>
            <a:r>
              <a:rPr lang="en-US" altLang="zh-CN" smtClean="0"/>
              <a:t>false </a:t>
            </a:r>
            <a:r>
              <a:rPr lang="zh-CN" altLang="en-US" smtClean="0"/>
              <a:t>的值为 </a:t>
            </a:r>
            <a:r>
              <a:rPr lang="en-US" altLang="zh-CN" smtClean="0"/>
              <a:t>0</a:t>
            </a:r>
            <a:r>
              <a:rPr lang="zh-CN" altLang="en-US" smtClean="0"/>
              <a:t>。</a:t>
            </a:r>
            <a:endParaRPr lang="zh-CN" altLang="en-US" dirty="0"/>
          </a:p>
        </p:txBody>
      </p:sp>
      <p:sp>
        <p:nvSpPr>
          <p:cNvPr id="6" name="矩形 5"/>
          <p:cNvSpPr/>
          <p:nvPr/>
        </p:nvSpPr>
        <p:spPr>
          <a:xfrm>
            <a:off x="943610" y="2189480"/>
            <a:ext cx="6872605" cy="72009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console.log(true + 1);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2</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console.log(false + 1); // 1</a:t>
            </a: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2.6 </a:t>
            </a:r>
            <a:r>
              <a:rPr lang="zh-CN" altLang="en-US" smtClean="0"/>
              <a:t> </a:t>
            </a:r>
            <a:r>
              <a:rPr lang="en-US" altLang="zh-CN" dirty="0"/>
              <a:t>Undefined </a:t>
            </a:r>
            <a:r>
              <a:rPr lang="zh-CN" altLang="en-US" dirty="0"/>
              <a:t>和 </a:t>
            </a:r>
            <a:r>
              <a:rPr lang="en-US" altLang="zh-CN" dirty="0"/>
              <a:t>Null</a:t>
            </a:r>
            <a:endParaRPr lang="en-US" altLang="zh-CN" dirty="0">
              <a:solidFill>
                <a:srgbClr val="FF0000"/>
              </a:solidFill>
            </a:endParaRPr>
          </a:p>
        </p:txBody>
      </p:sp>
      <p:sp>
        <p:nvSpPr>
          <p:cNvPr id="8" name="内容占位符 5"/>
          <p:cNvSpPr>
            <a:spLocks noGrp="1"/>
          </p:cNvSpPr>
          <p:nvPr/>
        </p:nvSpPr>
        <p:spPr>
          <a:xfrm>
            <a:off x="848360" y="1394460"/>
            <a:ext cx="6944995" cy="4521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dirty="0"/>
              <a:t>一个声明后没有被赋值的变量</a:t>
            </a:r>
            <a:r>
              <a:rPr lang="zh-CN" altLang="en-US"/>
              <a:t>会</a:t>
            </a:r>
            <a:r>
              <a:rPr lang="zh-CN" altLang="en-US" smtClean="0"/>
              <a:t>有一个</a:t>
            </a:r>
            <a:r>
              <a:rPr lang="zh-CN" altLang="en-US" dirty="0"/>
              <a:t>默认值 undefined </a:t>
            </a:r>
            <a:r>
              <a:rPr lang="en-US" altLang="zh-CN" dirty="0"/>
              <a:t>( </a:t>
            </a:r>
            <a:r>
              <a:rPr lang="zh-CN" altLang="en-US" dirty="0"/>
              <a:t>如果进行相连</a:t>
            </a:r>
            <a:r>
              <a:rPr lang="zh-CN" altLang="en-US"/>
              <a:t>或者</a:t>
            </a:r>
            <a:r>
              <a:rPr lang="zh-CN" altLang="en-US" smtClean="0"/>
              <a:t>相加时，注意</a:t>
            </a:r>
            <a:r>
              <a:rPr lang="zh-CN" altLang="en-US" dirty="0"/>
              <a:t>结果）</a:t>
            </a:r>
          </a:p>
        </p:txBody>
      </p:sp>
      <p:sp>
        <p:nvSpPr>
          <p:cNvPr id="6" name="矩形 5"/>
          <p:cNvSpPr/>
          <p:nvPr/>
        </p:nvSpPr>
        <p:spPr>
          <a:xfrm>
            <a:off x="920750" y="1798955"/>
            <a:ext cx="6872605" cy="135846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variable;</a:t>
            </a:r>
          </a:p>
          <a:p>
            <a:pPr marL="109855" marR="0" indent="0" algn="l" defTabSz="914400" rtl="0" eaLnBrk="0" fontAlgn="base" latinLnBrk="0" hangingPunct="0">
              <a:lnSpc>
                <a:spcPct val="150000"/>
              </a:lnSpc>
              <a:spcBef>
                <a:spcPct val="0"/>
              </a:spcBef>
              <a:spcAft>
                <a:spcPct val="0"/>
              </a:spcAft>
              <a:buNone/>
            </a:pP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console.log(variable);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undefined</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console.log('你好' + variable);  // 你好undefined</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console.log(11 + variable);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NaN</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console.log(true + variable</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NaN</a:t>
            </a:r>
          </a:p>
        </p:txBody>
      </p:sp>
      <p:sp>
        <p:nvSpPr>
          <p:cNvPr id="2" name="内容占位符 5"/>
          <p:cNvSpPr>
            <a:spLocks noGrp="1"/>
          </p:cNvSpPr>
          <p:nvPr/>
        </p:nvSpPr>
        <p:spPr>
          <a:xfrm>
            <a:off x="897305" y="3305080"/>
            <a:ext cx="6872605" cy="4521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dirty="0"/>
              <a:t>一个声明变量给 </a:t>
            </a:r>
            <a:r>
              <a:rPr lang="en-US" altLang="zh-CN"/>
              <a:t>null </a:t>
            </a:r>
            <a:r>
              <a:rPr lang="zh-CN" altLang="en-US" smtClean="0"/>
              <a:t>值</a:t>
            </a:r>
            <a:r>
              <a:rPr lang="zh-CN" altLang="en-US"/>
              <a:t>，</a:t>
            </a:r>
            <a:r>
              <a:rPr lang="zh-CN" altLang="en-US" smtClean="0"/>
              <a:t>里面</a:t>
            </a:r>
            <a:r>
              <a:rPr lang="zh-CN" altLang="en-US" dirty="0"/>
              <a:t>存</a:t>
            </a:r>
            <a:r>
              <a:rPr lang="zh-CN" altLang="en-US"/>
              <a:t>的</a:t>
            </a:r>
            <a:r>
              <a:rPr lang="zh-CN" altLang="en-US" smtClean="0"/>
              <a:t>值为</a:t>
            </a:r>
            <a:r>
              <a:rPr lang="zh-CN" altLang="en-US"/>
              <a:t>空</a:t>
            </a:r>
            <a:r>
              <a:rPr lang="zh-CN" altLang="en-US" smtClean="0"/>
              <a:t>（学习对象时，我们</a:t>
            </a:r>
            <a:r>
              <a:rPr lang="zh-CN" altLang="en-US" dirty="0"/>
              <a:t>继续研究</a:t>
            </a:r>
            <a:r>
              <a:rPr lang="en-US" altLang="zh-CN" dirty="0"/>
              <a:t>null)</a:t>
            </a:r>
          </a:p>
        </p:txBody>
      </p:sp>
      <p:sp>
        <p:nvSpPr>
          <p:cNvPr id="3" name="矩形 2"/>
          <p:cNvSpPr/>
          <p:nvPr/>
        </p:nvSpPr>
        <p:spPr>
          <a:xfrm>
            <a:off x="920750" y="3727990"/>
            <a:ext cx="6872605" cy="114109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vari = null;</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console.log('你好' + vari);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你好null</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console.log(11 + vari);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11</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console.log(true + vari);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a:t>
            </a: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2"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07105" y="1209675"/>
            <a:ext cx="4991100" cy="2724150"/>
          </a:xfrm>
        </p:spPr>
        <p:txBody>
          <a:bodyPr>
            <a:normAutofit/>
          </a:bodyPr>
          <a:lstStyle/>
          <a:p>
            <a:r>
              <a:rPr lang="zh-CN" altLang="en-US" dirty="0">
                <a:solidFill>
                  <a:schemeClr val="tx1"/>
                </a:solidFill>
              </a:rPr>
              <a:t>数据类型简介</a:t>
            </a:r>
          </a:p>
          <a:p>
            <a:r>
              <a:rPr lang="zh-CN" altLang="en-US" dirty="0"/>
              <a:t>简单数据类型</a:t>
            </a:r>
          </a:p>
          <a:p>
            <a:r>
              <a:rPr lang="zh-CN" altLang="en-US" dirty="0">
                <a:solidFill>
                  <a:srgbClr val="FF0000"/>
                </a:solidFill>
              </a:rPr>
              <a:t>获取变量数据类型</a:t>
            </a:r>
          </a:p>
          <a:p>
            <a:r>
              <a:rPr lang="zh-CN" altLang="en-US" dirty="0"/>
              <a:t>数据类型转换</a:t>
            </a:r>
          </a:p>
          <a:p>
            <a:pPr marL="0" indent="0">
              <a:buNone/>
            </a:pPr>
            <a:endParaRPr lang="zh-CN" altLang="en-US" dirty="0"/>
          </a:p>
          <a:p>
            <a:pPr marL="0" indent="0">
              <a:buNone/>
            </a:pP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a:t>
            </a:r>
            <a:r>
              <a:rPr lang="en-US" altLang="zh-CN" smtClean="0"/>
              <a:t>. </a:t>
            </a:r>
            <a:r>
              <a:rPr lang="zh-CN" altLang="en-US" smtClean="0"/>
              <a:t>获取变量数据类型</a:t>
            </a:r>
            <a:endParaRPr lang="zh-CN" altLang="en-US" dirty="0"/>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3.1 </a:t>
            </a:r>
            <a:r>
              <a:rPr lang="zh-CN" altLang="en-US" smtClean="0"/>
              <a:t> </a:t>
            </a:r>
            <a:r>
              <a:rPr smtClean="0"/>
              <a:t>获取检测变量的数据类型</a:t>
            </a:r>
            <a:endParaRPr dirty="0"/>
          </a:p>
        </p:txBody>
      </p:sp>
      <p:sp>
        <p:nvSpPr>
          <p:cNvPr id="8" name="内容占位符 5"/>
          <p:cNvSpPr>
            <a:spLocks noGrp="1"/>
          </p:cNvSpPr>
          <p:nvPr/>
        </p:nvSpPr>
        <p:spPr>
          <a:xfrm>
            <a:off x="848360" y="1394460"/>
            <a:ext cx="7981315" cy="4521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dirty="0"/>
              <a:t>typeof 可用来获取检测变量的数据类型</a:t>
            </a:r>
          </a:p>
        </p:txBody>
      </p:sp>
      <p:sp>
        <p:nvSpPr>
          <p:cNvPr id="6" name="矩形 5"/>
          <p:cNvSpPr/>
          <p:nvPr/>
        </p:nvSpPr>
        <p:spPr>
          <a:xfrm>
            <a:off x="920750" y="1798955"/>
            <a:ext cx="6872605" cy="70548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num = </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18</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p>
          <a:p>
            <a:pPr marL="109855" marR="0" indent="0" algn="l" defTabSz="914400" rtl="0" eaLnBrk="0" fontAlgn="base" latinLnBrk="0" hangingPunct="0">
              <a:lnSpc>
                <a:spcPct val="150000"/>
              </a:lnSpc>
              <a:spcBef>
                <a:spcPct val="0"/>
              </a:spcBef>
              <a:spcAft>
                <a:spcPct val="0"/>
              </a:spcAft>
              <a:buNone/>
            </a:pP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console.log(typeof num) // </a:t>
            </a:r>
            <a:r>
              <a:rPr lang="zh-CN" alt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结果 </a:t>
            </a:r>
            <a:r>
              <a:rPr lang="en-US" altLang="zh-CN"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number      </a:t>
            </a:r>
          </a:p>
        </p:txBody>
      </p:sp>
      <p:sp>
        <p:nvSpPr>
          <p:cNvPr id="2" name="内容占位符 5"/>
          <p:cNvSpPr>
            <a:spLocks noGrp="1"/>
          </p:cNvSpPr>
          <p:nvPr/>
        </p:nvSpPr>
        <p:spPr>
          <a:xfrm>
            <a:off x="848360" y="2591435"/>
            <a:ext cx="6944995" cy="4521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dirty="0"/>
              <a:t>不同类型的返回值</a:t>
            </a:r>
          </a:p>
        </p:txBody>
      </p:sp>
      <p:pic>
        <p:nvPicPr>
          <p:cNvPr id="4" name="图片 3" descr="8{68KPJB2H{QF3FT}FXLY6H"/>
          <p:cNvPicPr>
            <a:picLocks noChangeAspect="1"/>
          </p:cNvPicPr>
          <p:nvPr/>
        </p:nvPicPr>
        <p:blipFill>
          <a:blip r:embed="rId2"/>
          <a:stretch>
            <a:fillRect/>
          </a:stretch>
        </p:blipFill>
        <p:spPr>
          <a:xfrm>
            <a:off x="1041400" y="2994158"/>
            <a:ext cx="6324600" cy="1873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3.2 </a:t>
            </a:r>
            <a:r>
              <a:rPr lang="zh-CN" altLang="en-US" dirty="0"/>
              <a:t>字面量</a:t>
            </a:r>
          </a:p>
        </p:txBody>
      </p:sp>
      <p:sp>
        <p:nvSpPr>
          <p:cNvPr id="15" name="内容占位符 5"/>
          <p:cNvSpPr>
            <a:spLocks noGrp="1"/>
          </p:cNvSpPr>
          <p:nvPr>
            <p:ph sz="half" idx="14"/>
          </p:nvPr>
        </p:nvSpPr>
        <p:spPr>
          <a:xfrm>
            <a:off x="848360" y="1430656"/>
            <a:ext cx="6576255" cy="1500114"/>
          </a:xfrm>
        </p:spPr>
        <p:txBody>
          <a:bodyPr>
            <a:normAutofit/>
          </a:bodyPr>
          <a:lstStyle/>
          <a:p>
            <a:pPr>
              <a:buFont typeface="Wingdings" panose="05000000000000000000" pitchFamily="2" charset="2"/>
            </a:pPr>
            <a:r>
              <a:rPr lang="zh-CN" altLang="en-US"/>
              <a:t>字面</a:t>
            </a:r>
            <a:r>
              <a:rPr lang="zh-CN" altLang="en-US" smtClean="0"/>
              <a:t>量是</a:t>
            </a:r>
            <a:r>
              <a:rPr smtClean="0"/>
              <a:t>在源代码中一个固定值的表示法</a:t>
            </a:r>
            <a:r>
              <a:rPr lang="zh-CN" altLang="en-US" smtClean="0"/>
              <a:t>，</a:t>
            </a:r>
            <a:r>
              <a:rPr smtClean="0"/>
              <a:t>通俗</a:t>
            </a:r>
            <a:r>
              <a:rPr lang="zh-CN" altLang="en-US" smtClean="0"/>
              <a:t>来说，就是</a:t>
            </a:r>
            <a:r>
              <a:rPr smtClean="0"/>
              <a:t>字面量表示如何表达这个值</a:t>
            </a:r>
            <a:r>
              <a:rPr lang="zh-CN" altLang="en-US" dirty="0"/>
              <a:t>。</a:t>
            </a:r>
            <a:endParaRPr dirty="0"/>
          </a:p>
          <a:p>
            <a:pPr marL="171450" indent="-171450">
              <a:buFont typeface="Wingdings" panose="05000000000000000000" pitchFamily="2" charset="2"/>
              <a:buChar char="l"/>
            </a:pPr>
            <a:r>
              <a:rPr smtClean="0"/>
              <a:t>数</a:t>
            </a:r>
            <a:r>
              <a:rPr lang="zh-CN" altLang="en-US" smtClean="0"/>
              <a:t>字</a:t>
            </a:r>
            <a:r>
              <a:rPr smtClean="0"/>
              <a:t>字面量</a:t>
            </a:r>
            <a:r>
              <a:rPr dirty="0"/>
              <a:t>：8, 9, 10</a:t>
            </a:r>
          </a:p>
          <a:p>
            <a:pPr marL="171450" indent="-171450">
              <a:buFont typeface="Wingdings" panose="05000000000000000000" pitchFamily="2" charset="2"/>
              <a:buChar char="l"/>
            </a:pPr>
            <a:r>
              <a:rPr dirty="0"/>
              <a:t>字符串字面量：'黑马程序员', "大前端"</a:t>
            </a:r>
          </a:p>
          <a:p>
            <a:pPr marL="171450" indent="-171450">
              <a:buFont typeface="Wingdings" panose="05000000000000000000" pitchFamily="2" charset="2"/>
              <a:buChar char="l"/>
            </a:pPr>
            <a:r>
              <a:rPr dirty="0"/>
              <a:t>布尔字面量</a:t>
            </a:r>
            <a:r>
              <a:t>：</a:t>
            </a:r>
            <a:r>
              <a:rPr smtClean="0"/>
              <a:t>true，false</a:t>
            </a:r>
            <a:endParaRPr dirty="0"/>
          </a:p>
        </p:txBody>
      </p:sp>
      <p:sp>
        <p:nvSpPr>
          <p:cNvPr id="6" name="标题 9"/>
          <p:cNvSpPr>
            <a:spLocks noGrp="1"/>
          </p:cNvSpPr>
          <p:nvPr>
            <p:ph type="title"/>
          </p:nvPr>
        </p:nvSpPr>
        <p:spPr>
          <a:xfrm>
            <a:off x="628650" y="0"/>
            <a:ext cx="6737350" cy="792000"/>
          </a:xfrm>
        </p:spPr>
        <p:txBody>
          <a:bodyPr/>
          <a:lstStyle/>
          <a:p>
            <a:r>
              <a:rPr lang="en-US" altLang="zh-CN" dirty="0"/>
              <a:t>3</a:t>
            </a:r>
            <a:r>
              <a:rPr lang="en-US" altLang="zh-CN" smtClean="0"/>
              <a:t>. </a:t>
            </a:r>
            <a:r>
              <a:rPr lang="zh-CN" altLang="en-US" smtClean="0"/>
              <a:t>获取变量数据类型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07105" y="1209675"/>
            <a:ext cx="4991100" cy="2724150"/>
          </a:xfrm>
        </p:spPr>
        <p:txBody>
          <a:bodyPr>
            <a:normAutofit/>
          </a:bodyPr>
          <a:lstStyle/>
          <a:p>
            <a:r>
              <a:rPr lang="zh-CN" altLang="en-US" dirty="0">
                <a:solidFill>
                  <a:schemeClr val="tx1"/>
                </a:solidFill>
              </a:rPr>
              <a:t>数据类型简介</a:t>
            </a:r>
          </a:p>
          <a:p>
            <a:r>
              <a:rPr lang="zh-CN" altLang="en-US" dirty="0"/>
              <a:t>简单数据类型</a:t>
            </a:r>
          </a:p>
          <a:p>
            <a:r>
              <a:rPr lang="zh-CN" altLang="en-US" dirty="0"/>
              <a:t>获取变量数据类型</a:t>
            </a:r>
          </a:p>
          <a:p>
            <a:r>
              <a:rPr lang="zh-CN" altLang="en-US" dirty="0">
                <a:solidFill>
                  <a:srgbClr val="FF0000"/>
                </a:solidFill>
              </a:rPr>
              <a:t>数据类型转换</a:t>
            </a:r>
          </a:p>
          <a:p>
            <a:pPr marL="0" indent="0">
              <a:buNone/>
            </a:pP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a:t>
            </a:r>
            <a:r>
              <a:rPr lang="en-US" altLang="zh-CN"/>
              <a:t>. </a:t>
            </a:r>
            <a:r>
              <a:rPr lang="zh-CN" altLang="en-US" smtClean="0"/>
              <a:t>数据类型简介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a:t>1.1 </a:t>
            </a:r>
            <a:r>
              <a:rPr lang="zh-CN" altLang="en-US" smtClean="0"/>
              <a:t>为什么需要</a:t>
            </a:r>
            <a:r>
              <a:rPr lang="en-US" altLang="zh-CN" smtClean="0"/>
              <a:t>数据类型</a:t>
            </a:r>
            <a:endParaRPr lang="en-US" altLang="zh-CN" dirty="0"/>
          </a:p>
        </p:txBody>
      </p:sp>
      <p:sp>
        <p:nvSpPr>
          <p:cNvPr id="15" name="内容占位符 5"/>
          <p:cNvSpPr>
            <a:spLocks noGrp="1"/>
          </p:cNvSpPr>
          <p:nvPr>
            <p:ph sz="half" idx="14"/>
          </p:nvPr>
        </p:nvSpPr>
        <p:spPr>
          <a:xfrm>
            <a:off x="848361" y="1430656"/>
            <a:ext cx="6771640" cy="1117160"/>
          </a:xfrm>
        </p:spPr>
        <p:txBody>
          <a:bodyPr>
            <a:normAutofit/>
          </a:bodyPr>
          <a:lstStyle/>
          <a:p>
            <a:pPr>
              <a:buFont typeface="Wingdings" panose="05000000000000000000" pitchFamily="2" charset="2"/>
            </a:pPr>
            <a:r>
              <a:rPr lang="zh-CN" altLang="en-US"/>
              <a:t>在计算机中，不同的数据所需占用的存储空间是不同的，为了便于把数据分成所需内存大小不同的数据</a:t>
            </a:r>
            <a:r>
              <a:rPr lang="zh-CN" altLang="en-US" smtClean="0"/>
              <a:t>，充分利用存储空间，于是定义</a:t>
            </a:r>
            <a:r>
              <a:rPr lang="zh-CN" altLang="en-US"/>
              <a:t>了不同的数据类型</a:t>
            </a:r>
            <a:r>
              <a:rPr lang="zh-CN" altLang="en-US" smtClean="0"/>
              <a:t>。</a:t>
            </a:r>
            <a:endParaRPr lang="en-US" altLang="zh-CN" smtClean="0"/>
          </a:p>
          <a:p>
            <a:pPr>
              <a:buFont typeface="Wingdings" panose="05000000000000000000" pitchFamily="2" charset="2"/>
            </a:pPr>
            <a:r>
              <a:rPr lang="zh-CN" altLang="en-US" smtClean="0"/>
              <a:t>简单来说，数据类型就是数据的类别型号。</a:t>
            </a:r>
            <a:r>
              <a:rPr smtClean="0"/>
              <a:t>比如</a:t>
            </a:r>
            <a:r>
              <a:rPr lang="zh-CN" altLang="en-US" smtClean="0"/>
              <a:t>姓名</a:t>
            </a:r>
            <a:r>
              <a:rPr smtClean="0"/>
              <a:t>“</a:t>
            </a:r>
            <a:r>
              <a:t>张三</a:t>
            </a:r>
            <a:r>
              <a:rPr smtClean="0"/>
              <a:t>”</a:t>
            </a:r>
            <a:r>
              <a:rPr lang="zh-CN" altLang="en-US" smtClean="0"/>
              <a:t>，年龄</a:t>
            </a:r>
            <a:r>
              <a:rPr smtClean="0"/>
              <a:t>18</a:t>
            </a:r>
            <a:r>
              <a:rPr lang="zh-CN" altLang="en-US" smtClean="0"/>
              <a:t>，</a:t>
            </a:r>
            <a:r>
              <a:rPr smtClean="0"/>
              <a:t>这些数据的类型是不一样的。</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a:t>
            </a:r>
            <a:r>
              <a:rPr lang="en-US" altLang="zh-CN" smtClean="0"/>
              <a:t>. </a:t>
            </a:r>
            <a:r>
              <a:rPr lang="zh-CN" altLang="en-US" smtClean="0"/>
              <a:t>数据类型转换</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smtClean="0"/>
              <a:t>4.1 </a:t>
            </a:r>
            <a:r>
              <a:rPr lang="zh-CN" altLang="en-US" smtClean="0"/>
              <a:t>什么是数据类型</a:t>
            </a:r>
            <a:r>
              <a:rPr lang="zh-CN" altLang="en-US" dirty="0"/>
              <a:t>转换</a:t>
            </a:r>
            <a:endParaRPr lang="en-US" altLang="zh-CN" dirty="0"/>
          </a:p>
        </p:txBody>
      </p:sp>
      <p:sp>
        <p:nvSpPr>
          <p:cNvPr id="15" name="内容占位符 5"/>
          <p:cNvSpPr>
            <a:spLocks noGrp="1"/>
          </p:cNvSpPr>
          <p:nvPr>
            <p:ph sz="half" idx="14"/>
          </p:nvPr>
        </p:nvSpPr>
        <p:spPr>
          <a:xfrm>
            <a:off x="848360" y="1430654"/>
            <a:ext cx="6826348" cy="2328545"/>
          </a:xfrm>
        </p:spPr>
        <p:txBody>
          <a:bodyPr>
            <a:normAutofit/>
          </a:bodyPr>
          <a:lstStyle/>
          <a:p>
            <a:pPr>
              <a:buFont typeface="Wingdings" panose="05000000000000000000" pitchFamily="2" charset="2"/>
            </a:pPr>
            <a:r>
              <a:rPr lang="zh-CN" altLang="en-US"/>
              <a:t>使用</a:t>
            </a:r>
            <a:r>
              <a:rPr smtClean="0"/>
              <a:t>表单</a:t>
            </a:r>
            <a:r>
              <a:rPr lang="zh-CN" altLang="en-US" smtClean="0"/>
              <a:t>、</a:t>
            </a:r>
            <a:r>
              <a:rPr smtClean="0"/>
              <a:t>prompt 获取过来的数据默认是</a:t>
            </a:r>
            <a:r>
              <a:rPr lang="zh-CN" altLang="en-US" smtClean="0"/>
              <a:t>字符串类型的</a:t>
            </a:r>
            <a:r>
              <a:rPr smtClean="0"/>
              <a:t>，此时就不能直接简单的进行加法运算</a:t>
            </a:r>
            <a:r>
              <a:rPr lang="zh-CN" altLang="en-US" smtClean="0"/>
              <a:t>，而</a:t>
            </a:r>
            <a:r>
              <a:rPr smtClean="0"/>
              <a:t>需要转换</a:t>
            </a:r>
            <a:r>
              <a:rPr lang="zh-CN" altLang="en-US" smtClean="0"/>
              <a:t>变量的数据类型</a:t>
            </a:r>
            <a:r>
              <a:rPr smtClean="0"/>
              <a:t>。通俗</a:t>
            </a:r>
            <a:r>
              <a:rPr lang="zh-CN" altLang="en-US" smtClean="0"/>
              <a:t>来说，</a:t>
            </a:r>
            <a:r>
              <a:rPr smtClean="0"/>
              <a:t>就是</a:t>
            </a:r>
            <a:r>
              <a:rPr smtClean="0">
                <a:solidFill>
                  <a:srgbClr val="FF0000"/>
                </a:solidFill>
              </a:rPr>
              <a:t>把一种数据类型的变量转换成另外一种数据类型</a:t>
            </a:r>
            <a:r>
              <a:rPr lang="zh-CN" altLang="en-US" smtClean="0"/>
              <a:t>。</a:t>
            </a:r>
            <a:endParaRPr lang="en-US" altLang="zh-CN" smtClean="0"/>
          </a:p>
          <a:p>
            <a:pPr>
              <a:buFont typeface="Wingdings" panose="05000000000000000000" pitchFamily="2" charset="2"/>
            </a:pPr>
            <a:r>
              <a:rPr lang="zh-CN" altLang="en-US" smtClean="0"/>
              <a:t>我们通常</a:t>
            </a:r>
            <a:r>
              <a:rPr lang="zh-CN" altLang="en-US" smtClean="0"/>
              <a:t>会实现</a:t>
            </a:r>
            <a:r>
              <a:rPr smtClean="0"/>
              <a:t>3</a:t>
            </a:r>
            <a:r>
              <a:rPr lang="zh-CN" altLang="en-US" smtClean="0"/>
              <a:t>种方式的转换</a:t>
            </a:r>
            <a:r>
              <a:rPr smtClean="0"/>
              <a:t>：</a:t>
            </a:r>
            <a:endParaRPr lang="en-US" smtClean="0"/>
          </a:p>
          <a:p>
            <a:pPr marL="171450" indent="-171450">
              <a:buFont typeface="Wingdings" panose="05000000000000000000" pitchFamily="2" charset="2"/>
              <a:buChar char="l"/>
            </a:pPr>
            <a:r>
              <a:rPr smtClean="0"/>
              <a:t>转</a:t>
            </a:r>
            <a:r>
              <a:rPr lang="zh-CN" altLang="en-US" smtClean="0"/>
              <a:t>换为</a:t>
            </a:r>
            <a:r>
              <a:rPr smtClean="0"/>
              <a:t>字符串</a:t>
            </a:r>
            <a:r>
              <a:rPr lang="zh-CN" altLang="en-US"/>
              <a:t>类型</a:t>
            </a:r>
            <a:endParaRPr lang="en-US" smtClean="0"/>
          </a:p>
          <a:p>
            <a:pPr marL="171450" indent="-171450">
              <a:buFont typeface="Wingdings" panose="05000000000000000000" pitchFamily="2" charset="2"/>
              <a:buChar char="l"/>
            </a:pPr>
            <a:r>
              <a:rPr smtClean="0"/>
              <a:t>转</a:t>
            </a:r>
            <a:r>
              <a:rPr lang="zh-CN" altLang="en-US" smtClean="0"/>
              <a:t>换为</a:t>
            </a:r>
            <a:r>
              <a:rPr smtClean="0"/>
              <a:t>数</a:t>
            </a:r>
            <a:r>
              <a:rPr lang="zh-CN" altLang="en-US" smtClean="0"/>
              <a:t>字型</a:t>
            </a:r>
            <a:endParaRPr lang="en-US" altLang="zh-CN" smtClean="0"/>
          </a:p>
          <a:p>
            <a:pPr marL="171450" indent="-171450">
              <a:buFont typeface="Wingdings" panose="05000000000000000000" pitchFamily="2" charset="2"/>
              <a:buChar char="l"/>
            </a:pPr>
            <a:r>
              <a:rPr smtClean="0"/>
              <a:t>转</a:t>
            </a:r>
            <a:r>
              <a:rPr lang="zh-CN" altLang="en-US" smtClean="0"/>
              <a:t>换为</a:t>
            </a:r>
            <a:r>
              <a:rPr smtClean="0"/>
              <a:t>布尔</a:t>
            </a:r>
            <a:r>
              <a:rPr lang="zh-CN" altLang="en-US" smtClean="0"/>
              <a:t>型</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4.2 </a:t>
            </a:r>
            <a:r>
              <a:rPr lang="zh-CN" altLang="en-US"/>
              <a:t>转换</a:t>
            </a:r>
            <a:r>
              <a:rPr lang="zh-CN" altLang="en-US" smtClean="0"/>
              <a:t>为字符串</a:t>
            </a:r>
            <a:endParaRPr lang="zh-CN" altLang="en-US" dirty="0"/>
          </a:p>
        </p:txBody>
      </p:sp>
      <p:sp>
        <p:nvSpPr>
          <p:cNvPr id="15" name="内容占位符 5"/>
          <p:cNvSpPr>
            <a:spLocks noGrp="1"/>
          </p:cNvSpPr>
          <p:nvPr>
            <p:ph sz="half" idx="14"/>
          </p:nvPr>
        </p:nvSpPr>
        <p:spPr>
          <a:xfrm>
            <a:off x="892811" y="3242945"/>
            <a:ext cx="7026910" cy="821055"/>
          </a:xfrm>
        </p:spPr>
        <p:txBody>
          <a:bodyPr>
            <a:normAutofit/>
          </a:bodyPr>
          <a:lstStyle/>
          <a:p>
            <a:pPr marL="171450" indent="-171450">
              <a:buFont typeface="Wingdings" panose="05000000000000000000" pitchFamily="2" charset="2"/>
              <a:buChar char="l"/>
            </a:pPr>
            <a:r>
              <a:rPr lang="en-US" smtClean="0"/>
              <a:t>toString</a:t>
            </a:r>
            <a:r>
              <a:rPr lang="en-US" dirty="0"/>
              <a:t>() </a:t>
            </a:r>
            <a:r>
              <a:rPr lang="zh-CN" altLang="en-US" dirty="0"/>
              <a:t>和 </a:t>
            </a:r>
            <a:r>
              <a:rPr lang="en-US" altLang="zh-CN" dirty="0"/>
              <a:t>String()  </a:t>
            </a:r>
            <a:r>
              <a:rPr lang="zh-CN" altLang="en-US" dirty="0"/>
              <a:t>使用</a:t>
            </a:r>
            <a:r>
              <a:rPr lang="zh-CN" altLang="en-US"/>
              <a:t>方式</a:t>
            </a:r>
            <a:r>
              <a:rPr lang="zh-CN" altLang="en-US" smtClean="0"/>
              <a:t>不一样。</a:t>
            </a:r>
            <a:endParaRPr lang="zh-CN" altLang="en-US" dirty="0"/>
          </a:p>
          <a:p>
            <a:pPr marL="171450" indent="-171450">
              <a:buFont typeface="Wingdings" panose="05000000000000000000" pitchFamily="2" charset="2"/>
              <a:buChar char="l"/>
            </a:pPr>
            <a:r>
              <a:rPr lang="zh-CN" altLang="en-US" smtClean="0"/>
              <a:t>三</a:t>
            </a:r>
            <a:r>
              <a:rPr lang="zh-CN" altLang="en-US" dirty="0"/>
              <a:t>种转换方式，我们更</a:t>
            </a:r>
            <a:r>
              <a:rPr lang="zh-CN" altLang="en-US"/>
              <a:t>喜欢</a:t>
            </a:r>
            <a:r>
              <a:rPr lang="zh-CN" altLang="en-US" smtClean="0"/>
              <a:t>用第三种加号拼接字符串转换方式， </a:t>
            </a:r>
            <a:r>
              <a:rPr lang="zh-CN" altLang="en-US" dirty="0"/>
              <a:t>这一</a:t>
            </a:r>
            <a:r>
              <a:rPr lang="zh-CN" altLang="en-US"/>
              <a:t>种</a:t>
            </a:r>
            <a:r>
              <a:rPr lang="zh-CN" altLang="en-US" smtClean="0"/>
              <a:t>方式也称之为隐</a:t>
            </a:r>
            <a:r>
              <a:rPr lang="zh-CN" altLang="en-US" dirty="0"/>
              <a:t>式</a:t>
            </a:r>
            <a:r>
              <a:rPr lang="zh-CN" altLang="en-US"/>
              <a:t>转换</a:t>
            </a:r>
            <a:r>
              <a:rPr lang="zh-CN" altLang="en-US" smtClean="0"/>
              <a:t>。</a:t>
            </a:r>
            <a:endParaRPr dirty="0"/>
          </a:p>
        </p:txBody>
      </p:sp>
      <p:pic>
        <p:nvPicPr>
          <p:cNvPr id="2" name="图片 1" descr="1$WO`R8Y_G}17@[{%6JP9$O"/>
          <p:cNvPicPr>
            <a:picLocks noChangeAspect="1"/>
          </p:cNvPicPr>
          <p:nvPr/>
        </p:nvPicPr>
        <p:blipFill>
          <a:blip r:embed="rId2"/>
          <a:stretch>
            <a:fillRect/>
          </a:stretch>
        </p:blipFill>
        <p:spPr>
          <a:xfrm>
            <a:off x="848360" y="1477645"/>
            <a:ext cx="7071360" cy="1463040"/>
          </a:xfrm>
          <a:prstGeom prst="rect">
            <a:avLst/>
          </a:prstGeom>
        </p:spPr>
      </p:pic>
      <p:sp>
        <p:nvSpPr>
          <p:cNvPr id="7"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4.3 </a:t>
            </a:r>
            <a:r>
              <a:rPr lang="zh-CN" altLang="en-US"/>
              <a:t>转换</a:t>
            </a:r>
            <a:r>
              <a:rPr lang="zh-CN" altLang="en-US" smtClean="0"/>
              <a:t>为数字型（</a:t>
            </a:r>
            <a:r>
              <a:rPr lang="zh-CN" altLang="en-US" dirty="0"/>
              <a:t>重点）</a:t>
            </a:r>
          </a:p>
        </p:txBody>
      </p:sp>
      <p:sp>
        <p:nvSpPr>
          <p:cNvPr id="15" name="内容占位符 5"/>
          <p:cNvSpPr>
            <a:spLocks noGrp="1"/>
          </p:cNvSpPr>
          <p:nvPr>
            <p:ph sz="half" idx="14"/>
          </p:nvPr>
        </p:nvSpPr>
        <p:spPr>
          <a:xfrm>
            <a:off x="892810" y="3256916"/>
            <a:ext cx="7024175" cy="798718"/>
          </a:xfrm>
        </p:spPr>
        <p:txBody>
          <a:bodyPr>
            <a:normAutofit/>
          </a:bodyPr>
          <a:lstStyle/>
          <a:p>
            <a:pPr marL="171450" indent="-171450">
              <a:buFont typeface="Wingdings" panose="05000000000000000000" pitchFamily="2" charset="2"/>
              <a:buChar char="l"/>
            </a:pPr>
            <a:r>
              <a:rPr lang="zh-CN" altLang="en-US" smtClean="0"/>
              <a:t>注意 </a:t>
            </a:r>
            <a:r>
              <a:rPr lang="en-US" altLang="zh-CN" smtClean="0"/>
              <a:t>parseInt </a:t>
            </a:r>
            <a:r>
              <a:rPr lang="zh-CN" altLang="en-US" smtClean="0"/>
              <a:t>和 </a:t>
            </a:r>
            <a:r>
              <a:rPr lang="en-US" altLang="zh-CN"/>
              <a:t>parseFloat </a:t>
            </a:r>
            <a:r>
              <a:rPr lang="zh-CN" altLang="en-US" smtClean="0">
                <a:solidFill>
                  <a:srgbClr val="FF0000"/>
                </a:solidFill>
              </a:rPr>
              <a:t>单词</a:t>
            </a:r>
            <a:r>
              <a:rPr lang="zh-CN" altLang="en-US">
                <a:solidFill>
                  <a:srgbClr val="FF0000"/>
                </a:solidFill>
              </a:rPr>
              <a:t>的</a:t>
            </a:r>
            <a:r>
              <a:rPr lang="zh-CN" altLang="en-US" smtClean="0">
                <a:solidFill>
                  <a:srgbClr val="FF0000"/>
                </a:solidFill>
              </a:rPr>
              <a:t>大小写</a:t>
            </a:r>
            <a:r>
              <a:rPr lang="zh-CN" altLang="en-US" dirty="0"/>
              <a:t>，这</a:t>
            </a:r>
            <a:r>
              <a:rPr lang="en-US" altLang="zh-CN" dirty="0"/>
              <a:t>2</a:t>
            </a:r>
            <a:r>
              <a:rPr lang="zh-CN" altLang="en-US" dirty="0"/>
              <a:t>个</a:t>
            </a:r>
            <a:r>
              <a:rPr lang="zh-CN" altLang="en-US"/>
              <a:t>是</a:t>
            </a:r>
            <a:r>
              <a:rPr lang="zh-CN" altLang="en-US" smtClean="0"/>
              <a:t>重点</a:t>
            </a:r>
            <a:endParaRPr lang="zh-CN" altLang="en-US" dirty="0"/>
          </a:p>
          <a:p>
            <a:pPr marL="171450" indent="-171450">
              <a:buFont typeface="Wingdings" panose="05000000000000000000" pitchFamily="2" charset="2"/>
              <a:buChar char="l"/>
            </a:pPr>
            <a:r>
              <a:rPr lang="zh-CN" altLang="en-US" smtClean="0"/>
              <a:t>隐</a:t>
            </a:r>
            <a:r>
              <a:rPr lang="zh-CN" altLang="en-US" dirty="0"/>
              <a:t>式</a:t>
            </a:r>
            <a:r>
              <a:rPr lang="zh-CN" altLang="en-US"/>
              <a:t>转换</a:t>
            </a:r>
            <a:r>
              <a:rPr lang="zh-CN" altLang="en-US" smtClean="0"/>
              <a:t>是我们在</a:t>
            </a:r>
            <a:r>
              <a:rPr lang="zh-CN" altLang="en-US" dirty="0"/>
              <a:t>进行算数运算的时候，</a:t>
            </a:r>
            <a:r>
              <a:rPr lang="en-US" altLang="zh-CN"/>
              <a:t>JS </a:t>
            </a:r>
            <a:r>
              <a:rPr lang="zh-CN" altLang="en-US" smtClean="0"/>
              <a:t>自动转换</a:t>
            </a:r>
            <a:r>
              <a:rPr lang="zh-CN" altLang="en-US"/>
              <a:t>了</a:t>
            </a:r>
            <a:r>
              <a:rPr lang="zh-CN" altLang="en-US" smtClean="0"/>
              <a:t>数据类型</a:t>
            </a:r>
            <a:endParaRPr dirty="0"/>
          </a:p>
          <a:p>
            <a:pPr>
              <a:buFont typeface="Wingdings" panose="05000000000000000000" pitchFamily="2" charset="2"/>
            </a:pPr>
            <a:endParaRPr dirty="0"/>
          </a:p>
        </p:txBody>
      </p:sp>
      <p:pic>
        <p:nvPicPr>
          <p:cNvPr id="4" name="图片 3" descr="BC92I$W_1]F4OZAZ3[8BF{P"/>
          <p:cNvPicPr>
            <a:picLocks noChangeAspect="1"/>
          </p:cNvPicPr>
          <p:nvPr/>
        </p:nvPicPr>
        <p:blipFill>
          <a:blip r:embed="rId2"/>
          <a:stretch>
            <a:fillRect/>
          </a:stretch>
        </p:blipFill>
        <p:spPr>
          <a:xfrm>
            <a:off x="892810" y="1379855"/>
            <a:ext cx="7024175" cy="1765219"/>
          </a:xfrm>
          <a:prstGeom prst="rect">
            <a:avLst/>
          </a:prstGeom>
        </p:spPr>
      </p:pic>
      <p:sp>
        <p:nvSpPr>
          <p:cNvPr id="7"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smtClean="0">
                <a:solidFill>
                  <a:srgbClr val="FF0000"/>
                </a:solidFill>
                <a:latin typeface="微软雅黑" panose="020B0503020204020204" pitchFamily="34" charset="-122"/>
                <a:ea typeface="微软雅黑" panose="020B0503020204020204" pitchFamily="34" charset="-122"/>
              </a:rPr>
              <a:t>案例 </a:t>
            </a:r>
            <a:r>
              <a:rPr lang="en-US" altLang="zh-CN" sz="1400" b="1" smtClean="0">
                <a:solidFill>
                  <a:srgbClr val="FF0000"/>
                </a:solidFill>
                <a:latin typeface="微软雅黑" panose="020B0503020204020204" pitchFamily="34" charset="-122"/>
                <a:ea typeface="微软雅黑" panose="020B0503020204020204" pitchFamily="34" charset="-122"/>
              </a:rPr>
              <a:t>1</a:t>
            </a:r>
            <a:r>
              <a:rPr lang="zh-CN" altLang="en-US" sz="1400" b="1" dirty="0">
                <a:solidFill>
                  <a:srgbClr val="FF0000"/>
                </a:solidFill>
                <a:latin typeface="微软雅黑" panose="020B0503020204020204" pitchFamily="34" charset="-122"/>
                <a:ea typeface="微软雅黑" panose="020B0503020204020204" pitchFamily="34" charset="-122"/>
              </a:rPr>
              <a:t>：</a:t>
            </a:r>
            <a:r>
              <a:rPr lang="zh-CN" altLang="en-US" sz="1400" b="1">
                <a:solidFill>
                  <a:srgbClr val="FF0000"/>
                </a:solidFill>
                <a:latin typeface="微软雅黑" panose="020B0503020204020204" pitchFamily="34" charset="-122"/>
                <a:ea typeface="微软雅黑" panose="020B0503020204020204" pitchFamily="34" charset="-122"/>
              </a:rPr>
              <a:t>计算</a:t>
            </a:r>
            <a:r>
              <a:rPr lang="zh-CN" altLang="en-US" sz="1400" b="1" smtClean="0">
                <a:solidFill>
                  <a:srgbClr val="FF0000"/>
                </a:solidFill>
                <a:latin typeface="微软雅黑" panose="020B0503020204020204" pitchFamily="34" charset="-122"/>
                <a:ea typeface="微软雅黑" panose="020B0503020204020204" pitchFamily="34" charset="-122"/>
              </a:rPr>
              <a:t>年龄</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sp>
        <p:nvSpPr>
          <p:cNvPr id="5" name="内容占位符 5"/>
          <p:cNvSpPr>
            <a:spLocks noGrp="1"/>
          </p:cNvSpPr>
          <p:nvPr/>
        </p:nvSpPr>
        <p:spPr>
          <a:xfrm>
            <a:off x="920750" y="1784985"/>
            <a:ext cx="7981315" cy="48895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smtClean="0"/>
              <a:t>此案例要求在页面中</a:t>
            </a:r>
            <a:r>
              <a:rPr smtClean="0"/>
              <a:t>弹出一个输入框</a:t>
            </a:r>
            <a:r>
              <a:t>，</a:t>
            </a:r>
            <a:r>
              <a:rPr smtClean="0"/>
              <a:t>我们输入出生年份</a:t>
            </a:r>
            <a:r>
              <a:rPr lang="zh-CN" altLang="en-US" smtClean="0"/>
              <a:t>后</a:t>
            </a:r>
            <a:r>
              <a:rPr smtClean="0"/>
              <a:t>， 能计算出我们的年龄</a:t>
            </a:r>
            <a:r>
              <a:rPr lang="zh-CN" altLang="en-US" smtClean="0"/>
              <a:t>。</a:t>
            </a:r>
            <a:endParaRPr dirty="0"/>
          </a:p>
        </p:txBody>
      </p:sp>
      <p:pic>
        <p:nvPicPr>
          <p:cNvPr id="3" name="图片 2" descr="GIF11"/>
          <p:cNvPicPr>
            <a:picLocks noChangeAspect="1"/>
          </p:cNvPicPr>
          <p:nvPr/>
        </p:nvPicPr>
        <p:blipFill>
          <a:blip r:embed="rId3"/>
          <a:stretch>
            <a:fillRect/>
          </a:stretch>
        </p:blipFill>
        <p:spPr>
          <a:xfrm>
            <a:off x="2350237" y="2273935"/>
            <a:ext cx="3630148" cy="1524088"/>
          </a:xfrm>
          <a:prstGeom prst="rect">
            <a:avLst/>
          </a:prstGeom>
        </p:spPr>
      </p:pic>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案例分析</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sp>
        <p:nvSpPr>
          <p:cNvPr id="46084" name="TextBox 8"/>
          <p:cNvSpPr txBox="1"/>
          <p:nvPr/>
        </p:nvSpPr>
        <p:spPr>
          <a:xfrm>
            <a:off x="532764" y="1933258"/>
            <a:ext cx="7165389" cy="819455"/>
          </a:xfrm>
          <a:prstGeom prst="rect">
            <a:avLst/>
          </a:prstGeom>
          <a:noFill/>
          <a:ln w="9525">
            <a:noFill/>
          </a:ln>
        </p:spPr>
        <p:txBody>
          <a:bodyPr wrap="square">
            <a:spAutoFit/>
          </a:bodyPr>
          <a:lstStyle/>
          <a:p>
            <a:pPr marL="685800" lvl="1" indent="-228600" eaLnBrk="1" hangingPunct="1">
              <a:lnSpc>
                <a:spcPct val="150000"/>
              </a:lnSpc>
              <a:buFont typeface="黑体" panose="02010609060101010101" pitchFamily="49" charset="-122"/>
              <a:buAutoNum type="circleNumDbPlain"/>
            </a:pPr>
            <a:r>
              <a:rPr lang="zh-CN" altLang="zh-CN" sz="1050" dirty="0">
                <a:solidFill>
                  <a:srgbClr val="262626"/>
                </a:solidFill>
                <a:latin typeface="微软雅黑" panose="020B0503020204020204" pitchFamily="34" charset="-122"/>
                <a:ea typeface="微软雅黑" panose="020B0503020204020204" pitchFamily="34" charset="-122"/>
                <a:sym typeface="+mn-ea"/>
              </a:rPr>
              <a:t>弹出一个输入框（</a:t>
            </a:r>
            <a:r>
              <a:rPr lang="en-US" altLang="zh-CN" sz="1050" dirty="0">
                <a:solidFill>
                  <a:srgbClr val="262626"/>
                </a:solidFill>
                <a:latin typeface="微软雅黑" panose="020B0503020204020204" pitchFamily="34" charset="-122"/>
                <a:ea typeface="微软雅黑" panose="020B0503020204020204" pitchFamily="34" charset="-122"/>
                <a:sym typeface="+mn-ea"/>
              </a:rPr>
              <a:t>prompt)</a:t>
            </a:r>
            <a:r>
              <a:rPr lang="zh-CN" altLang="zh-CN" sz="1050" dirty="0">
                <a:solidFill>
                  <a:srgbClr val="262626"/>
                </a:solidFill>
                <a:latin typeface="微软雅黑" panose="020B0503020204020204" pitchFamily="34" charset="-122"/>
                <a:ea typeface="微软雅黑" panose="020B0503020204020204" pitchFamily="34" charset="-122"/>
                <a:sym typeface="+mn-ea"/>
              </a:rPr>
              <a:t>，让</a:t>
            </a:r>
            <a:r>
              <a:rPr lang="zh-CN" altLang="zh-CN" sz="1050">
                <a:solidFill>
                  <a:srgbClr val="262626"/>
                </a:solidFill>
                <a:latin typeface="微软雅黑" panose="020B0503020204020204" pitchFamily="34" charset="-122"/>
                <a:ea typeface="微软雅黑" panose="020B0503020204020204" pitchFamily="34" charset="-122"/>
                <a:sym typeface="+mn-ea"/>
              </a:rPr>
              <a:t>用户</a:t>
            </a:r>
            <a:r>
              <a:rPr lang="zh-CN" altLang="zh-CN" sz="1050" smtClean="0">
                <a:solidFill>
                  <a:srgbClr val="262626"/>
                </a:solidFill>
                <a:latin typeface="微软雅黑" panose="020B0503020204020204" pitchFamily="34" charset="-122"/>
                <a:ea typeface="微软雅黑" panose="020B0503020204020204" pitchFamily="34" charset="-122"/>
                <a:sym typeface="+mn-ea"/>
              </a:rPr>
              <a:t>输入</a:t>
            </a:r>
            <a:r>
              <a:rPr lang="zh-CN" altLang="en-US" sz="1050" smtClean="0">
                <a:solidFill>
                  <a:srgbClr val="262626"/>
                </a:solidFill>
                <a:latin typeface="微软雅黑" panose="020B0503020204020204" pitchFamily="34" charset="-122"/>
                <a:ea typeface="微软雅黑" panose="020B0503020204020204" pitchFamily="34" charset="-122"/>
                <a:sym typeface="+mn-ea"/>
              </a:rPr>
              <a:t>出生年份</a:t>
            </a:r>
            <a:r>
              <a:rPr lang="zh-CN" altLang="zh-CN" sz="1050" smtClean="0">
                <a:solidFill>
                  <a:srgbClr val="262626"/>
                </a:solidFill>
                <a:latin typeface="微软雅黑" panose="020B0503020204020204" pitchFamily="34" charset="-122"/>
                <a:ea typeface="微软雅黑" panose="020B0503020204020204" pitchFamily="34" charset="-122"/>
                <a:sym typeface="+mn-ea"/>
              </a:rPr>
              <a:t> </a:t>
            </a:r>
            <a:r>
              <a:rPr lang="zh-CN" altLang="zh-CN" sz="1050" dirty="0">
                <a:solidFill>
                  <a:srgbClr val="262626"/>
                </a:solidFill>
                <a:latin typeface="微软雅黑" panose="020B0503020204020204" pitchFamily="34" charset="-122"/>
                <a:ea typeface="微软雅黑" panose="020B0503020204020204" pitchFamily="34" charset="-122"/>
                <a:sym typeface="+mn-ea"/>
              </a:rPr>
              <a:t>（</a:t>
            </a:r>
            <a:r>
              <a:rPr lang="zh-CN" altLang="zh-CN" sz="1050" dirty="0">
                <a:solidFill>
                  <a:srgbClr val="FF0000"/>
                </a:solidFill>
                <a:latin typeface="微软雅黑" panose="020B0503020204020204" pitchFamily="34" charset="-122"/>
                <a:ea typeface="微软雅黑" panose="020B0503020204020204" pitchFamily="34" charset="-122"/>
                <a:sym typeface="+mn-ea"/>
              </a:rPr>
              <a:t>用户输入</a:t>
            </a:r>
            <a:r>
              <a:rPr lang="zh-CN" altLang="zh-CN" sz="1050" dirty="0">
                <a:solidFill>
                  <a:srgbClr val="262626"/>
                </a:solidFill>
                <a:latin typeface="微软雅黑" panose="020B0503020204020204" pitchFamily="34" charset="-122"/>
                <a:ea typeface="微软雅黑" panose="020B0503020204020204" pitchFamily="34" charset="-122"/>
                <a:sym typeface="+mn-ea"/>
              </a:rPr>
              <a:t>）</a:t>
            </a:r>
          </a:p>
          <a:p>
            <a:pPr marL="685800" lvl="1" indent="-228600" eaLnBrk="1" hangingPunct="1">
              <a:lnSpc>
                <a:spcPct val="150000"/>
              </a:lnSpc>
              <a:buFont typeface="黑体" panose="02010609060101010101" pitchFamily="49" charset="-122"/>
              <a:buAutoNum type="circleNumDbPlain"/>
            </a:pPr>
            <a:r>
              <a:rPr lang="zh-CN" altLang="en-US" sz="1050" dirty="0">
                <a:solidFill>
                  <a:srgbClr val="262626"/>
                </a:solidFill>
                <a:latin typeface="微软雅黑" panose="020B0503020204020204" pitchFamily="34" charset="-122"/>
                <a:ea typeface="微软雅黑" panose="020B0503020204020204" pitchFamily="34" charset="-122"/>
                <a:sym typeface="+mn-ea"/>
              </a:rPr>
              <a:t>把用户输入</a:t>
            </a:r>
            <a:r>
              <a:rPr lang="zh-CN" altLang="en-US" sz="1050">
                <a:solidFill>
                  <a:srgbClr val="262626"/>
                </a:solidFill>
                <a:latin typeface="微软雅黑" panose="020B0503020204020204" pitchFamily="34" charset="-122"/>
                <a:ea typeface="微软雅黑" panose="020B0503020204020204" pitchFamily="34" charset="-122"/>
                <a:sym typeface="+mn-ea"/>
              </a:rPr>
              <a:t>的</a:t>
            </a:r>
            <a:r>
              <a:rPr lang="zh-CN" altLang="en-US" sz="1050" smtClean="0">
                <a:solidFill>
                  <a:srgbClr val="262626"/>
                </a:solidFill>
                <a:latin typeface="微软雅黑" panose="020B0503020204020204" pitchFamily="34" charset="-122"/>
                <a:ea typeface="微软雅黑" panose="020B0503020204020204" pitchFamily="34" charset="-122"/>
                <a:sym typeface="+mn-ea"/>
              </a:rPr>
              <a:t>值用</a:t>
            </a:r>
            <a:r>
              <a:rPr lang="zh-CN" altLang="en-US" sz="1050" dirty="0">
                <a:solidFill>
                  <a:srgbClr val="262626"/>
                </a:solidFill>
                <a:latin typeface="微软雅黑" panose="020B0503020204020204" pitchFamily="34" charset="-122"/>
                <a:ea typeface="微软雅黑" panose="020B0503020204020204" pitchFamily="34" charset="-122"/>
                <a:sym typeface="+mn-ea"/>
              </a:rPr>
              <a:t>变量</a:t>
            </a:r>
            <a:r>
              <a:rPr lang="zh-CN" altLang="en-US" sz="1050">
                <a:solidFill>
                  <a:srgbClr val="262626"/>
                </a:solidFill>
                <a:latin typeface="微软雅黑" panose="020B0503020204020204" pitchFamily="34" charset="-122"/>
                <a:ea typeface="微软雅黑" panose="020B0503020204020204" pitchFamily="34" charset="-122"/>
                <a:sym typeface="+mn-ea"/>
              </a:rPr>
              <a:t>保存</a:t>
            </a:r>
            <a:r>
              <a:rPr lang="zh-CN" altLang="en-US" sz="1050" smtClean="0">
                <a:solidFill>
                  <a:srgbClr val="262626"/>
                </a:solidFill>
                <a:latin typeface="微软雅黑" panose="020B0503020204020204" pitchFamily="34" charset="-122"/>
                <a:ea typeface="微软雅黑" panose="020B0503020204020204" pitchFamily="34" charset="-122"/>
                <a:sym typeface="+mn-ea"/>
              </a:rPr>
              <a:t>起来，然后用今年的年份减去变量值，结果就是现在</a:t>
            </a:r>
            <a:r>
              <a:rPr lang="zh-CN" altLang="en-US" sz="1050" dirty="0">
                <a:solidFill>
                  <a:srgbClr val="262626"/>
                </a:solidFill>
                <a:latin typeface="微软雅黑" panose="020B0503020204020204" pitchFamily="34" charset="-122"/>
                <a:ea typeface="微软雅黑" panose="020B0503020204020204" pitchFamily="34" charset="-122"/>
                <a:sym typeface="+mn-ea"/>
              </a:rPr>
              <a:t>的年龄  （</a:t>
            </a:r>
            <a:r>
              <a:rPr lang="zh-CN" altLang="en-US" sz="1050" dirty="0">
                <a:solidFill>
                  <a:srgbClr val="FF0000"/>
                </a:solidFill>
                <a:latin typeface="微软雅黑" panose="020B0503020204020204" pitchFamily="34" charset="-122"/>
                <a:ea typeface="微软雅黑" panose="020B0503020204020204" pitchFamily="34" charset="-122"/>
                <a:sym typeface="+mn-ea"/>
              </a:rPr>
              <a:t>程序内部处理</a:t>
            </a:r>
            <a:r>
              <a:rPr lang="zh-CN" altLang="en-US" sz="1050" dirty="0">
                <a:solidFill>
                  <a:srgbClr val="262626"/>
                </a:solidFill>
                <a:latin typeface="微软雅黑" panose="020B0503020204020204" pitchFamily="34" charset="-122"/>
                <a:ea typeface="微软雅黑" panose="020B0503020204020204" pitchFamily="34" charset="-122"/>
                <a:sym typeface="+mn-ea"/>
              </a:rPr>
              <a:t>）</a:t>
            </a:r>
          </a:p>
          <a:p>
            <a:pPr marL="685800" lvl="1" indent="-228600" eaLnBrk="1" hangingPunct="1">
              <a:lnSpc>
                <a:spcPct val="150000"/>
              </a:lnSpc>
              <a:buFont typeface="黑体" panose="02010609060101010101" pitchFamily="49" charset="-122"/>
              <a:buAutoNum type="circleNumDbPlain"/>
            </a:pPr>
            <a:r>
              <a:rPr lang="zh-CN" altLang="en-US" sz="1050" smtClean="0">
                <a:solidFill>
                  <a:srgbClr val="262626"/>
                </a:solidFill>
                <a:latin typeface="微软雅黑" panose="020B0503020204020204" pitchFamily="34" charset="-122"/>
                <a:ea typeface="微软雅黑" panose="020B0503020204020204" pitchFamily="34" charset="-122"/>
                <a:sym typeface="+mn-ea"/>
              </a:rPr>
              <a:t>弹</a:t>
            </a:r>
            <a:r>
              <a:rPr lang="zh-CN" altLang="en-US" sz="1050" dirty="0">
                <a:solidFill>
                  <a:srgbClr val="262626"/>
                </a:solidFill>
                <a:latin typeface="微软雅黑" panose="020B0503020204020204" pitchFamily="34" charset="-122"/>
                <a:ea typeface="微软雅黑" panose="020B0503020204020204" pitchFamily="34" charset="-122"/>
                <a:sym typeface="+mn-ea"/>
              </a:rPr>
              <a:t>出警示框（</a:t>
            </a:r>
            <a:r>
              <a:rPr lang="en-US" altLang="zh-CN" sz="1050" dirty="0">
                <a:solidFill>
                  <a:srgbClr val="262626"/>
                </a:solidFill>
                <a:latin typeface="微软雅黑" panose="020B0503020204020204" pitchFamily="34" charset="-122"/>
                <a:ea typeface="微软雅黑" panose="020B0503020204020204" pitchFamily="34" charset="-122"/>
                <a:sym typeface="+mn-ea"/>
              </a:rPr>
              <a:t>alert</a:t>
            </a:r>
            <a:r>
              <a:rPr lang="en-US" altLang="zh-CN" sz="1050">
                <a:solidFill>
                  <a:srgbClr val="262626"/>
                </a:solidFill>
                <a:latin typeface="微软雅黑" panose="020B0503020204020204" pitchFamily="34" charset="-122"/>
                <a:ea typeface="微软雅黑" panose="020B0503020204020204" pitchFamily="34" charset="-122"/>
                <a:sym typeface="+mn-ea"/>
              </a:rPr>
              <a:t>) </a:t>
            </a:r>
            <a:r>
              <a:rPr lang="zh-CN" altLang="en-US" sz="1050" smtClean="0">
                <a:solidFill>
                  <a:srgbClr val="262626"/>
                </a:solidFill>
                <a:latin typeface="微软雅黑" panose="020B0503020204020204" pitchFamily="34" charset="-122"/>
                <a:ea typeface="微软雅黑" panose="020B0503020204020204" pitchFamily="34" charset="-122"/>
                <a:sym typeface="+mn-ea"/>
              </a:rPr>
              <a:t>，</a:t>
            </a:r>
            <a:r>
              <a:rPr lang="en-US" altLang="zh-CN" sz="1050" smtClean="0">
                <a:solidFill>
                  <a:srgbClr val="262626"/>
                </a:solidFill>
                <a:latin typeface="微软雅黑" panose="020B0503020204020204" pitchFamily="34" charset="-122"/>
                <a:ea typeface="微软雅黑" panose="020B0503020204020204" pitchFamily="34" charset="-122"/>
                <a:sym typeface="+mn-ea"/>
              </a:rPr>
              <a:t> </a:t>
            </a:r>
            <a:r>
              <a:rPr lang="zh-CN" altLang="en-US" sz="1050" dirty="0">
                <a:solidFill>
                  <a:srgbClr val="262626"/>
                </a:solidFill>
                <a:latin typeface="微软雅黑" panose="020B0503020204020204" pitchFamily="34" charset="-122"/>
                <a:ea typeface="微软雅黑" panose="020B0503020204020204" pitchFamily="34" charset="-122"/>
                <a:sym typeface="+mn-ea"/>
              </a:rPr>
              <a:t>把计算的结果输出</a:t>
            </a:r>
            <a:r>
              <a:rPr lang="en-US" altLang="zh-CN" sz="1050" dirty="0">
                <a:solidFill>
                  <a:srgbClr val="262626"/>
                </a:solidFill>
                <a:latin typeface="微软雅黑" panose="020B0503020204020204" pitchFamily="34" charset="-122"/>
                <a:ea typeface="微软雅黑" panose="020B0503020204020204" pitchFamily="34" charset="-122"/>
                <a:sym typeface="+mn-ea"/>
              </a:rPr>
              <a:t> </a:t>
            </a:r>
            <a:r>
              <a:rPr lang="zh-CN" altLang="en-US" sz="1050" dirty="0">
                <a:solidFill>
                  <a:srgbClr val="262626"/>
                </a:solidFill>
                <a:latin typeface="微软雅黑" panose="020B0503020204020204" pitchFamily="34" charset="-122"/>
                <a:ea typeface="微软雅黑" panose="020B0503020204020204" pitchFamily="34" charset="-122"/>
                <a:sym typeface="+mn-ea"/>
              </a:rPr>
              <a:t>（</a:t>
            </a:r>
            <a:r>
              <a:rPr lang="zh-CN" altLang="en-US" sz="1050" dirty="0">
                <a:solidFill>
                  <a:srgbClr val="FF0000"/>
                </a:solidFill>
                <a:latin typeface="微软雅黑" panose="020B0503020204020204" pitchFamily="34" charset="-122"/>
                <a:ea typeface="微软雅黑" panose="020B0503020204020204" pitchFamily="34" charset="-122"/>
                <a:sym typeface="+mn-ea"/>
              </a:rPr>
              <a:t>输出</a:t>
            </a:r>
            <a:r>
              <a:rPr lang="zh-CN" altLang="en-US" sz="1050">
                <a:solidFill>
                  <a:srgbClr val="FF0000"/>
                </a:solidFill>
                <a:latin typeface="微软雅黑" panose="020B0503020204020204" pitchFamily="34" charset="-122"/>
                <a:ea typeface="微软雅黑" panose="020B0503020204020204" pitchFamily="34" charset="-122"/>
                <a:sym typeface="+mn-ea"/>
              </a:rPr>
              <a:t>结果</a:t>
            </a:r>
            <a:r>
              <a:rPr lang="zh-CN" altLang="en-US" sz="1050" smtClean="0">
                <a:solidFill>
                  <a:srgbClr val="262626"/>
                </a:solidFill>
                <a:latin typeface="微软雅黑" panose="020B0503020204020204" pitchFamily="34" charset="-122"/>
                <a:ea typeface="微软雅黑" panose="020B0503020204020204" pitchFamily="34" charset="-122"/>
                <a:sym typeface="+mn-ea"/>
              </a:rPr>
              <a:t>）</a:t>
            </a:r>
            <a:endParaRPr lang="zh-CN" altLang="en-US" sz="1050" dirty="0">
              <a:solidFill>
                <a:srgbClr val="262626"/>
              </a:solidFill>
              <a:latin typeface="微软雅黑" panose="020B0503020204020204" pitchFamily="34" charset="-122"/>
              <a:ea typeface="微软雅黑" panose="020B0503020204020204" pitchFamily="34" charset="-122"/>
              <a:sym typeface="+mn-ea"/>
            </a:endParaRPr>
          </a:p>
        </p:txBody>
      </p:sp>
      <p:sp>
        <p:nvSpPr>
          <p:cNvPr id="7"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案例代码</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sp>
        <p:nvSpPr>
          <p:cNvPr id="6" name="矩形 5"/>
          <p:cNvSpPr/>
          <p:nvPr/>
        </p:nvSpPr>
        <p:spPr>
          <a:xfrm>
            <a:off x="920750" y="1882775"/>
            <a:ext cx="6872605" cy="176701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1.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弹出</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输入</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框</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输入出生年份</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，并</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存储</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在变量中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endPar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year = prompt('请输入您的出生年份：');</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altLang="zh-CN"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zh-CN" altLang="en-US" sz="1050" b="1"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用户输入</a:t>
            </a:r>
            <a:endPar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2.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用今年减去刚才</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输入的</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年份   </a:t>
            </a:r>
            <a:endPar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result = 201</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9</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year</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zh-CN" altLang="en-US" sz="1050" b="1"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程序</a:t>
            </a:r>
            <a:r>
              <a:rPr lang="zh-CN" altLang="en-US" sz="1050" b="1"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内部</a:t>
            </a:r>
            <a:r>
              <a:rPr lang="zh-CN" altLang="en-US" sz="1050" b="1"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处理</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3.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弹出</a:t>
            </a:r>
            <a:r>
              <a:rPr lang="zh-CN" altLang="en-US"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提示</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框  </a:t>
            </a:r>
            <a:endPar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('您的年龄是:' + result + '岁</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zh-CN" altLang="en-US" sz="1050" b="1"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输出结果</a:t>
            </a:r>
            <a:endParaRPr lang="zh-CN" altLang="en-US" sz="1050" b="1"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0795" y="1241425"/>
            <a:ext cx="3044825" cy="414020"/>
          </a:xfrm>
          <a:prstGeom prst="rect">
            <a:avLst/>
          </a:prstGeom>
          <a:noFill/>
          <a:ln w="9525">
            <a:noFill/>
          </a:ln>
        </p:spPr>
        <p:txBody>
          <a:bodyPr wrap="square">
            <a:spAutoFit/>
          </a:bodyPr>
          <a:lstStyle/>
          <a:p>
            <a:pPr>
              <a:lnSpc>
                <a:spcPct val="150000"/>
              </a:lnSpc>
            </a:pPr>
            <a:r>
              <a:rPr lang="zh-CN" altLang="en-US" sz="1400" b="1" smtClean="0">
                <a:solidFill>
                  <a:srgbClr val="FF0000"/>
                </a:solidFill>
                <a:latin typeface="微软雅黑" panose="020B0503020204020204" pitchFamily="34" charset="-122"/>
                <a:ea typeface="微软雅黑" panose="020B0503020204020204" pitchFamily="34" charset="-122"/>
              </a:rPr>
              <a:t>案例 </a:t>
            </a:r>
            <a:r>
              <a:rPr lang="en-US" altLang="zh-CN" sz="1400" b="1" smtClean="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：简单加法器</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sp>
        <p:nvSpPr>
          <p:cNvPr id="5" name="内容占位符 5"/>
          <p:cNvSpPr>
            <a:spLocks noGrp="1"/>
          </p:cNvSpPr>
          <p:nvPr/>
        </p:nvSpPr>
        <p:spPr>
          <a:xfrm>
            <a:off x="920750" y="1784984"/>
            <a:ext cx="6691435" cy="825353"/>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dirty="0"/>
              <a:t>计算两个数的值</a:t>
            </a:r>
            <a:r>
              <a:t>， </a:t>
            </a:r>
            <a:r>
              <a:rPr smtClean="0"/>
              <a:t>用户输入第一个值</a:t>
            </a:r>
            <a:r>
              <a:rPr lang="zh-CN" altLang="en-US" smtClean="0"/>
              <a:t>后</a:t>
            </a:r>
            <a:r>
              <a:rPr smtClean="0"/>
              <a:t>，继续弹出</a:t>
            </a:r>
            <a:r>
              <a:rPr lang="zh-CN" altLang="en-US" smtClean="0"/>
              <a:t>第二个输入框并</a:t>
            </a:r>
            <a:r>
              <a:rPr smtClean="0"/>
              <a:t>输入第二个值，最后</a:t>
            </a:r>
            <a:r>
              <a:rPr lang="zh-CN" altLang="en-US" smtClean="0"/>
              <a:t>通过弹出窗口显示出两次输入值相加</a:t>
            </a:r>
            <a:r>
              <a:rPr smtClean="0"/>
              <a:t>的结果</a:t>
            </a:r>
            <a:r>
              <a:rPr lang="zh-CN" altLang="en-US" smtClean="0"/>
              <a:t>。</a:t>
            </a:r>
            <a:endParaRPr dirty="0"/>
          </a:p>
        </p:txBody>
      </p:sp>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pic>
        <p:nvPicPr>
          <p:cNvPr id="10" name="图片 9" descr="GI2F"/>
          <p:cNvPicPr>
            <a:picLocks noChangeAspect="1"/>
          </p:cNvPicPr>
          <p:nvPr/>
        </p:nvPicPr>
        <p:blipFill>
          <a:blip r:embed="rId3"/>
          <a:stretch>
            <a:fillRect/>
          </a:stretch>
        </p:blipFill>
        <p:spPr>
          <a:xfrm>
            <a:off x="1806892" y="2610337"/>
            <a:ext cx="4380865" cy="1847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377411"/>
          </a:xfrm>
          <a:prstGeom prst="rect">
            <a:avLst/>
          </a:prstGeom>
          <a:noFill/>
          <a:ln w="9525">
            <a:noFill/>
          </a:ln>
        </p:spPr>
        <p:txBody>
          <a:bodyPr>
            <a:spAutoFit/>
          </a:bodyPr>
          <a:lstStyle/>
          <a:p>
            <a:pPr>
              <a:lnSpc>
                <a:spcPct val="150000"/>
              </a:lnSpc>
            </a:pPr>
            <a:r>
              <a:rPr lang="zh-CN" altLang="en-US" sz="1400" b="1" smtClean="0">
                <a:solidFill>
                  <a:srgbClr val="FF0000"/>
                </a:solidFill>
                <a:latin typeface="微软雅黑" panose="020B0503020204020204" pitchFamily="34" charset="-122"/>
                <a:ea typeface="微软雅黑" panose="020B0503020204020204" pitchFamily="34" charset="-122"/>
              </a:rPr>
              <a:t>案例</a:t>
            </a:r>
            <a:r>
              <a:rPr lang="zh-CN" altLang="en-US" sz="1400" b="1">
                <a:solidFill>
                  <a:srgbClr val="FF0000"/>
                </a:solidFill>
                <a:latin typeface="微软雅黑" panose="020B0503020204020204" pitchFamily="34" charset="-122"/>
                <a:ea typeface="微软雅黑" panose="020B0503020204020204" pitchFamily="34" charset="-122"/>
              </a:rPr>
              <a:t>分析</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
        <p:nvSpPr>
          <p:cNvPr id="7" name="TextBox 8"/>
          <p:cNvSpPr txBox="1"/>
          <p:nvPr/>
        </p:nvSpPr>
        <p:spPr>
          <a:xfrm>
            <a:off x="532764" y="1933258"/>
            <a:ext cx="7165389" cy="1061829"/>
          </a:xfrm>
          <a:prstGeom prst="rect">
            <a:avLst/>
          </a:prstGeom>
          <a:noFill/>
          <a:ln w="9525">
            <a:noFill/>
          </a:ln>
        </p:spPr>
        <p:txBody>
          <a:bodyPr wrap="square">
            <a:spAutoFit/>
          </a:bodyPr>
          <a:lstStyle/>
          <a:p>
            <a:pPr marL="685800" lvl="1" indent="-228600">
              <a:lnSpc>
                <a:spcPct val="150000"/>
              </a:lnSpc>
              <a:buFont typeface="黑体" panose="02010609060101010101" pitchFamily="49" charset="-122"/>
              <a:buAutoNum type="circleNumDbPlain"/>
            </a:pP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先</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弹出第一个输入框，提示用户输入第一个</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值 </a:t>
            </a: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 保存起来</a:t>
            </a:r>
            <a:endPar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endParaRPr>
          </a:p>
          <a:p>
            <a:pPr marL="685800" lvl="1" indent="-228600">
              <a:lnSpc>
                <a:spcPct val="150000"/>
              </a:lnSpc>
              <a:buFont typeface="黑体" panose="02010609060101010101" pitchFamily="49" charset="-122"/>
              <a:buAutoNum type="circleNumDbPlain"/>
            </a:pP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再弹出第二个框，提示用户输入第二</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个</a:t>
            </a: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值  保存起来</a:t>
            </a:r>
            <a:endParaRPr lang="zh-CN" altLang="zh-CN" sz="1050" smtClean="0">
              <a:solidFill>
                <a:srgbClr val="262626"/>
              </a:solidFill>
              <a:latin typeface="微软雅黑" panose="020B0503020204020204" pitchFamily="34" charset="-122"/>
              <a:ea typeface="微软雅黑" panose="020B0503020204020204" pitchFamily="34" charset="-122"/>
              <a:sym typeface="+mn-ea"/>
            </a:endParaRPr>
          </a:p>
          <a:p>
            <a:pPr marL="685800" lvl="1" indent="-228600">
              <a:lnSpc>
                <a:spcPct val="150000"/>
              </a:lnSpc>
              <a:buFont typeface="黑体" panose="02010609060101010101" pitchFamily="49" charset="-122"/>
              <a:buAutoNum type="circleNumDbPlain"/>
            </a:pP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把</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这两个值相加，并将结果赋给新</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的</a:t>
            </a: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变量（注意数据类型转换）  </a:t>
            </a:r>
            <a:endPar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endParaRPr>
          </a:p>
          <a:p>
            <a:pPr marL="685800" lvl="1" indent="-228600" eaLnBrk="1" hangingPunct="1">
              <a:lnSpc>
                <a:spcPct val="150000"/>
              </a:lnSpc>
              <a:buFont typeface="黑体" panose="02010609060101010101" pitchFamily="49" charset="-122"/>
              <a:buAutoNum type="circleNumDbPlain"/>
            </a:pPr>
            <a:r>
              <a:rPr lang="zh-CN" altLang="en-US" sz="1050" smtClean="0">
                <a:solidFill>
                  <a:srgbClr val="262626"/>
                </a:solidFill>
                <a:latin typeface="微软雅黑" panose="020B0503020204020204" pitchFamily="34" charset="-122"/>
                <a:ea typeface="微软雅黑" panose="020B0503020204020204" pitchFamily="34" charset="-122"/>
                <a:sym typeface="+mn-ea"/>
              </a:rPr>
              <a:t>弹</a:t>
            </a:r>
            <a:r>
              <a:rPr lang="zh-CN" altLang="en-US" sz="1050" dirty="0">
                <a:solidFill>
                  <a:srgbClr val="262626"/>
                </a:solidFill>
                <a:latin typeface="微软雅黑" panose="020B0503020204020204" pitchFamily="34" charset="-122"/>
                <a:ea typeface="微软雅黑" panose="020B0503020204020204" pitchFamily="34" charset="-122"/>
                <a:sym typeface="+mn-ea"/>
              </a:rPr>
              <a:t>出警示框（</a:t>
            </a:r>
            <a:r>
              <a:rPr lang="en-US" altLang="zh-CN" sz="1050" dirty="0">
                <a:solidFill>
                  <a:srgbClr val="262626"/>
                </a:solidFill>
                <a:latin typeface="微软雅黑" panose="020B0503020204020204" pitchFamily="34" charset="-122"/>
                <a:ea typeface="微软雅黑" panose="020B0503020204020204" pitchFamily="34" charset="-122"/>
                <a:sym typeface="+mn-ea"/>
              </a:rPr>
              <a:t>alert</a:t>
            </a:r>
            <a:r>
              <a:rPr lang="en-US" altLang="zh-CN" sz="1050">
                <a:solidFill>
                  <a:srgbClr val="262626"/>
                </a:solidFill>
                <a:latin typeface="微软雅黑" panose="020B0503020204020204" pitchFamily="34" charset="-122"/>
                <a:ea typeface="微软雅黑" panose="020B0503020204020204" pitchFamily="34" charset="-122"/>
                <a:sym typeface="+mn-ea"/>
              </a:rPr>
              <a:t>) </a:t>
            </a:r>
            <a:r>
              <a:rPr lang="zh-CN" altLang="en-US" sz="1050" smtClean="0">
                <a:solidFill>
                  <a:srgbClr val="262626"/>
                </a:solidFill>
                <a:latin typeface="微软雅黑" panose="020B0503020204020204" pitchFamily="34" charset="-122"/>
                <a:ea typeface="微软雅黑" panose="020B0503020204020204" pitchFamily="34" charset="-122"/>
                <a:sym typeface="+mn-ea"/>
              </a:rPr>
              <a:t>，</a:t>
            </a:r>
            <a:r>
              <a:rPr lang="en-US" altLang="zh-CN" sz="1050" smtClean="0">
                <a:solidFill>
                  <a:srgbClr val="262626"/>
                </a:solidFill>
                <a:latin typeface="微软雅黑" panose="020B0503020204020204" pitchFamily="34" charset="-122"/>
                <a:ea typeface="微软雅黑" panose="020B0503020204020204" pitchFamily="34" charset="-122"/>
                <a:sym typeface="+mn-ea"/>
              </a:rPr>
              <a:t> </a:t>
            </a:r>
            <a:r>
              <a:rPr lang="zh-CN" altLang="en-US" sz="1050" dirty="0">
                <a:solidFill>
                  <a:srgbClr val="262626"/>
                </a:solidFill>
                <a:latin typeface="微软雅黑" panose="020B0503020204020204" pitchFamily="34" charset="-122"/>
                <a:ea typeface="微软雅黑" panose="020B0503020204020204" pitchFamily="34" charset="-122"/>
                <a:sym typeface="+mn-ea"/>
              </a:rPr>
              <a:t>把计算的结果输出</a:t>
            </a:r>
            <a:r>
              <a:rPr lang="en-US" altLang="zh-CN" sz="1050" dirty="0">
                <a:solidFill>
                  <a:srgbClr val="262626"/>
                </a:solidFill>
                <a:latin typeface="微软雅黑" panose="020B0503020204020204" pitchFamily="34" charset="-122"/>
                <a:ea typeface="微软雅黑" panose="020B0503020204020204" pitchFamily="34" charset="-122"/>
                <a:sym typeface="+mn-ea"/>
              </a:rPr>
              <a:t> </a:t>
            </a:r>
            <a:r>
              <a:rPr lang="zh-CN" altLang="en-US" sz="1050" dirty="0">
                <a:solidFill>
                  <a:srgbClr val="262626"/>
                </a:solidFill>
                <a:latin typeface="微软雅黑" panose="020B0503020204020204" pitchFamily="34" charset="-122"/>
                <a:ea typeface="微软雅黑" panose="020B0503020204020204" pitchFamily="34" charset="-122"/>
                <a:sym typeface="+mn-ea"/>
              </a:rPr>
              <a:t>（</a:t>
            </a:r>
            <a:r>
              <a:rPr lang="zh-CN" altLang="en-US" sz="1050" dirty="0">
                <a:solidFill>
                  <a:srgbClr val="FF0000"/>
                </a:solidFill>
                <a:latin typeface="微软雅黑" panose="020B0503020204020204" pitchFamily="34" charset="-122"/>
                <a:ea typeface="微软雅黑" panose="020B0503020204020204" pitchFamily="34" charset="-122"/>
                <a:sym typeface="+mn-ea"/>
              </a:rPr>
              <a:t>输出</a:t>
            </a:r>
            <a:r>
              <a:rPr lang="zh-CN" altLang="en-US" sz="1050">
                <a:solidFill>
                  <a:srgbClr val="FF0000"/>
                </a:solidFill>
                <a:latin typeface="微软雅黑" panose="020B0503020204020204" pitchFamily="34" charset="-122"/>
                <a:ea typeface="微软雅黑" panose="020B0503020204020204" pitchFamily="34" charset="-122"/>
                <a:sym typeface="+mn-ea"/>
              </a:rPr>
              <a:t>结果</a:t>
            </a:r>
            <a:r>
              <a:rPr lang="zh-CN" altLang="en-US" sz="1050" smtClean="0">
                <a:solidFill>
                  <a:srgbClr val="262626"/>
                </a:solidFill>
                <a:latin typeface="微软雅黑" panose="020B0503020204020204" pitchFamily="34" charset="-122"/>
                <a:ea typeface="微软雅黑" panose="020B0503020204020204" pitchFamily="34" charset="-122"/>
                <a:sym typeface="+mn-ea"/>
              </a:rPr>
              <a:t>）</a:t>
            </a:r>
            <a:endParaRPr lang="zh-CN" altLang="en-US" sz="1050" dirty="0">
              <a:solidFill>
                <a:srgbClr val="262626"/>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377411"/>
          </a:xfrm>
          <a:prstGeom prst="rect">
            <a:avLst/>
          </a:prstGeom>
          <a:noFill/>
          <a:ln w="9525">
            <a:noFill/>
          </a:ln>
        </p:spPr>
        <p:txBody>
          <a:bodyPr>
            <a:spAutoFit/>
          </a:bodyPr>
          <a:lstStyle/>
          <a:p>
            <a:pPr>
              <a:lnSpc>
                <a:spcPct val="150000"/>
              </a:lnSpc>
            </a:pPr>
            <a:r>
              <a:rPr lang="zh-CN" altLang="en-US" sz="1400" b="1">
                <a:solidFill>
                  <a:srgbClr val="FF0000"/>
                </a:solidFill>
                <a:latin typeface="微软雅黑" panose="020B0503020204020204" pitchFamily="34" charset="-122"/>
                <a:ea typeface="微软雅黑" panose="020B0503020204020204" pitchFamily="34" charset="-122"/>
              </a:rPr>
              <a:t>案例</a:t>
            </a:r>
            <a:r>
              <a:rPr lang="zh-CN" altLang="en-US" sz="1400" b="1" smtClean="0">
                <a:solidFill>
                  <a:srgbClr val="FF0000"/>
                </a:solidFill>
                <a:latin typeface="微软雅黑" panose="020B0503020204020204" pitchFamily="34" charset="-122"/>
                <a:ea typeface="微软雅黑" panose="020B0503020204020204" pitchFamily="34" charset="-122"/>
              </a:rPr>
              <a:t>代码</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2"/>
          <a:stretch>
            <a:fillRect/>
          </a:stretch>
        </p:blipFill>
        <p:spPr>
          <a:xfrm>
            <a:off x="920750" y="1305018"/>
            <a:ext cx="360250" cy="359725"/>
          </a:xfrm>
          <a:prstGeom prst="rect">
            <a:avLst/>
          </a:prstGeom>
          <a:noFill/>
          <a:ln w="9525">
            <a:noFill/>
          </a:ln>
        </p:spPr>
      </p:pic>
      <p:sp>
        <p:nvSpPr>
          <p:cNvPr id="6" name="矩形 5"/>
          <p:cNvSpPr/>
          <p:nvPr/>
        </p:nvSpPr>
        <p:spPr>
          <a:xfrm>
            <a:off x="920750" y="1882775"/>
            <a:ext cx="6872605" cy="211088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1.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先弹出第一个</a:t>
            </a:r>
            <a:r>
              <a:rPr lang="zh-CN" alt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输入</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框，提示用户输入第一个值 </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var num1 = prompt('请输入第一个值：');</a:t>
            </a:r>
          </a:p>
          <a:p>
            <a:pPr marL="109855" defTabSz="914400" eaLnBrk="0" fontAlgn="base" hangingPunct="0">
              <a:lnSpc>
                <a:spcPct val="150000"/>
              </a:lnSpc>
              <a:spcBef>
                <a:spcPct val="0"/>
              </a:spcBef>
              <a:spcAft>
                <a:spcPct val="0"/>
              </a:spcAft>
            </a:pP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 2. 再弹出第二个框</a:t>
            </a:r>
            <a:r>
              <a:rPr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，提示用户输入第二个值 </a:t>
            </a:r>
            <a:endPar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num2 = prompt('请输入第二个值：');</a:t>
            </a:r>
          </a:p>
          <a:p>
            <a:pPr marL="109855" defTabSz="914400" eaLnBrk="0" fontAlgn="base" hangingPunct="0">
              <a:lnSpc>
                <a:spcPct val="150000"/>
              </a:lnSpc>
              <a:spcBef>
                <a:spcPct val="0"/>
              </a:spcBef>
              <a:spcAft>
                <a:spcPct val="0"/>
              </a:spcAft>
            </a:pP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 3. </a:t>
            </a:r>
            <a:r>
              <a:rPr lang="zh-CN" altLang="en-US"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将输入的值转换为数字型后，</a:t>
            </a:r>
            <a:r>
              <a:rPr lang="zh-CN"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把</a:t>
            </a:r>
            <a:r>
              <a:rPr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这两个值相加</a:t>
            </a:r>
            <a:r>
              <a:rPr lang="zh-CN" altLang="en-US"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，并将结果赋给新的变量</a:t>
            </a:r>
            <a:r>
              <a:rPr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  </a:t>
            </a:r>
            <a:endPar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result = parseFloat(num1) + parseFloat(num2);</a:t>
            </a:r>
          </a:p>
          <a:p>
            <a:pPr marL="109855" defTabSz="914400" eaLnBrk="0" fontAlgn="base" hangingPunct="0">
              <a:lnSpc>
                <a:spcPct val="150000"/>
              </a:lnSpc>
              <a:spcBef>
                <a:spcPct val="0"/>
              </a:spcBef>
              <a:spcAft>
                <a:spcPct val="0"/>
              </a:spcAft>
            </a:pP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 4. 弹出结果</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('结果是:' + result);</a:t>
            </a:r>
          </a:p>
        </p:txBody>
      </p:sp>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extLst>
      <p:ext uri="{BB962C8B-B14F-4D97-AF65-F5344CB8AC3E}">
        <p14:creationId xmlns:p14="http://schemas.microsoft.com/office/powerpoint/2010/main" val="38473265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4.4 </a:t>
            </a:r>
            <a:r>
              <a:rPr lang="zh-CN" altLang="en-US" dirty="0"/>
              <a:t>转换为布尔型</a:t>
            </a:r>
          </a:p>
        </p:txBody>
      </p:sp>
      <p:sp>
        <p:nvSpPr>
          <p:cNvPr id="15" name="内容占位符 5"/>
          <p:cNvSpPr>
            <a:spLocks noGrp="1"/>
          </p:cNvSpPr>
          <p:nvPr>
            <p:ph sz="half" idx="14"/>
          </p:nvPr>
        </p:nvSpPr>
        <p:spPr>
          <a:xfrm>
            <a:off x="848361" y="2191385"/>
            <a:ext cx="6865620" cy="716280"/>
          </a:xfrm>
        </p:spPr>
        <p:txBody>
          <a:bodyPr>
            <a:normAutofit/>
          </a:bodyPr>
          <a:lstStyle/>
          <a:p>
            <a:pPr marL="171450" indent="-171450">
              <a:buFont typeface="Wingdings" panose="05000000000000000000" pitchFamily="2" charset="2"/>
              <a:buChar char="l"/>
            </a:pPr>
            <a:r>
              <a:rPr smtClean="0"/>
              <a:t>代表</a:t>
            </a:r>
            <a:r>
              <a:rPr smtClean="0">
                <a:solidFill>
                  <a:srgbClr val="FF0000"/>
                </a:solidFill>
              </a:rPr>
              <a:t>空</a:t>
            </a:r>
            <a:r>
              <a:t>、</a:t>
            </a:r>
            <a:r>
              <a:rPr smtClean="0">
                <a:solidFill>
                  <a:srgbClr val="FF0000"/>
                </a:solidFill>
              </a:rPr>
              <a:t>否定的值</a:t>
            </a:r>
            <a:r>
              <a:rPr smtClean="0"/>
              <a:t>会被转换为 </a:t>
            </a:r>
            <a:r>
              <a:t>false  </a:t>
            </a:r>
            <a:r>
              <a:rPr lang="zh-CN" altLang="en-US" smtClean="0"/>
              <a:t>，如</a:t>
            </a:r>
            <a:r>
              <a:rPr smtClean="0"/>
              <a:t> </a:t>
            </a:r>
            <a:r>
              <a:rPr lang="en-US" dirty="0"/>
              <a:t>''</a:t>
            </a:r>
            <a:r>
              <a:rPr dirty="0"/>
              <a:t>、0、NaN、null、undefined  </a:t>
            </a:r>
          </a:p>
          <a:p>
            <a:pPr marL="171450" indent="-171450">
              <a:buFont typeface="Wingdings" panose="05000000000000000000" pitchFamily="2" charset="2"/>
              <a:buChar char="l"/>
            </a:pPr>
            <a:r>
              <a:rPr smtClean="0"/>
              <a:t>其余值都会被转换为 </a:t>
            </a:r>
            <a:r>
              <a:rPr dirty="0"/>
              <a:t>true</a:t>
            </a:r>
          </a:p>
          <a:p>
            <a:pPr>
              <a:buFont typeface="Wingdings" panose="05000000000000000000" pitchFamily="2" charset="2"/>
            </a:pPr>
            <a:endParaRPr dirty="0"/>
          </a:p>
          <a:p>
            <a:pPr>
              <a:buFont typeface="Wingdings" panose="05000000000000000000" pitchFamily="2" charset="2"/>
            </a:pPr>
            <a:endParaRPr dirty="0"/>
          </a:p>
          <a:p>
            <a:pPr>
              <a:buFont typeface="Wingdings" panose="05000000000000000000" pitchFamily="2" charset="2"/>
            </a:pPr>
            <a:endParaRPr dirty="0"/>
          </a:p>
        </p:txBody>
      </p:sp>
      <p:pic>
        <p:nvPicPr>
          <p:cNvPr id="2" name="图片 1" descr="{4FF_ICYL92]V8(A`{Y~)}6"/>
          <p:cNvPicPr>
            <a:picLocks noChangeAspect="1"/>
          </p:cNvPicPr>
          <p:nvPr/>
        </p:nvPicPr>
        <p:blipFill>
          <a:blip r:embed="rId2"/>
          <a:stretch>
            <a:fillRect/>
          </a:stretch>
        </p:blipFill>
        <p:spPr>
          <a:xfrm>
            <a:off x="892810" y="1339850"/>
            <a:ext cx="6473190" cy="756937"/>
          </a:xfrm>
          <a:prstGeom prst="rect">
            <a:avLst/>
          </a:prstGeom>
        </p:spPr>
      </p:pic>
      <p:sp>
        <p:nvSpPr>
          <p:cNvPr id="6" name="矩形 5"/>
          <p:cNvSpPr/>
          <p:nvPr/>
        </p:nvSpPr>
        <p:spPr>
          <a:xfrm>
            <a:off x="841375" y="2910205"/>
            <a:ext cx="6872605" cy="181028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0</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NaN</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null</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undefined</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Boolean('小白')</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true</a:t>
            </a:r>
            <a:endPar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12</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true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1.2 </a:t>
            </a:r>
            <a:r>
              <a:rPr lang="zh-CN" altLang="en-US" smtClean="0"/>
              <a:t>变量的</a:t>
            </a:r>
            <a:r>
              <a:rPr lang="en-US" altLang="zh-CN" smtClean="0"/>
              <a:t>数据类型</a:t>
            </a:r>
            <a:endParaRPr lang="en-US" altLang="zh-CN" dirty="0"/>
          </a:p>
        </p:txBody>
      </p:sp>
      <p:sp>
        <p:nvSpPr>
          <p:cNvPr id="15" name="内容占位符 5"/>
          <p:cNvSpPr>
            <a:spLocks noGrp="1"/>
          </p:cNvSpPr>
          <p:nvPr>
            <p:ph sz="half" idx="14"/>
          </p:nvPr>
        </p:nvSpPr>
        <p:spPr>
          <a:xfrm>
            <a:off x="848360" y="1522095"/>
            <a:ext cx="7092315" cy="1044575"/>
          </a:xfrm>
        </p:spPr>
        <p:txBody>
          <a:bodyPr>
            <a:normAutofit/>
          </a:bodyPr>
          <a:lstStyle/>
          <a:p>
            <a:pPr>
              <a:buFont typeface="Wingdings" panose="05000000000000000000" pitchFamily="2" charset="2"/>
            </a:pPr>
            <a:r>
              <a:rPr dirty="0"/>
              <a:t>变量是用来存储值的所在处，它们有名字和数据类型。</a:t>
            </a:r>
            <a:r>
              <a:t>变量的数据类型决定了如何将代表这些值的位存储到计算机的内存中</a:t>
            </a:r>
            <a:r>
              <a:rPr smtClean="0"/>
              <a:t>。</a:t>
            </a:r>
            <a:r>
              <a:rPr b="1" smtClean="0">
                <a:solidFill>
                  <a:srgbClr val="FF0000"/>
                </a:solidFill>
              </a:rPr>
              <a:t>JavaScript 是一种弱类型或者说动态语言。</a:t>
            </a:r>
            <a:r>
              <a:rPr smtClean="0"/>
              <a:t>这意味着不用提前声明变量的类型，在程序运行过程中，类型会被自动确定</a:t>
            </a:r>
            <a:r>
              <a:rPr lang="zh-CN" altLang="en-US" smtClean="0"/>
              <a:t>。</a:t>
            </a:r>
            <a:endParaRPr lang="zh-CN" dirty="0"/>
          </a:p>
        </p:txBody>
      </p:sp>
      <p:sp>
        <p:nvSpPr>
          <p:cNvPr id="6" name="矩形 5"/>
          <p:cNvSpPr/>
          <p:nvPr/>
        </p:nvSpPr>
        <p:spPr>
          <a:xfrm>
            <a:off x="906780" y="2340107"/>
            <a:ext cx="6872605" cy="671796"/>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age = 10;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sym typeface="+mn-ea"/>
              </a:rPr>
              <a:t>// 这是一个</a:t>
            </a:r>
            <a:r>
              <a:rPr lang="zh-CN" altLang="en-US" sz="1050" strike="noStrike" noProof="1" smtClean="0">
                <a:solidFill>
                  <a:schemeClr val="tx1"/>
                </a:solidFill>
                <a:effectLst/>
                <a:latin typeface="微软雅黑" panose="020B0503020204020204" pitchFamily="34" charset="-122"/>
                <a:ea typeface="微软雅黑" panose="020B0503020204020204" pitchFamily="34" charset="-122"/>
                <a:sym typeface="+mn-ea"/>
              </a:rPr>
              <a:t>数字型</a:t>
            </a:r>
            <a:endParaRPr sz="1050" strike="noStrike" noProof="1">
              <a:solidFill>
                <a:schemeClr val="tx1"/>
              </a:solidFill>
              <a:effectLst/>
              <a:latin typeface="微软雅黑" panose="020B0503020204020204" pitchFamily="34" charset="-122"/>
              <a:ea typeface="微软雅黑" panose="020B0503020204020204" pitchFamily="34" charset="-122"/>
              <a:sym typeface="+mn-ea"/>
            </a:endParaRPr>
          </a:p>
          <a:p>
            <a:pPr marL="109855" marR="0" indent="0" algn="l" defTabSz="914400" rtl="0" eaLnBrk="0" fontAlgn="base" latinLnBrk="0" hangingPunct="0">
              <a:lnSpc>
                <a:spcPct val="150000"/>
              </a:lnSpc>
              <a:spcBef>
                <a:spcPct val="0"/>
              </a:spcBef>
              <a:spcAft>
                <a:spcPct val="0"/>
              </a:spcAft>
              <a:buNone/>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areYouOk </a:t>
            </a:r>
            <a:r>
              <a:rPr sz="1050" strike="noStrike" noProof="1">
                <a:solidFill>
                  <a:schemeClr val="tx1"/>
                </a:solidFill>
                <a:effectLst/>
                <a:latin typeface="微软雅黑" panose="020B0503020204020204" pitchFamily="34" charset="-122"/>
                <a:ea typeface="微软雅黑" panose="020B0503020204020204" pitchFamily="34" charset="-122"/>
                <a:sym typeface="+mn-ea"/>
              </a:rPr>
              <a:t>= '是的';   </a:t>
            </a:r>
            <a:r>
              <a:rPr sz="1050" strike="noStrike" noProof="1" smtClean="0">
                <a:solidFill>
                  <a:schemeClr val="tx1"/>
                </a:solidFill>
                <a:effectLst/>
                <a:latin typeface="微软雅黑" panose="020B0503020204020204" pitchFamily="34" charset="-122"/>
                <a:ea typeface="微软雅黑" panose="020B0503020204020204" pitchFamily="34" charset="-122"/>
                <a:sym typeface="+mn-ea"/>
              </a:rPr>
              <a:t>//</a:t>
            </a:r>
            <a:r>
              <a:rPr lang="en-US" sz="1050" strike="noStrike" noProof="1" smtClean="0">
                <a:solidFill>
                  <a:schemeClr val="tx1"/>
                </a:solidFill>
                <a:effectLst/>
                <a:latin typeface="微软雅黑" panose="020B0503020204020204" pitchFamily="34" charset="-122"/>
                <a:ea typeface="微软雅黑" panose="020B0503020204020204" pitchFamily="34" charset="-122"/>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sym typeface="+mn-ea"/>
              </a:rPr>
              <a:t>这是一个</a:t>
            </a:r>
            <a:r>
              <a:rPr lang="zh-CN" altLang="en-US" sz="1050" strike="noStrike" noProof="1" smtClean="0">
                <a:solidFill>
                  <a:schemeClr val="tx1"/>
                </a:solidFill>
                <a:effectLst/>
                <a:latin typeface="微软雅黑" panose="020B0503020204020204" pitchFamily="34" charset="-122"/>
                <a:ea typeface="微软雅黑" panose="020B0503020204020204" pitchFamily="34" charset="-122"/>
                <a:sym typeface="+mn-ea"/>
              </a:rPr>
              <a:t>字符串</a:t>
            </a:r>
            <a:r>
              <a:rPr sz="1050" strike="noStrike" noProof="1" smtClean="0">
                <a:solidFill>
                  <a:schemeClr val="tx1"/>
                </a:solidFill>
                <a:effectLst/>
                <a:latin typeface="微软雅黑" panose="020B0503020204020204" pitchFamily="34" charset="-122"/>
                <a:ea typeface="微软雅黑" panose="020B0503020204020204" pitchFamily="34" charset="-122"/>
                <a:sym typeface="+mn-ea"/>
              </a:rPr>
              <a:t>     </a:t>
            </a:r>
            <a:endParaRPr sz="1050" strike="noStrike" noProof="1">
              <a:solidFill>
                <a:schemeClr val="tx1"/>
              </a:solidFill>
              <a:effectLst/>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906730" y="3979091"/>
            <a:ext cx="6872605" cy="63309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00000"/>
              </a:lnSpc>
              <a:spcBef>
                <a:spcPct val="0"/>
              </a:spcBef>
              <a:spcAft>
                <a:spcPct val="0"/>
              </a:spcAft>
              <a:buNone/>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x = 6;           </a:t>
            </a:r>
            <a:r>
              <a:rPr sz="1050" strike="noStrike" noProof="1">
                <a:solidFill>
                  <a:schemeClr val="tx1"/>
                </a:solidFill>
                <a:effectLst/>
                <a:latin typeface="Arial" panose="020B0604020202020204" pitchFamily="34" charset="0"/>
                <a:sym typeface="+mn-ea"/>
              </a:rPr>
              <a:t>//</a:t>
            </a:r>
            <a:r>
              <a:rPr sz="1050" strike="noStrike" noProof="1">
                <a:solidFill>
                  <a:schemeClr val="tx1"/>
                </a:solidFill>
                <a:effectLst/>
                <a:latin typeface="微软雅黑" panose="020B0503020204020204" pitchFamily="34" charset="-122"/>
                <a:ea typeface="微软雅黑" panose="020B0503020204020204" pitchFamily="34" charset="-122"/>
                <a:sym typeface="+mn-ea"/>
              </a:rPr>
              <a:t> x 为数字</a:t>
            </a:r>
          </a:p>
          <a:p>
            <a:pPr marL="109855" defTabSz="914400" eaLnBrk="0" fontAlgn="base" hangingPunct="0">
              <a:spcBef>
                <a:spcPct val="0"/>
              </a:spcBef>
              <a:spcAft>
                <a:spcPct val="0"/>
              </a:spcAft>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x = "Bill";      </a:t>
            </a:r>
            <a:r>
              <a:rPr sz="1050" strike="noStrike" noProof="1">
                <a:solidFill>
                  <a:schemeClr val="tx1"/>
                </a:solidFill>
                <a:effectLst/>
                <a:latin typeface="Arial" panose="020B0604020202020204" pitchFamily="34" charset="0"/>
                <a:sym typeface="+mn-ea"/>
              </a:rPr>
              <a:t>// </a:t>
            </a:r>
            <a:r>
              <a:rPr sz="1050" noProof="1">
                <a:solidFill>
                  <a:schemeClr val="tx1"/>
                </a:solidFill>
                <a:latin typeface="微软雅黑" panose="020B0503020204020204" pitchFamily="34" charset="-122"/>
                <a:ea typeface="微软雅黑" panose="020B0503020204020204" pitchFamily="34" charset="-122"/>
                <a:sym typeface="+mn-ea"/>
              </a:rPr>
              <a:t>x 为字符串 </a:t>
            </a:r>
            <a:r>
              <a:rPr sz="1200" noProof="1">
                <a:solidFill>
                  <a:schemeClr val="tx1"/>
                </a:solidFill>
                <a:latin typeface="微软雅黑" panose="020B0503020204020204" pitchFamily="34" charset="-122"/>
                <a:ea typeface="微软雅黑" panose="020B0503020204020204" pitchFamily="34" charset="-122"/>
                <a:sym typeface="+mn-ea"/>
              </a:rPr>
              <a:t>   </a:t>
            </a:r>
          </a:p>
        </p:txBody>
      </p:sp>
      <p:sp>
        <p:nvSpPr>
          <p:cNvPr id="9" name="标题 9"/>
          <p:cNvSpPr>
            <a:spLocks noGrp="1"/>
          </p:cNvSpPr>
          <p:nvPr>
            <p:ph type="title"/>
          </p:nvPr>
        </p:nvSpPr>
        <p:spPr>
          <a:xfrm>
            <a:off x="628650" y="0"/>
            <a:ext cx="6737350" cy="792000"/>
          </a:xfrm>
        </p:spPr>
        <p:txBody>
          <a:bodyPr/>
          <a:lstStyle/>
          <a:p>
            <a:r>
              <a:rPr lang="en-US" altLang="zh-CN" dirty="0"/>
              <a:t>1</a:t>
            </a:r>
            <a:r>
              <a:rPr lang="en-US" altLang="zh-CN"/>
              <a:t>. </a:t>
            </a:r>
            <a:r>
              <a:rPr lang="zh-CN" altLang="en-US" smtClean="0"/>
              <a:t>数据类型简介</a:t>
            </a:r>
            <a:endParaRPr lang="zh-CN" altLang="en-US" dirty="0"/>
          </a:p>
        </p:txBody>
      </p:sp>
      <p:sp>
        <p:nvSpPr>
          <p:cNvPr id="7" name="内容占位符 5"/>
          <p:cNvSpPr>
            <a:spLocks noGrp="1"/>
          </p:cNvSpPr>
          <p:nvPr>
            <p:ph sz="half" idx="14"/>
          </p:nvPr>
        </p:nvSpPr>
        <p:spPr>
          <a:xfrm>
            <a:off x="848378" y="3040982"/>
            <a:ext cx="6990453" cy="874527"/>
          </a:xfrm>
        </p:spPr>
        <p:txBody>
          <a:bodyPr>
            <a:normAutofit lnSpcReduction="10000"/>
          </a:bodyPr>
          <a:lstStyle/>
          <a:p>
            <a:pPr>
              <a:buFont typeface="Wingdings" panose="05000000000000000000" pitchFamily="2" charset="2"/>
            </a:pPr>
            <a:r>
              <a:rPr smtClean="0"/>
              <a:t>在代码运行时，</a:t>
            </a:r>
            <a:r>
              <a:rPr lang="zh-CN" altLang="en-US" smtClean="0"/>
              <a:t>变量的数据类型是</a:t>
            </a:r>
            <a:r>
              <a:rPr smtClean="0"/>
              <a:t>由 </a:t>
            </a:r>
            <a:r>
              <a:t>JS</a:t>
            </a:r>
            <a:r>
              <a:rPr smtClean="0"/>
              <a:t>引擎 </a:t>
            </a:r>
            <a:r>
              <a:rPr smtClean="0">
                <a:solidFill>
                  <a:srgbClr val="FF0000"/>
                </a:solidFill>
              </a:rPr>
              <a:t>根据 </a:t>
            </a:r>
            <a:r>
              <a:rPr>
                <a:solidFill>
                  <a:srgbClr val="FF0000"/>
                </a:solidFill>
              </a:rPr>
              <a:t>= </a:t>
            </a:r>
            <a:r>
              <a:rPr smtClean="0">
                <a:solidFill>
                  <a:srgbClr val="FF0000"/>
                </a:solidFill>
              </a:rPr>
              <a:t>右边变量值的数据类型来判断 </a:t>
            </a:r>
            <a:r>
              <a:rPr smtClean="0"/>
              <a:t>的</a:t>
            </a:r>
            <a:r>
              <a:rPr lang="zh-CN" dirty="0"/>
              <a:t>，运行完毕之后， 变量就确定了数据类型。</a:t>
            </a:r>
          </a:p>
          <a:p>
            <a:pPr>
              <a:buFont typeface="Wingdings" panose="05000000000000000000" pitchFamily="2" charset="2"/>
            </a:pPr>
            <a:r>
              <a:rPr lang="zh-CN" dirty="0">
                <a:solidFill>
                  <a:srgbClr val="FF0000"/>
                </a:solidFill>
              </a:rPr>
              <a:t>JavaScript 拥有</a:t>
            </a:r>
            <a:r>
              <a:rPr lang="zh-CN">
                <a:solidFill>
                  <a:srgbClr val="FF0000"/>
                </a:solidFill>
              </a:rPr>
              <a:t>动态</a:t>
            </a:r>
            <a:r>
              <a:rPr lang="zh-CN" smtClean="0">
                <a:solidFill>
                  <a:srgbClr val="FF0000"/>
                </a:solidFill>
              </a:rPr>
              <a:t>类型</a:t>
            </a:r>
            <a:r>
              <a:rPr lang="zh-CN" altLang="en-US" smtClean="0">
                <a:solidFill>
                  <a:srgbClr val="FF0000"/>
                </a:solidFill>
              </a:rPr>
              <a:t>，同时也</a:t>
            </a:r>
            <a:r>
              <a:rPr lang="zh-CN" dirty="0">
                <a:solidFill>
                  <a:srgbClr val="FF0000"/>
                </a:solidFill>
              </a:rPr>
              <a:t>意味着相同的变量可用作不同的类型：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6" grpId="0" bldLvl="0" animBg="1"/>
      <p:bldP spid="3" grpId="0" animBg="1"/>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1.3 数据类型</a:t>
            </a:r>
            <a:r>
              <a:rPr lang="zh-CN" altLang="en-US" smtClean="0"/>
              <a:t>的分类</a:t>
            </a:r>
            <a:endParaRPr lang="en-US" altLang="zh-CN" dirty="0"/>
          </a:p>
        </p:txBody>
      </p:sp>
      <p:sp>
        <p:nvSpPr>
          <p:cNvPr id="9" name="标题 9"/>
          <p:cNvSpPr>
            <a:spLocks noGrp="1"/>
          </p:cNvSpPr>
          <p:nvPr>
            <p:ph type="title"/>
          </p:nvPr>
        </p:nvSpPr>
        <p:spPr>
          <a:xfrm>
            <a:off x="628650" y="0"/>
            <a:ext cx="6737350" cy="792000"/>
          </a:xfrm>
        </p:spPr>
        <p:txBody>
          <a:bodyPr/>
          <a:lstStyle/>
          <a:p>
            <a:r>
              <a:rPr lang="en-US" altLang="zh-CN" dirty="0"/>
              <a:t>1</a:t>
            </a:r>
            <a:r>
              <a:rPr lang="en-US" altLang="zh-CN"/>
              <a:t>. </a:t>
            </a:r>
            <a:r>
              <a:rPr lang="zh-CN" altLang="en-US" smtClean="0"/>
              <a:t>数据类型简介</a:t>
            </a:r>
            <a:endParaRPr lang="zh-CN" altLang="en-US" dirty="0"/>
          </a:p>
        </p:txBody>
      </p:sp>
      <p:sp>
        <p:nvSpPr>
          <p:cNvPr id="4" name="文本框 3"/>
          <p:cNvSpPr txBox="1"/>
          <p:nvPr/>
        </p:nvSpPr>
        <p:spPr>
          <a:xfrm>
            <a:off x="882755" y="1470073"/>
            <a:ext cx="7019567" cy="819455"/>
          </a:xfrm>
          <a:prstGeom prst="rect">
            <a:avLst/>
          </a:prstGeom>
          <a:noFill/>
        </p:spPr>
        <p:txBody>
          <a:bodyPr wrap="square" rtlCol="0">
            <a:spAutoFit/>
          </a:bodyPr>
          <a:lstStyle/>
          <a:p>
            <a:pPr>
              <a:lnSpc>
                <a:spcPct val="150000"/>
              </a:lnSpc>
              <a:buFont typeface="Wingdings" panose="05000000000000000000" pitchFamily="2" charset="2"/>
            </a:pPr>
            <a:r>
              <a:rPr lang="en-US" altLang="zh-CN" sz="1050">
                <a:latin typeface="微软雅黑" panose="020B0503020204020204" pitchFamily="34" charset="-122"/>
                <a:ea typeface="微软雅黑" panose="020B0503020204020204" pitchFamily="34" charset="-122"/>
              </a:rPr>
              <a:t>JS </a:t>
            </a:r>
            <a:r>
              <a:rPr lang="zh-CN" altLang="en-US" sz="1050">
                <a:latin typeface="微软雅黑" panose="020B0503020204020204" pitchFamily="34" charset="-122"/>
                <a:ea typeface="微软雅黑" panose="020B0503020204020204" pitchFamily="34" charset="-122"/>
              </a:rPr>
              <a:t>把数据类型分为两类</a:t>
            </a:r>
            <a:r>
              <a:rPr lang="zh-CN" altLang="en-US" sz="1050" smtClean="0">
                <a:latin typeface="微软雅黑" panose="020B0503020204020204" pitchFamily="34" charset="-122"/>
                <a:ea typeface="微软雅黑" panose="020B0503020204020204" pitchFamily="34" charset="-122"/>
              </a:rPr>
              <a:t>：</a:t>
            </a:r>
            <a:endParaRPr lang="zh-CN" altLang="en-US" sz="105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050" smtClean="0">
                <a:latin typeface="微软雅黑" panose="020B0503020204020204" pitchFamily="34" charset="-122"/>
                <a:ea typeface="微软雅黑" panose="020B0503020204020204" pitchFamily="34" charset="-122"/>
              </a:rPr>
              <a:t> 简单</a:t>
            </a:r>
            <a:r>
              <a:rPr lang="zh-CN" altLang="en-US" sz="1050">
                <a:latin typeface="微软雅黑" panose="020B0503020204020204" pitchFamily="34" charset="-122"/>
                <a:ea typeface="微软雅黑" panose="020B0503020204020204" pitchFamily="34" charset="-122"/>
              </a:rPr>
              <a:t>数据类型 （</a:t>
            </a:r>
            <a:r>
              <a:rPr lang="en-US" altLang="zh-CN" sz="1050">
                <a:latin typeface="Courier New" panose="02070309020205020404" pitchFamily="49" charset="0"/>
                <a:ea typeface="微软雅黑" panose="020B0503020204020204" pitchFamily="34" charset="-122"/>
                <a:cs typeface="Courier New" panose="02070309020205020404" pitchFamily="49" charset="0"/>
              </a:rPr>
              <a:t>Number,String,Boolean,Undefined,Null</a:t>
            </a:r>
            <a:r>
              <a:rPr lang="zh-CN" altLang="en-US" sz="1050" smtClean="0">
                <a:latin typeface="微软雅黑" panose="020B0503020204020204" pitchFamily="34" charset="-122"/>
                <a:ea typeface="微软雅黑" panose="020B0503020204020204" pitchFamily="34" charset="-122"/>
              </a:rPr>
              <a:t>）</a:t>
            </a:r>
            <a:endParaRPr lang="en-US" altLang="zh-CN" sz="105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050" smtClean="0">
                <a:latin typeface="微软雅黑" panose="020B0503020204020204" pitchFamily="34" charset="-122"/>
                <a:ea typeface="微软雅黑" panose="020B0503020204020204" pitchFamily="34" charset="-122"/>
              </a:rPr>
              <a:t> 复杂</a:t>
            </a:r>
            <a:r>
              <a:rPr lang="zh-CN" altLang="en-US" sz="1050">
                <a:latin typeface="微软雅黑" panose="020B0503020204020204" pitchFamily="34" charset="-122"/>
                <a:ea typeface="微软雅黑" panose="020B0503020204020204" pitchFamily="34" charset="-122"/>
              </a:rPr>
              <a:t>数据类型 （</a:t>
            </a:r>
            <a:r>
              <a:rPr lang="en-US" altLang="zh-CN" sz="1050">
                <a:latin typeface="Courier New" panose="02070309020205020404" pitchFamily="49" charset="0"/>
                <a:ea typeface="微软雅黑" panose="020B0503020204020204" pitchFamily="34" charset="-122"/>
                <a:cs typeface="Courier New" panose="02070309020205020404" pitchFamily="49" charset="0"/>
              </a:rPr>
              <a:t>object</a:t>
            </a:r>
            <a:r>
              <a:rPr lang="en-US" altLang="zh-CN" sz="1050" smtClean="0">
                <a:latin typeface="微软雅黑" panose="020B0503020204020204" pitchFamily="34" charset="-122"/>
                <a:ea typeface="微软雅黑" panose="020B0503020204020204" pitchFamily="34" charset="-122"/>
              </a:rPr>
              <a:t>)</a:t>
            </a:r>
            <a:endParaRPr lang="en-US" altLang="zh-CN" sz="105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07105" y="1209675"/>
            <a:ext cx="4991100" cy="2724150"/>
          </a:xfrm>
        </p:spPr>
        <p:txBody>
          <a:bodyPr>
            <a:normAutofit/>
          </a:bodyPr>
          <a:lstStyle/>
          <a:p>
            <a:r>
              <a:rPr lang="zh-CN" altLang="en-US" dirty="0">
                <a:solidFill>
                  <a:schemeClr val="tx1"/>
                </a:solidFill>
              </a:rPr>
              <a:t>数据类型简介</a:t>
            </a:r>
          </a:p>
          <a:p>
            <a:r>
              <a:rPr lang="zh-CN" altLang="en-US" dirty="0">
                <a:solidFill>
                  <a:srgbClr val="FF0000"/>
                </a:solidFill>
              </a:rPr>
              <a:t>简单数据类型</a:t>
            </a:r>
          </a:p>
          <a:p>
            <a:r>
              <a:rPr lang="zh-CN" altLang="en-US" dirty="0"/>
              <a:t>获取变量数据类型</a:t>
            </a:r>
          </a:p>
          <a:p>
            <a:r>
              <a:rPr lang="zh-CN" altLang="en-US"/>
              <a:t>数据类型</a:t>
            </a:r>
            <a:r>
              <a:rPr lang="zh-CN" altLang="en-US" smtClean="0"/>
              <a:t>转换</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a:t>
            </a:r>
            <a:r>
              <a:rPr lang="en-US" altLang="zh-CN" smtClean="0"/>
              <a:t>. </a:t>
            </a:r>
            <a:r>
              <a:rPr lang="zh-CN" altLang="en-US" smtClean="0"/>
              <a:t>简单数据类型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smtClean="0"/>
              <a:t>2.1 </a:t>
            </a:r>
            <a:r>
              <a:rPr lang="zh-CN" altLang="en-US" dirty="0"/>
              <a:t>简单数据类型（基本数据类型）</a:t>
            </a:r>
          </a:p>
        </p:txBody>
      </p:sp>
      <p:sp>
        <p:nvSpPr>
          <p:cNvPr id="15" name="内容占位符 5"/>
          <p:cNvSpPr>
            <a:spLocks noGrp="1"/>
          </p:cNvSpPr>
          <p:nvPr>
            <p:ph sz="half" idx="14"/>
          </p:nvPr>
        </p:nvSpPr>
        <p:spPr>
          <a:xfrm>
            <a:off x="848360" y="1430655"/>
            <a:ext cx="7981315" cy="451044"/>
          </a:xfrm>
        </p:spPr>
        <p:txBody>
          <a:bodyPr>
            <a:normAutofit/>
          </a:bodyPr>
          <a:lstStyle/>
          <a:p>
            <a:pPr>
              <a:buFont typeface="Wingdings" panose="05000000000000000000" pitchFamily="2" charset="2"/>
            </a:pPr>
            <a:r>
              <a:t>JavaScript </a:t>
            </a:r>
            <a:r>
              <a:rPr lang="zh-CN" altLang="en-US" smtClean="0"/>
              <a:t>中的</a:t>
            </a:r>
            <a:r>
              <a:rPr smtClean="0"/>
              <a:t>简单数据类型</a:t>
            </a:r>
            <a:r>
              <a:rPr lang="zh-CN" altLang="en-US" smtClean="0"/>
              <a:t>及其说明如下：</a:t>
            </a:r>
            <a:endParaRPr dirty="0"/>
          </a:p>
        </p:txBody>
      </p:sp>
      <p:pic>
        <p:nvPicPr>
          <p:cNvPr id="3" name="图片 2" descr="0~Z}J(3WVZ[$JWI68XYXLF1"/>
          <p:cNvPicPr>
            <a:picLocks noChangeAspect="1"/>
          </p:cNvPicPr>
          <p:nvPr/>
        </p:nvPicPr>
        <p:blipFill>
          <a:blip r:embed="rId2"/>
          <a:stretch>
            <a:fillRect/>
          </a:stretch>
        </p:blipFill>
        <p:spPr>
          <a:xfrm>
            <a:off x="848360" y="1995170"/>
            <a:ext cx="7451090" cy="2183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p>
        </p:txBody>
      </p:sp>
      <p:sp>
        <p:nvSpPr>
          <p:cNvPr id="5" name="内容占位符 5"/>
          <p:cNvSpPr>
            <a:spLocks noGrp="1"/>
          </p:cNvSpPr>
          <p:nvPr>
            <p:ph sz="half" idx="14"/>
          </p:nvPr>
        </p:nvSpPr>
        <p:spPr>
          <a:xfrm>
            <a:off x="899796" y="1477645"/>
            <a:ext cx="6926072" cy="421005"/>
          </a:xfrm>
        </p:spPr>
        <p:txBody>
          <a:bodyPr>
            <a:normAutofit/>
          </a:bodyPr>
          <a:lstStyle/>
          <a:p>
            <a:pPr>
              <a:buFont typeface="Wingdings" panose="05000000000000000000" pitchFamily="2" charset="2"/>
            </a:pPr>
            <a:r>
              <a:t>JavaScript </a:t>
            </a:r>
            <a:r>
              <a:rPr smtClean="0"/>
              <a:t>数</a:t>
            </a:r>
            <a:r>
              <a:rPr lang="zh-CN" altLang="en-US"/>
              <a:t>字</a:t>
            </a:r>
            <a:r>
              <a:rPr lang="zh-CN" altLang="en-US" smtClean="0"/>
              <a:t>类型既</a:t>
            </a:r>
            <a:r>
              <a:rPr smtClean="0"/>
              <a:t>可以用来保存整数值</a:t>
            </a:r>
            <a:r>
              <a:t>，</a:t>
            </a:r>
            <a:r>
              <a:rPr smtClean="0"/>
              <a:t>也可以保存小数</a:t>
            </a:r>
            <a:r>
              <a:rPr lang="en-US" dirty="0"/>
              <a:t>(</a:t>
            </a:r>
            <a:r>
              <a:rPr lang="zh-CN" altLang="en-US" dirty="0"/>
              <a:t>浮点数）</a:t>
            </a:r>
            <a:r>
              <a:rPr lang="zh-CN" dirty="0"/>
              <a:t>。</a:t>
            </a:r>
            <a:r>
              <a:rPr dirty="0"/>
              <a:t>  </a:t>
            </a:r>
          </a:p>
          <a:p>
            <a:pPr>
              <a:buFont typeface="Wingdings" panose="05000000000000000000" pitchFamily="2" charset="2"/>
            </a:pPr>
            <a:endParaRPr lang="zh-CN" dirty="0">
              <a:solidFill>
                <a:srgbClr val="FF0000"/>
              </a:solidFill>
            </a:endParaRPr>
          </a:p>
        </p:txBody>
      </p:sp>
      <p:sp>
        <p:nvSpPr>
          <p:cNvPr id="6" name="矩形 5"/>
          <p:cNvSpPr/>
          <p:nvPr/>
        </p:nvSpPr>
        <p:spPr>
          <a:xfrm>
            <a:off x="953262" y="2028190"/>
            <a:ext cx="6872605" cy="75819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defTabSz="914400" eaLnBrk="0" fontAlgn="base" hangingPunct="0">
              <a:lnSpc>
                <a:spcPct val="150000"/>
              </a:lnSpc>
              <a:spcBef>
                <a:spcPct val="0"/>
              </a:spcBef>
              <a:spcAft>
                <a:spcPct val="0"/>
              </a:spcAft>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a:t>
            </a:r>
            <a:r>
              <a:rPr lang="en-US"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a</a:t>
            </a: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ge = 21</a:t>
            </a:r>
            <a:r>
              <a:rPr sz="1050"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       </a:t>
            </a:r>
            <a:r>
              <a:rPr sz="1050"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 </a:t>
            </a:r>
            <a:r>
              <a:rPr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整数</a:t>
            </a:r>
            <a:endPar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a:t>
            </a:r>
            <a:r>
              <a:rPr lang="en-US"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Age</a:t>
            </a: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 = 21.3747;  // </a:t>
            </a: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小数</a:t>
            </a: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     </a:t>
            </a:r>
          </a:p>
        </p:txBody>
      </p:sp>
      <p:sp>
        <p:nvSpPr>
          <p:cNvPr id="7"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851758"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1</a:t>
            </a:r>
            <a:r>
              <a:rPr lang="en-US" altLang="zh-CN" sz="1400" b="1">
                <a:solidFill>
                  <a:srgbClr val="262626"/>
                </a:solidFill>
                <a:latin typeface="微软雅黑" panose="020B0503020204020204" pitchFamily="34" charset="-122"/>
                <a:ea typeface="微软雅黑" panose="020B0503020204020204" pitchFamily="34" charset="-122"/>
              </a:rPr>
              <a:t>. </a:t>
            </a:r>
            <a:r>
              <a:rPr lang="zh-CN" altLang="en-US" sz="1400" b="1" smtClean="0">
                <a:solidFill>
                  <a:srgbClr val="262626"/>
                </a:solidFill>
                <a:latin typeface="微软雅黑" panose="020B0503020204020204" pitchFamily="34" charset="-122"/>
                <a:ea typeface="微软雅黑" panose="020B0503020204020204" pitchFamily="34" charset="-122"/>
              </a:rPr>
              <a:t>数字型进</a:t>
            </a:r>
            <a:r>
              <a:rPr lang="zh-CN" altLang="en-US" sz="1400" b="1" dirty="0">
                <a:solidFill>
                  <a:srgbClr val="262626"/>
                </a:solidFill>
                <a:latin typeface="微软雅黑" panose="020B0503020204020204" pitchFamily="34" charset="-122"/>
                <a:ea typeface="微软雅黑" panose="020B0503020204020204" pitchFamily="34" charset="-122"/>
              </a:rPr>
              <a:t>制</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5" name="内容占位符 5"/>
          <p:cNvSpPr>
            <a:spLocks noGrp="1"/>
          </p:cNvSpPr>
          <p:nvPr>
            <p:ph sz="half" idx="14"/>
          </p:nvPr>
        </p:nvSpPr>
        <p:spPr>
          <a:xfrm>
            <a:off x="887435" y="1843405"/>
            <a:ext cx="6924041" cy="421005"/>
          </a:xfrm>
        </p:spPr>
        <p:txBody>
          <a:bodyPr>
            <a:normAutofit/>
          </a:bodyPr>
          <a:lstStyle/>
          <a:p>
            <a:pPr>
              <a:buFont typeface="Wingdings" panose="05000000000000000000" pitchFamily="2" charset="2"/>
            </a:pPr>
            <a:r>
              <a:rPr lang="zh-CN" dirty="0"/>
              <a:t>最常见的</a:t>
            </a:r>
            <a:r>
              <a:rPr lang="zh-CN"/>
              <a:t>进</a:t>
            </a:r>
            <a:r>
              <a:rPr lang="zh-CN" smtClean="0"/>
              <a:t>制有二进制</a:t>
            </a:r>
            <a:r>
              <a:rPr lang="zh-CN" dirty="0"/>
              <a:t>、八进制、十进制、十六进制。</a:t>
            </a:r>
            <a:endParaRPr dirty="0"/>
          </a:p>
          <a:p>
            <a:pPr>
              <a:buFont typeface="Wingdings" panose="05000000000000000000" pitchFamily="2" charset="2"/>
            </a:pPr>
            <a:endParaRPr lang="zh-CN" dirty="0">
              <a:solidFill>
                <a:srgbClr val="FF0000"/>
              </a:solidFill>
            </a:endParaRPr>
          </a:p>
        </p:txBody>
      </p:sp>
      <p:sp>
        <p:nvSpPr>
          <p:cNvPr id="6" name="矩形 5"/>
          <p:cNvSpPr/>
          <p:nvPr/>
        </p:nvSpPr>
        <p:spPr>
          <a:xfrm>
            <a:off x="938870" y="2271395"/>
            <a:ext cx="6872605" cy="162066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1</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八进制数字序列范围</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0~7</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num1 = 07;   // 对应十进制的7</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num2 = 019;  // 对应十进制的19</a:t>
            </a: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num3 = 08;   // 对应十进制的</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8</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2</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十六进制数字序列范围</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：0~9以及</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A~F</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 = 0xA;   </a:t>
            </a:r>
          </a:p>
        </p:txBody>
      </p:sp>
      <p:sp>
        <p:nvSpPr>
          <p:cNvPr id="2" name="内容占位符 5"/>
          <p:cNvSpPr>
            <a:spLocks noGrp="1"/>
          </p:cNvSpPr>
          <p:nvPr/>
        </p:nvSpPr>
        <p:spPr>
          <a:xfrm>
            <a:off x="887435" y="4103712"/>
            <a:ext cx="6924040" cy="42100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dirty="0"/>
              <a:t>现阶段我们只需</a:t>
            </a:r>
            <a:r>
              <a:rPr lang="zh-CN"/>
              <a:t>要</a:t>
            </a:r>
            <a:r>
              <a:rPr lang="zh-CN" smtClean="0"/>
              <a:t>记住</a:t>
            </a:r>
            <a:r>
              <a:rPr lang="zh-CN" altLang="en-US"/>
              <a:t>，</a:t>
            </a:r>
            <a:r>
              <a:rPr lang="zh-CN" smtClean="0">
                <a:solidFill>
                  <a:srgbClr val="FF0000"/>
                </a:solidFill>
              </a:rPr>
              <a:t>在</a:t>
            </a:r>
            <a:r>
              <a:rPr lang="en-US" altLang="zh-CN" smtClean="0">
                <a:solidFill>
                  <a:srgbClr val="FF0000"/>
                </a:solidFill>
              </a:rPr>
              <a:t>JS</a:t>
            </a:r>
            <a:r>
              <a:rPr lang="zh-CN" altLang="en-US" smtClean="0">
                <a:solidFill>
                  <a:srgbClr val="FF0000"/>
                </a:solidFill>
              </a:rPr>
              <a:t>中</a:t>
            </a:r>
            <a:r>
              <a:rPr lang="zh-CN" smtClean="0">
                <a:solidFill>
                  <a:srgbClr val="FF0000"/>
                </a:solidFill>
              </a:rPr>
              <a:t>八进制</a:t>
            </a:r>
            <a:r>
              <a:rPr lang="zh-CN" dirty="0">
                <a:solidFill>
                  <a:srgbClr val="FF0000"/>
                </a:solidFill>
              </a:rPr>
              <a:t>前面加</a:t>
            </a:r>
            <a:r>
              <a:rPr lang="en-US" altLang="zh-CN">
                <a:solidFill>
                  <a:srgbClr val="FF0000"/>
                </a:solidFill>
              </a:rPr>
              <a:t>0</a:t>
            </a:r>
            <a:r>
              <a:rPr lang="zh-CN" altLang="en-US" smtClean="0">
                <a:solidFill>
                  <a:srgbClr val="FF0000"/>
                </a:solidFill>
              </a:rPr>
              <a:t>，十六进制</a:t>
            </a:r>
            <a:r>
              <a:rPr lang="zh-CN" altLang="en-US" dirty="0">
                <a:solidFill>
                  <a:srgbClr val="FF0000"/>
                </a:solidFill>
              </a:rPr>
              <a:t>前面加 </a:t>
            </a:r>
            <a:r>
              <a:rPr lang="en-US" altLang="zh-CN" dirty="0">
                <a:solidFill>
                  <a:srgbClr val="FF0000"/>
                </a:solidFill>
              </a:rPr>
              <a:t>0x  </a:t>
            </a:r>
            <a:endParaRPr dirty="0">
              <a:solidFill>
                <a:srgbClr val="FF0000"/>
              </a:solidFill>
            </a:endParaRPr>
          </a:p>
          <a:p>
            <a:pPr>
              <a:buFont typeface="Wingdings" panose="05000000000000000000" pitchFamily="2" charset="2"/>
            </a:pPr>
            <a:endParaRPr lang="zh-CN" dirty="0">
              <a:solidFill>
                <a:srgbClr val="FF0000"/>
              </a:solidFill>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804</TotalTime>
  <Words>2095</Words>
  <Application>Microsoft Office PowerPoint</Application>
  <PresentationFormat>全屏显示(16:9)</PresentationFormat>
  <Paragraphs>270</Paragraphs>
  <Slides>40</Slides>
  <Notes>2</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黑马程序员主题​​</vt:lpstr>
      <vt:lpstr>数据类型</vt:lpstr>
      <vt:lpstr>PowerPoint 演示文稿</vt:lpstr>
      <vt:lpstr>1. 数据类型简介</vt:lpstr>
      <vt:lpstr>1. 数据类型简介</vt:lpstr>
      <vt:lpstr>1. 数据类型简介</vt:lpstr>
      <vt:lpstr>PowerPoint 演示文稿</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PowerPoint 演示文稿</vt:lpstr>
      <vt:lpstr>3. 获取变量数据类型</vt:lpstr>
      <vt:lpstr>3. 获取变量数据类型</vt:lpstr>
      <vt:lpstr>PowerPoint 演示文稿</vt:lpstr>
      <vt:lpstr>4. 数据类型转换</vt:lpstr>
      <vt:lpstr>4. 数据类型转换</vt:lpstr>
      <vt:lpstr>4. 数据类型转换</vt:lpstr>
      <vt:lpstr>4. 数据类型转换</vt:lpstr>
      <vt:lpstr>4. 数据类型转换</vt:lpstr>
      <vt:lpstr>4. 数据类型转换</vt:lpstr>
      <vt:lpstr>4. 数据类型转换</vt:lpstr>
      <vt:lpstr>4. 数据类型转换</vt:lpstr>
      <vt:lpstr>4. 数据类型转换</vt:lpstr>
      <vt:lpstr>4. 数据类型转换</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Windows 用户</cp:lastModifiedBy>
  <cp:revision>3300</cp:revision>
  <dcterms:created xsi:type="dcterms:W3CDTF">2018-10-05T21:01:00Z</dcterms:created>
  <dcterms:modified xsi:type="dcterms:W3CDTF">2018-11-28T09:07:47Z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