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434" r:id="rId5"/>
    <p:sldId id="435" r:id="rId6"/>
    <p:sldId id="304" r:id="rId7"/>
    <p:sldId id="431" r:id="rId8"/>
    <p:sldId id="430" r:id="rId9"/>
    <p:sldId id="432" r:id="rId10"/>
    <p:sldId id="433" r:id="rId11"/>
    <p:sldId id="418" r:id="rId12"/>
    <p:sldId id="262" r:id="rId13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62626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629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dirty="0"/>
              <a:t>扩展阅读</a:t>
            </a:r>
            <a:endParaRPr kumimoji="1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838" y="1513840"/>
            <a:ext cx="4319588" cy="1383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defTabSz="914400">
              <a:lnSpc>
                <a:spcPct val="200000"/>
              </a:lnSpc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u"/>
              <a:defRPr/>
            </a:pPr>
            <a:r>
              <a:rPr lang="en-US" sz="14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40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z="140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够知道解释性语言和编译型语言的特点</a:t>
            </a:r>
            <a:endParaRPr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4400">
              <a:lnSpc>
                <a:spcPct val="200000"/>
              </a:lnSpc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u"/>
              <a:defRPr/>
            </a:pPr>
            <a:r>
              <a:rPr sz="14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40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</a:t>
            </a:r>
            <a:r>
              <a:rPr lang="zh-CN" altLang="en-US" sz="140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够知道标识符不能是关键字或保留字</a:t>
            </a:r>
            <a:endParaRPr lang="zh-CN" altLang="en-US" sz="140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defTabSz="914400">
              <a:lnSpc>
                <a:spcPct val="200000"/>
              </a:lnSpc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u"/>
              <a:defRPr/>
            </a:pPr>
            <a:r>
              <a:rPr sz="14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能够独立完成课后作业</a:t>
            </a:r>
            <a:endParaRPr lang="zh-CN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 defTabSz="914400" eaLnBrk="0" hangingPunct="0">
              <a:defRPr/>
            </a:pPr>
            <a:r>
              <a:rPr lang="zh-CN" altLang="en-US" sz="3200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 kern="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defTabSz="914400" eaLnBrk="0" hangingPunct="0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07105" y="1209675"/>
            <a:ext cx="4991100" cy="2351672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解释型语言和编译型语言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/>
              <a:t>标识符、关键字、保留字</a:t>
            </a:r>
            <a:endParaRPr lang="zh-CN" altLang="en-US" dirty="0"/>
          </a:p>
          <a:p>
            <a:r>
              <a:rPr lang="zh-CN" altLang="en-US" smtClean="0"/>
              <a:t>课后作业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/>
              <a:t>解释型语言和编译型语言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/>
              <a:t>概述</a:t>
            </a:r>
            <a:endParaRPr lang="en-US" altLang="zh-CN" dirty="0"/>
          </a:p>
        </p:txBody>
      </p:sp>
      <p:sp>
        <p:nvSpPr>
          <p:cNvPr id="4" name="内容占位符 5"/>
          <p:cNvSpPr>
            <a:spLocks noGrp="1"/>
          </p:cNvSpPr>
          <p:nvPr>
            <p:ph sz="half" idx="14"/>
          </p:nvPr>
        </p:nvSpPr>
        <p:spPr>
          <a:xfrm>
            <a:off x="848378" y="1369077"/>
            <a:ext cx="6754943" cy="6168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dirty="0"/>
              <a:t>计算机不能直接理解任何除机器语言以外的语言</a:t>
            </a:r>
            <a:r>
              <a:t>，</a:t>
            </a:r>
            <a:r>
              <a:rPr smtClean="0"/>
              <a:t>所以必须要把程序员所写的程序语言翻译成机器语言才能执行程序</a:t>
            </a:r>
            <a:r>
              <a:rPr dirty="0"/>
              <a:t>。程序语言翻译成机器语言的工具，被称为</a:t>
            </a:r>
            <a:r>
              <a:rPr lang="zh-CN"/>
              <a:t>翻译</a:t>
            </a:r>
            <a:r>
              <a:rPr smtClean="0"/>
              <a:t>器</a:t>
            </a:r>
            <a:r>
              <a:rPr lang="zh-CN" altLang="en-US" smtClean="0"/>
              <a:t>。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8" y="3179687"/>
            <a:ext cx="6754943" cy="1136537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翻</a:t>
            </a:r>
            <a:r>
              <a:rPr smtClean="0"/>
              <a:t>译器翻译的方式有两种</a:t>
            </a:r>
            <a:r>
              <a:rPr dirty="0"/>
              <a:t>：一个是</a:t>
            </a:r>
            <a:r>
              <a:rPr dirty="0">
                <a:solidFill>
                  <a:srgbClr val="FF0000"/>
                </a:solidFill>
              </a:rPr>
              <a:t>编译</a:t>
            </a:r>
            <a:r>
              <a:rPr dirty="0"/>
              <a:t>，另外一个是</a:t>
            </a:r>
            <a:r>
              <a:rPr dirty="0">
                <a:solidFill>
                  <a:srgbClr val="FF0000"/>
                </a:solidFill>
              </a:rPr>
              <a:t>解释</a:t>
            </a:r>
            <a:r>
              <a:t>。</a:t>
            </a:r>
            <a:r>
              <a:rPr smtClean="0"/>
              <a:t>两种方式之间的区别在于</a:t>
            </a:r>
            <a:r>
              <a:rPr smtClean="0">
                <a:solidFill>
                  <a:srgbClr val="FF0000"/>
                </a:solidFill>
              </a:rPr>
              <a:t>翻译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r>
              <a:rPr smtClean="0">
                <a:solidFill>
                  <a:srgbClr val="FF0000"/>
                </a:solidFill>
              </a:rPr>
              <a:t>时间点不同</a:t>
            </a:r>
            <a:endParaRPr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smtClean="0"/>
              <a:t>编译器是在</a:t>
            </a:r>
            <a:r>
              <a:rPr smtClean="0">
                <a:solidFill>
                  <a:srgbClr val="FF0000"/>
                </a:solidFill>
              </a:rPr>
              <a:t>代码执行之前进行编译</a:t>
            </a:r>
            <a:r>
              <a:t>，</a:t>
            </a:r>
            <a:r>
              <a:rPr smtClean="0"/>
              <a:t>生成中间代码文件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smtClean="0"/>
              <a:t>解释器是在</a:t>
            </a:r>
            <a:r>
              <a:rPr smtClean="0">
                <a:solidFill>
                  <a:srgbClr val="FF0000"/>
                </a:solidFill>
              </a:rPr>
              <a:t>运行时进行及时解释</a:t>
            </a:r>
            <a:r>
              <a:t>，</a:t>
            </a:r>
            <a:r>
              <a:rPr smtClean="0"/>
              <a:t>并立即执行(</a:t>
            </a:r>
            <a:r>
              <a:rPr dirty="0"/>
              <a:t>当编译器以解释方式运行的时候，</a:t>
            </a:r>
            <a:r>
              <a:t>也称之为解释器</a:t>
            </a:r>
            <a:r>
              <a:rPr smtClean="0"/>
              <a:t>)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973" y="2049908"/>
            <a:ext cx="3943191" cy="930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build="p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 smtClean="0"/>
              <a:t>执行过程</a:t>
            </a:r>
            <a:endParaRPr lang="en-US" altLang="zh-CN" dirty="0"/>
          </a:p>
        </p:txBody>
      </p:sp>
      <p:pic>
        <p:nvPicPr>
          <p:cNvPr id="5" name="图片 4" descr="15196162495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9485" y="1570990"/>
            <a:ext cx="5046345" cy="292862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6108065" y="1710690"/>
            <a:ext cx="2713355" cy="16016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lang="zh-CN" smtClean="0">
                <a:sym typeface="+mn-ea"/>
              </a:rPr>
              <a:t>类似</a:t>
            </a:r>
            <a:r>
              <a:rPr lang="zh-CN" altLang="en-US" smtClean="0">
                <a:sym typeface="+mn-ea"/>
              </a:rPr>
              <a:t>于</a:t>
            </a:r>
            <a:r>
              <a:rPr lang="zh-CN" smtClean="0">
                <a:sym typeface="+mn-ea"/>
              </a:rPr>
              <a:t>请客</a:t>
            </a:r>
            <a:r>
              <a:rPr lang="zh-CN" dirty="0">
                <a:sym typeface="+mn-ea"/>
              </a:rPr>
              <a:t>吃饭</a:t>
            </a:r>
            <a:r>
              <a:rPr lang="zh-CN" dirty="0"/>
              <a:t>：</a:t>
            </a:r>
            <a:endParaRPr 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/>
              <a:t>编译语言：</a:t>
            </a:r>
            <a:r>
              <a:rPr lang="zh-CN" dirty="0"/>
              <a:t>首先把所有菜做好，才能上</a:t>
            </a:r>
            <a:r>
              <a:rPr lang="zh-CN"/>
              <a:t>桌</a:t>
            </a:r>
            <a:r>
              <a:rPr lang="zh-CN" smtClean="0"/>
              <a:t>吃饭</a:t>
            </a:r>
            <a:endParaRPr 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/>
              <a:t>解释语言</a:t>
            </a:r>
            <a:r>
              <a:rPr lang="zh-CN" smtClean="0"/>
              <a:t>：好比</a:t>
            </a:r>
            <a:r>
              <a:rPr lang="zh-CN" dirty="0"/>
              <a:t>吃火锅，边吃边涮，</a:t>
            </a:r>
            <a:r>
              <a:rPr lang="zh-CN"/>
              <a:t>同时</a:t>
            </a:r>
            <a:r>
              <a:rPr lang="zh-CN" smtClean="0"/>
              <a:t>进行</a:t>
            </a:r>
            <a:endParaRPr dirty="0"/>
          </a:p>
          <a:p>
            <a:pPr>
              <a:buFont typeface="Wingdings" panose="05000000000000000000" pitchFamily="2" charset="2"/>
            </a:pPr>
            <a:endParaRPr dirty="0"/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/>
              <a:t>解释型语言和编译型语言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 smtClean="0"/>
              <a:t>标识符、关键字、保留字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smtClean="0"/>
              <a:t>. 标识符</a:t>
            </a:r>
            <a:endParaRPr lang="en-US" altLang="zh-CN" dirty="0"/>
          </a:p>
        </p:txBody>
      </p:sp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48361" y="1355725"/>
            <a:ext cx="6517640" cy="8855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smtClean="0"/>
              <a:t>标识</a:t>
            </a:r>
            <a:r>
              <a:rPr lang="en-US" smtClean="0"/>
              <a:t>(zhi)</a:t>
            </a:r>
            <a:r>
              <a:rPr smtClean="0"/>
              <a:t>符</a:t>
            </a:r>
            <a:r>
              <a:t>：</a:t>
            </a:r>
            <a:r>
              <a:rPr smtClean="0"/>
              <a:t>就是指开发人员为变量</a:t>
            </a:r>
            <a:r>
              <a:rPr dirty="0"/>
              <a:t>、属性、函数</a:t>
            </a:r>
            <a:r>
              <a:t>、</a:t>
            </a:r>
            <a:r>
              <a:rPr smtClean="0"/>
              <a:t>参数取的名字</a:t>
            </a:r>
            <a:r>
              <a:rPr dirty="0"/>
              <a:t>。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smtClean="0">
                <a:solidFill>
                  <a:srgbClr val="FF0000"/>
                </a:solidFill>
              </a:rPr>
              <a:t>标识符不能是关键字或保留字</a:t>
            </a:r>
            <a:r>
              <a:rPr lang="zh-CN" altLang="en-US" smtClean="0">
                <a:solidFill>
                  <a:srgbClr val="FF0000"/>
                </a:solidFill>
              </a:rPr>
              <a:t>。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/>
              <a:t>. </a:t>
            </a:r>
            <a:r>
              <a:rPr lang="en-US" altLang="zh-CN" smtClean="0"/>
              <a:t>关键字</a:t>
            </a:r>
            <a:endParaRPr lang="en-US" altLang="zh-CN" dirty="0"/>
          </a:p>
        </p:txBody>
      </p:sp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48361" y="1355725"/>
            <a:ext cx="6517640" cy="12155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smtClean="0"/>
              <a:t>关键字</a:t>
            </a:r>
            <a:r>
              <a:rPr dirty="0"/>
              <a:t>：是指 </a:t>
            </a:r>
            <a:r>
              <a:t>JS</a:t>
            </a:r>
            <a:r>
              <a:rPr smtClean="0"/>
              <a:t>本身已经使用了</a:t>
            </a:r>
            <a:r>
              <a:rPr lang="zh-CN" altLang="en-US" smtClean="0"/>
              <a:t>的字</a:t>
            </a:r>
            <a:r>
              <a:rPr smtClean="0"/>
              <a:t>，不能再用它们充当变量名</a:t>
            </a:r>
            <a:r>
              <a:rPr lang="zh-CN" altLang="en-US" smtClean="0"/>
              <a:t>、</a:t>
            </a:r>
            <a:r>
              <a:rPr smtClean="0"/>
              <a:t>方法名。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smtClean="0"/>
              <a:t>包括</a:t>
            </a:r>
            <a:r>
              <a:rPr dirty="0"/>
              <a:t>：break、case、catch、continue、default、delete、do、else、finally、for、function、if、in、instanceof、new、return、switch、this、throw、try、typeof、var、void、while、with </a:t>
            </a:r>
            <a:r>
              <a:t>等</a:t>
            </a:r>
            <a:r>
              <a:rPr smtClean="0"/>
              <a:t>。</a:t>
            </a:r>
            <a:endParaRPr dirty="0"/>
          </a:p>
        </p:txBody>
      </p:sp>
      <p:sp>
        <p:nvSpPr>
          <p:cNvPr id="6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 smtClean="0"/>
              <a:t>标识符、关键字、保留字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保留字</a:t>
            </a:r>
            <a:endParaRPr lang="en-US" altLang="zh-CN" dirty="0"/>
          </a:p>
        </p:txBody>
      </p:sp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48360" y="1355725"/>
            <a:ext cx="6583680" cy="29895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smtClean="0"/>
              <a:t>保留字</a:t>
            </a:r>
            <a:r>
              <a:rPr dirty="0"/>
              <a:t>：实际上就是预留的“关键字</a:t>
            </a:r>
            <a:r>
              <a:t>”，</a:t>
            </a:r>
            <a:r>
              <a:rPr smtClean="0"/>
              <a:t>意思是现在虽然还不是关键字</a:t>
            </a:r>
            <a:r>
              <a:t>，</a:t>
            </a:r>
            <a:r>
              <a:rPr smtClean="0"/>
              <a:t>但是未来可能会成为关键字，</a:t>
            </a:r>
            <a:r>
              <a:rPr lang="zh-CN" altLang="en-US" smtClean="0"/>
              <a:t>同样</a:t>
            </a:r>
            <a:r>
              <a:rPr smtClean="0"/>
              <a:t>不能使用它们当变量名或方法名</a:t>
            </a:r>
            <a:r>
              <a:rPr dirty="0"/>
              <a:t>。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smtClean="0"/>
              <a:t>包括</a:t>
            </a:r>
            <a:r>
              <a:rPr dirty="0"/>
              <a:t>：</a:t>
            </a:r>
            <a:r>
              <a:rPr>
                <a:latin typeface="Courier New" panose="02070309020205020404" pitchFamily="49" charset="0"/>
                <a:cs typeface="Courier New" panose="02070309020205020404" pitchFamily="49" charset="0"/>
              </a:rPr>
              <a:t>boolean、byte、char、class、const、debugger、double、enum、export、extends、fimal、float、goto、implements、import、int、interface、long、mative、package、private、protected、public、short、static、super、synchronized、throws、transient、volatile</a:t>
            </a:r>
            <a:r>
              <a:t> </a:t>
            </a:r>
            <a:r>
              <a:rPr smtClean="0"/>
              <a:t>等</a:t>
            </a:r>
            <a:r>
              <a:rPr lang="zh-CN" altLang="en-US"/>
              <a:t>。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smtClean="0">
                <a:solidFill>
                  <a:srgbClr val="FF0000"/>
                </a:solidFill>
              </a:rPr>
              <a:t>注意</a:t>
            </a:r>
            <a:r>
              <a:rPr dirty="0">
                <a:solidFill>
                  <a:srgbClr val="FF0000"/>
                </a:solidFill>
              </a:rPr>
              <a:t>：</a:t>
            </a:r>
            <a:r>
              <a:rPr dirty="0"/>
              <a:t>如果将保留字用作变量名或函数名，那么除非将来的浏览器实现了该保留字，否则很可能收不到任何错误消息。当浏览器将其实现后，该单词将被看做关键字</a:t>
            </a:r>
            <a:r>
              <a:t>，</a:t>
            </a:r>
            <a:r>
              <a:rPr smtClean="0"/>
              <a:t>如此将出现关键字错误</a:t>
            </a:r>
            <a:r>
              <a:rPr lang="zh-CN" altLang="en-US" smtClean="0"/>
              <a:t>。</a:t>
            </a:r>
            <a:endParaRPr dirty="0"/>
          </a:p>
        </p:txBody>
      </p:sp>
      <p:sp>
        <p:nvSpPr>
          <p:cNvPr id="6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 smtClean="0"/>
              <a:t>标识符、关键字、保留字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课后作业</a:t>
            </a:r>
            <a:endParaRPr lang="zh-CN" altLang="en-US" dirty="0"/>
          </a:p>
        </p:txBody>
      </p:sp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48360" y="1477645"/>
            <a:ext cx="7981315" cy="7162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dirty="0"/>
              <a:t>1</a:t>
            </a:r>
            <a:r>
              <a:t>. </a:t>
            </a:r>
            <a:r>
              <a:rPr smtClean="0"/>
              <a:t>给同桌讲讲交换两个变量的值 </a:t>
            </a:r>
            <a:r>
              <a:rPr lang="zh-CN" dirty="0"/>
              <a:t>算法</a:t>
            </a:r>
            <a:r>
              <a:rPr dirty="0"/>
              <a:t>（不管他愿不愿听）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lang="en-US" dirty="0"/>
              <a:t>2</a:t>
            </a:r>
            <a:r>
              <a:rPr lang="en-US"/>
              <a:t>.</a:t>
            </a:r>
            <a:r>
              <a:t> </a:t>
            </a:r>
            <a:r>
              <a:rPr smtClean="0"/>
              <a:t>依次询问并获取用户的姓名</a:t>
            </a:r>
            <a:r>
              <a:rPr dirty="0"/>
              <a:t>、年龄、性别，并打印用户信息如图</a:t>
            </a:r>
            <a:endParaRPr dirty="0"/>
          </a:p>
          <a:p>
            <a:pPr>
              <a:buFont typeface="Wingdings" panose="05000000000000000000" pitchFamily="2" charset="2"/>
            </a:pPr>
            <a:endParaRPr dirty="0"/>
          </a:p>
          <a:p>
            <a:pPr>
              <a:buFont typeface="Wingdings" panose="05000000000000000000" pitchFamily="2" charset="2"/>
            </a:pPr>
            <a:endParaRPr dirty="0"/>
          </a:p>
          <a:p>
            <a:pPr>
              <a:buFont typeface="Wingdings" panose="05000000000000000000" pitchFamily="2" charset="2"/>
            </a:pPr>
            <a:endParaRPr dirty="0"/>
          </a:p>
        </p:txBody>
      </p:sp>
      <p:pic>
        <p:nvPicPr>
          <p:cNvPr id="4" name="图片 3" descr="GIF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6281" y="2410993"/>
            <a:ext cx="4361815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1093</Words>
  <Application>WPS 演示</Application>
  <PresentationFormat>全屏显示(16:9)</PresentationFormat>
  <Paragraphs>63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Courier New</vt:lpstr>
      <vt:lpstr>Arial Unicode MS</vt:lpstr>
      <vt:lpstr>等线</vt:lpstr>
      <vt:lpstr>黑马程序员主题​​</vt:lpstr>
      <vt:lpstr>扩展阅读</vt:lpstr>
      <vt:lpstr>PowerPoint 演示文稿</vt:lpstr>
      <vt:lpstr>PowerPoint 演示文稿</vt:lpstr>
      <vt:lpstr>1. 解释型语言和编译型语言</vt:lpstr>
      <vt:lpstr>1. 解释型语言和编译型语言</vt:lpstr>
      <vt:lpstr>2. 标识符、关键字、保留字</vt:lpstr>
      <vt:lpstr>2. 标识符、关键字、保留字</vt:lpstr>
      <vt:lpstr>2. 标识符、关键字、保留字</vt:lpstr>
      <vt:lpstr>1. 课后作业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andy</cp:lastModifiedBy>
  <cp:revision>3222</cp:revision>
  <dcterms:created xsi:type="dcterms:W3CDTF">2018-10-05T21:01:00Z</dcterms:created>
  <dcterms:modified xsi:type="dcterms:W3CDTF">2018-12-26T02:29:44Z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