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1" r:id="rId2"/>
    <p:sldId id="260" r:id="rId3"/>
    <p:sldId id="418" r:id="rId4"/>
    <p:sldId id="420" r:id="rId5"/>
    <p:sldId id="304" r:id="rId6"/>
    <p:sldId id="394" r:id="rId7"/>
    <p:sldId id="395" r:id="rId8"/>
    <p:sldId id="427" r:id="rId9"/>
    <p:sldId id="421" r:id="rId10"/>
    <p:sldId id="422" r:id="rId11"/>
    <p:sldId id="397" r:id="rId12"/>
    <p:sldId id="398" r:id="rId13"/>
    <p:sldId id="399" r:id="rId14"/>
    <p:sldId id="400" r:id="rId15"/>
    <p:sldId id="423" r:id="rId16"/>
    <p:sldId id="401" r:id="rId17"/>
    <p:sldId id="403" r:id="rId18"/>
    <p:sldId id="402" r:id="rId19"/>
    <p:sldId id="424" r:id="rId20"/>
    <p:sldId id="404" r:id="rId21"/>
    <p:sldId id="405" r:id="rId22"/>
    <p:sldId id="406" r:id="rId23"/>
    <p:sldId id="407" r:id="rId24"/>
    <p:sldId id="408" r:id="rId25"/>
    <p:sldId id="410" r:id="rId26"/>
    <p:sldId id="411" r:id="rId27"/>
    <p:sldId id="412" r:id="rId28"/>
    <p:sldId id="425" r:id="rId29"/>
    <p:sldId id="414" r:id="rId30"/>
    <p:sldId id="426" r:id="rId31"/>
    <p:sldId id="415" r:id="rId32"/>
    <p:sldId id="416" r:id="rId33"/>
    <p:sldId id="417" r:id="rId34"/>
    <p:sldId id="262" r:id="rId3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7FFD"/>
    <a:srgbClr val="262626"/>
    <a:srgbClr val="B3D9FF"/>
    <a:srgbClr val="EBF5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9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3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6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4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运算</a:t>
            </a:r>
            <a:r>
              <a:rPr kumimoji="1" dirty="0"/>
              <a:t>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1485177"/>
            <a:ext cx="6737350" cy="141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如果</a:t>
            </a:r>
            <a:r>
              <a:rPr dirty="0"/>
              <a:t>需要反复</a:t>
            </a:r>
            <a:r>
              <a:rPr lang="zh-CN"/>
              <a:t>给</a:t>
            </a:r>
            <a:r>
              <a:rPr smtClean="0">
                <a:sym typeface="+mn-ea"/>
              </a:rPr>
              <a:t>数字变量</a:t>
            </a:r>
            <a:r>
              <a:rPr smtClean="0"/>
              <a:t>添加或减去</a:t>
            </a:r>
            <a:r>
              <a:rPr lang="en-US" smtClean="0"/>
              <a:t>1</a:t>
            </a:r>
            <a:r>
              <a:rPr lang="zh-CN" altLang="en-US" smtClean="0"/>
              <a:t>，</a:t>
            </a:r>
            <a:r>
              <a:rPr smtClean="0"/>
              <a:t>可以使用</a:t>
            </a:r>
            <a:r>
              <a:rPr lang="zh-CN" altLang="en-US" b="1" smtClean="0">
                <a:solidFill>
                  <a:srgbClr val="FF0000"/>
                </a:solidFill>
              </a:rPr>
              <a:t>递增</a:t>
            </a:r>
            <a:r>
              <a:rPr b="1" smtClean="0">
                <a:solidFill>
                  <a:srgbClr val="FF0000"/>
                </a:solidFill>
              </a:rPr>
              <a:t>（++）</a:t>
            </a:r>
            <a:r>
              <a:rPr b="1" dirty="0">
                <a:solidFill>
                  <a:srgbClr val="FF0000"/>
                </a:solidFill>
              </a:rPr>
              <a:t>和递减</a:t>
            </a:r>
            <a:r>
              <a:rPr b="1">
                <a:solidFill>
                  <a:srgbClr val="FF0000"/>
                </a:solidFill>
              </a:rPr>
              <a:t>（ </a:t>
            </a:r>
            <a:r>
              <a:rPr b="1" smtClean="0">
                <a:solidFill>
                  <a:srgbClr val="FF0000"/>
                </a:solidFill>
              </a:rPr>
              <a:t>-</a:t>
            </a:r>
            <a:r>
              <a:rPr lang="en-US" altLang="zh-CN" b="1" smtClean="0">
                <a:solidFill>
                  <a:srgbClr val="FF0000"/>
                </a:solidFill>
              </a:rPr>
              <a:t>-</a:t>
            </a:r>
            <a:r>
              <a:rPr b="1" smtClean="0">
                <a:solidFill>
                  <a:srgbClr val="FF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）</a:t>
            </a:r>
            <a:r>
              <a:rPr smtClean="0"/>
              <a:t>运算符来完成</a:t>
            </a:r>
            <a:r>
              <a:rPr lang="zh-CN" altLang="en-US" smtClean="0"/>
              <a:t>。</a:t>
            </a:r>
            <a:endParaRPr dirty="0"/>
          </a:p>
          <a:p>
            <a:r>
              <a:rPr dirty="0"/>
              <a:t>在 JavaScript </a:t>
            </a:r>
            <a:r>
              <a:rPr/>
              <a:t>中</a:t>
            </a:r>
            <a:r>
              <a:rPr smtClean="0"/>
              <a:t>，</a:t>
            </a:r>
            <a:r>
              <a:rPr lang="zh-CN" altLang="en-US">
                <a:solidFill>
                  <a:schemeClr val="tx1"/>
                </a:solidFill>
              </a:rPr>
              <a:t>递增（</a:t>
            </a:r>
            <a:r>
              <a:rPr lang="en-US" altLang="zh-CN">
                <a:solidFill>
                  <a:schemeClr val="tx1"/>
                </a:solidFill>
              </a:rPr>
              <a:t>++</a:t>
            </a:r>
            <a:r>
              <a:rPr lang="zh-CN" altLang="en-US">
                <a:solidFill>
                  <a:schemeClr val="tx1"/>
                </a:solidFill>
              </a:rPr>
              <a:t>）和递减（ </a:t>
            </a:r>
            <a:r>
              <a:rPr lang="en-US" altLang="zh-CN" smtClean="0">
                <a:solidFill>
                  <a:schemeClr val="tx1"/>
                </a:solidFill>
              </a:rPr>
              <a:t>--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smtClean="0"/>
              <a:t>既可以放在变量前面</a:t>
            </a:r>
            <a:r>
              <a:rPr/>
              <a:t>，</a:t>
            </a:r>
            <a:r>
              <a:rPr smtClean="0"/>
              <a:t>也可以放在变量后面</a:t>
            </a:r>
            <a:r>
              <a:rPr lang="zh-CN" altLang="en-US"/>
              <a:t>。</a:t>
            </a:r>
            <a:r>
              <a:rPr lang="zh-CN" altLang="en-US" smtClean="0">
                <a:solidFill>
                  <a:srgbClr val="FF0000"/>
                </a:solidFill>
              </a:rPr>
              <a:t>放在变量前面</a:t>
            </a:r>
            <a:r>
              <a:rPr lang="zh-CN" altLang="en-US" smtClean="0"/>
              <a:t>时，我们可以称为</a:t>
            </a:r>
            <a:r>
              <a:rPr lang="zh-CN" altLang="en-US" smtClean="0">
                <a:solidFill>
                  <a:srgbClr val="FF0000"/>
                </a:solidFill>
              </a:rPr>
              <a:t>前置递增（递减）运算符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放在变量后面</a:t>
            </a:r>
            <a:r>
              <a:rPr lang="zh-CN" altLang="en-US" smtClean="0"/>
              <a:t>时，我们可以称为</a:t>
            </a:r>
            <a:r>
              <a:rPr lang="zh-CN" altLang="en-US" smtClean="0">
                <a:solidFill>
                  <a:srgbClr val="FF0000"/>
                </a:solidFill>
              </a:rPr>
              <a:t>后置递增（递减）运算符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递增和递减运算符必须</a:t>
            </a:r>
            <a:r>
              <a:rPr lang="zh-CN" altLang="en-US">
                <a:solidFill>
                  <a:srgbClr val="FF0000"/>
                </a:solidFill>
              </a:rPr>
              <a:t>和变量配合使用。 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递增和递减运算符概述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6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4" name="TextBox 37"/>
          <p:cNvSpPr txBox="1"/>
          <p:nvPr/>
        </p:nvSpPr>
        <p:spPr>
          <a:xfrm>
            <a:off x="759438" y="140789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置递增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320" y="1938120"/>
            <a:ext cx="6872605" cy="7480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++</a:t>
            </a:r>
            <a:r>
              <a:rPr>
                <a:solidFill>
                  <a:srgbClr val="FF0000"/>
                </a:solidFill>
              </a:rPr>
              <a:t>num </a:t>
            </a:r>
            <a:r>
              <a:rPr smtClean="0"/>
              <a:t>前置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lang="zh-CN" altLang="en-US" smtClean="0"/>
              <a:t>，</a:t>
            </a:r>
            <a:r>
              <a:rPr lang="zh-CN" smtClean="0"/>
              <a:t>就是</a:t>
            </a:r>
            <a:r>
              <a:rPr lang="zh-CN" dirty="0"/>
              <a:t>自</a:t>
            </a:r>
            <a:r>
              <a:rPr lang="zh-CN"/>
              <a:t>加</a:t>
            </a:r>
            <a:r>
              <a:rPr lang="en-US" altLang="zh-CN" smtClean="0"/>
              <a:t>1</a:t>
            </a:r>
            <a:r>
              <a:rPr lang="zh-CN" altLang="en-US" smtClean="0"/>
              <a:t>，类似于 </a:t>
            </a:r>
            <a:r>
              <a:rPr lang="en-US" altLang="zh-CN" dirty="0"/>
              <a:t>num =  num </a:t>
            </a:r>
            <a:r>
              <a:rPr lang="en-US" altLang="zh-CN"/>
              <a:t>+ </a:t>
            </a:r>
            <a:r>
              <a:rPr lang="en-US" altLang="zh-CN" smtClean="0"/>
              <a:t>1</a:t>
            </a:r>
            <a:r>
              <a:rPr lang="zh-CN" altLang="en-US" smtClean="0"/>
              <a:t>，但是 </a:t>
            </a:r>
            <a:r>
              <a:rPr lang="en-US" altLang="zh-CN" dirty="0"/>
              <a:t>++num </a:t>
            </a:r>
            <a:r>
              <a:rPr lang="zh-CN" altLang="en-US" dirty="0"/>
              <a:t>写起来</a:t>
            </a:r>
            <a:r>
              <a:rPr lang="zh-CN" altLang="en-US"/>
              <a:t>更</a:t>
            </a:r>
            <a:r>
              <a:rPr lang="zh-CN" altLang="en-US" smtClean="0"/>
              <a:t>简单。</a:t>
            </a:r>
            <a:endParaRPr lang="zh-CN" altLang="en-US" dirty="0"/>
          </a:p>
          <a:p>
            <a:r>
              <a:rPr lang="zh-CN" smtClean="0"/>
              <a:t>使用</a:t>
            </a:r>
            <a:r>
              <a:rPr lang="zh-CN"/>
              <a:t>口诀</a:t>
            </a:r>
            <a:r>
              <a:rPr lang="zh-CN" smtClean="0"/>
              <a:t>：</a:t>
            </a:r>
            <a:r>
              <a:rPr lang="zh-CN" smtClean="0">
                <a:solidFill>
                  <a:srgbClr val="FF0000"/>
                </a:solidFill>
              </a:rPr>
              <a:t>先</a:t>
            </a:r>
            <a:r>
              <a:rPr lang="zh-CN">
                <a:solidFill>
                  <a:srgbClr val="FF0000"/>
                </a:solidFill>
              </a:rPr>
              <a:t>自</a:t>
            </a:r>
            <a:r>
              <a:rPr lang="zh-CN" smtClean="0">
                <a:solidFill>
                  <a:srgbClr val="FF0000"/>
                </a:solidFill>
              </a:rPr>
              <a:t>加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smtClean="0">
                <a:solidFill>
                  <a:srgbClr val="FF0000"/>
                </a:solidFill>
              </a:rPr>
              <a:t>后</a:t>
            </a:r>
            <a:r>
              <a:rPr lang="zh-CN" dirty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7" name="矩形 6"/>
          <p:cNvSpPr/>
          <p:nvPr/>
        </p:nvSpPr>
        <p:spPr>
          <a:xfrm>
            <a:off x="835320" y="2706130"/>
            <a:ext cx="6872605" cy="611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 num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alert(++num + 10);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21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递增运算符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58765" y="1932015"/>
            <a:ext cx="6491605" cy="7480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zh-CN"/>
              <a:t>后</a:t>
            </a:r>
            <a:r>
              <a:rPr smtClean="0"/>
              <a:t>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lang="zh-CN" altLang="en-US" smtClean="0"/>
              <a:t>，</a:t>
            </a:r>
            <a:r>
              <a:rPr lang="zh-CN" smtClean="0"/>
              <a:t>就是</a:t>
            </a:r>
            <a:r>
              <a:rPr lang="zh-CN" dirty="0"/>
              <a:t>自</a:t>
            </a:r>
            <a:r>
              <a:rPr lang="zh-CN"/>
              <a:t>加</a:t>
            </a:r>
            <a:r>
              <a:rPr lang="en-US" altLang="zh-CN" smtClean="0"/>
              <a:t>1</a:t>
            </a:r>
            <a:r>
              <a:rPr lang="zh-CN" altLang="en-US" smtClean="0"/>
              <a:t>，类似于 </a:t>
            </a:r>
            <a:r>
              <a:rPr lang="en-US" altLang="zh-CN" dirty="0"/>
              <a:t>num =  num + </a:t>
            </a:r>
            <a:r>
              <a:rPr lang="en-US" altLang="zh-CN"/>
              <a:t>1 </a:t>
            </a:r>
            <a:r>
              <a:rPr lang="zh-CN" altLang="en-US" smtClean="0"/>
              <a:t>，但是 </a:t>
            </a:r>
            <a:r>
              <a:rPr lang="en-US" altLang="zh-CN" dirty="0"/>
              <a:t>num++ </a:t>
            </a:r>
            <a:r>
              <a:rPr lang="zh-CN" altLang="en-US" dirty="0"/>
              <a:t>写起来</a:t>
            </a:r>
            <a:r>
              <a:rPr lang="zh-CN" altLang="en-US"/>
              <a:t>更</a:t>
            </a:r>
            <a:r>
              <a:rPr lang="zh-CN" altLang="en-US" smtClean="0"/>
              <a:t>简单。</a:t>
            </a:r>
            <a:endParaRPr lang="zh-CN" altLang="en-US" dirty="0"/>
          </a:p>
          <a:p>
            <a:r>
              <a:rPr lang="zh-CN" smtClean="0"/>
              <a:t>使用</a:t>
            </a:r>
            <a:r>
              <a:rPr lang="zh-CN"/>
              <a:t>口诀</a:t>
            </a:r>
            <a:r>
              <a:rPr lang="zh-CN" smtClean="0"/>
              <a:t>：</a:t>
            </a:r>
            <a:r>
              <a:rPr lang="zh-CN" smtClean="0">
                <a:solidFill>
                  <a:srgbClr val="FF0000"/>
                </a:solidFill>
              </a:rPr>
              <a:t>先返回</a:t>
            </a:r>
            <a:r>
              <a:rPr lang="zh-CN">
                <a:solidFill>
                  <a:srgbClr val="FF0000"/>
                </a:solidFill>
              </a:rPr>
              <a:t>原</a:t>
            </a:r>
            <a:r>
              <a:rPr lang="zh-CN" smtClean="0">
                <a:solidFill>
                  <a:srgbClr val="FF0000"/>
                </a:solidFill>
              </a:rPr>
              <a:t>值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smtClean="0">
                <a:solidFill>
                  <a:srgbClr val="FF0000"/>
                </a:solidFill>
              </a:rPr>
              <a:t>后自</a:t>
            </a:r>
            <a:r>
              <a:rPr lang="zh-CN" dirty="0">
                <a:solidFill>
                  <a:srgbClr val="FF0000"/>
                </a:solidFill>
              </a:rPr>
              <a:t>加 </a:t>
            </a:r>
          </a:p>
        </p:txBody>
      </p:sp>
      <p:sp>
        <p:nvSpPr>
          <p:cNvPr id="7" name="矩形 6"/>
          <p:cNvSpPr/>
          <p:nvPr/>
        </p:nvSpPr>
        <p:spPr>
          <a:xfrm>
            <a:off x="843134" y="2735440"/>
            <a:ext cx="6491605" cy="611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alert(10 + num++);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20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递增运算符</a:t>
            </a:r>
            <a:endParaRPr lang="zh-CN" altLang="en-US" dirty="0"/>
          </a:p>
        </p:txBody>
      </p:sp>
      <p:sp>
        <p:nvSpPr>
          <p:cNvPr id="12" name="TextBox 37"/>
          <p:cNvSpPr txBox="1"/>
          <p:nvPr/>
        </p:nvSpPr>
        <p:spPr>
          <a:xfrm>
            <a:off x="759438" y="140789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置递增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69682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13327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4395" y="1591498"/>
            <a:ext cx="6872605" cy="333219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++a;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++a + 2;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c++;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d = c++ + 2;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 e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 f = e++ + ++e;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onsole.log(f);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738523" y="1509210"/>
            <a:ext cx="7105015" cy="207805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前</a:t>
            </a:r>
            <a:r>
              <a:rPr lang="zh-CN" altLang="en-US" smtClean="0"/>
              <a:t>置递增和后置递增</a:t>
            </a:r>
            <a:r>
              <a:rPr smtClean="0"/>
              <a:t>运算符可以简化代码的编写</a:t>
            </a:r>
            <a:r>
              <a:rPr dirty="0"/>
              <a:t>，让变量的值 + </a:t>
            </a:r>
            <a:r>
              <a:rPr/>
              <a:t>1 </a:t>
            </a:r>
            <a:r>
              <a:rPr lang="en-US" smtClean="0"/>
              <a:t> </a:t>
            </a:r>
            <a:r>
              <a:rPr lang="zh-CN" altLang="en-US" smtClean="0"/>
              <a:t>比以前写法更简单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单独使用时</a:t>
            </a:r>
            <a:r>
              <a:rPr/>
              <a:t>，</a:t>
            </a:r>
            <a:r>
              <a:rPr smtClean="0"/>
              <a:t>运行结果相同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与其他代码联用时，执行结果会不同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后置</a:t>
            </a:r>
            <a:r>
              <a:rPr/>
              <a:t>：</a:t>
            </a:r>
            <a:r>
              <a:rPr smtClean="0"/>
              <a:t>先原值运算</a:t>
            </a:r>
            <a:r>
              <a:rPr lang="zh-CN" altLang="en-US" smtClean="0"/>
              <a:t>，</a:t>
            </a:r>
            <a:r>
              <a:rPr smtClean="0"/>
              <a:t>后自加</a:t>
            </a:r>
            <a:r>
              <a:rPr lang="zh-CN" altLang="en-US" smtClean="0"/>
              <a:t>（</a:t>
            </a:r>
            <a:r>
              <a:rPr smtClean="0"/>
              <a:t>先人后己</a:t>
            </a:r>
            <a:r>
              <a:rPr lang="zh-CN" altLang="en-US" smtClean="0"/>
              <a:t>）</a:t>
            </a:r>
            <a:r>
              <a:rPr smtClean="0"/>
              <a:t>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前置</a:t>
            </a:r>
            <a:r>
              <a:rPr/>
              <a:t>：</a:t>
            </a:r>
            <a:r>
              <a:rPr smtClean="0"/>
              <a:t>先自加</a:t>
            </a:r>
            <a:r>
              <a:rPr lang="zh-CN" altLang="en-US" smtClean="0"/>
              <a:t>，</a:t>
            </a:r>
            <a:r>
              <a:rPr smtClean="0"/>
              <a:t>后运算</a:t>
            </a:r>
            <a:r>
              <a:rPr lang="zh-CN" altLang="en-US" smtClean="0"/>
              <a:t>（</a:t>
            </a:r>
            <a:r>
              <a:rPr smtClean="0">
                <a:sym typeface="+mn-ea"/>
              </a:rPr>
              <a:t>先</a:t>
            </a:r>
            <a:r>
              <a:rPr lang="zh-CN" smtClean="0">
                <a:sym typeface="+mn-ea"/>
              </a:rPr>
              <a:t>已</a:t>
            </a:r>
            <a:r>
              <a:rPr>
                <a:sym typeface="+mn-ea"/>
              </a:rPr>
              <a:t>后</a:t>
            </a:r>
            <a:r>
              <a:rPr lang="zh-CN" smtClean="0">
                <a:sym typeface="+mn-ea"/>
              </a:rPr>
              <a:t>人</a:t>
            </a:r>
            <a:r>
              <a:rPr lang="zh-CN" altLang="en-US" smtClean="0">
                <a:sym typeface="+mn-ea"/>
              </a:rPr>
              <a:t>）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开发时</a:t>
            </a:r>
            <a:r>
              <a:rPr/>
              <a:t>，</a:t>
            </a:r>
            <a:r>
              <a:rPr smtClean="0"/>
              <a:t>大多使用后置</a:t>
            </a:r>
            <a:r>
              <a:rPr lang="zh-CN" altLang="en-US" smtClean="0"/>
              <a:t>递</a:t>
            </a:r>
            <a:r>
              <a:rPr smtClean="0"/>
              <a:t>增</a:t>
            </a:r>
            <a:r>
              <a:rPr dirty="0"/>
              <a:t>/减，并且代码独占一行，例如：num++; 或者 </a:t>
            </a:r>
            <a:r>
              <a:rPr/>
              <a:t>num-</a:t>
            </a:r>
            <a:r>
              <a:rPr smtClean="0"/>
              <a:t>-;</a:t>
            </a:r>
            <a:endParaRPr dirty="0"/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 </a:t>
            </a:r>
            <a:r>
              <a:rPr lang="zh-CN" altLang="en-US" smtClean="0"/>
              <a:t>递增</a:t>
            </a:r>
            <a:r>
              <a:rPr lang="zh-CN" altLang="en-US"/>
              <a:t>和递减运算符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前</a:t>
            </a:r>
            <a:r>
              <a:rPr lang="zh-CN" altLang="en-US" smtClean="0"/>
              <a:t>置</a:t>
            </a:r>
            <a:r>
              <a:rPr lang="zh-CN" altLang="en-US"/>
              <a:t>递增</a:t>
            </a:r>
            <a:r>
              <a:rPr lang="zh-CN" altLang="en-US" smtClean="0"/>
              <a:t>和</a:t>
            </a:r>
            <a:r>
              <a:rPr lang="zh-CN" altLang="en-US"/>
              <a:t>后</a:t>
            </a:r>
            <a:r>
              <a:rPr lang="zh-CN" altLang="en-US" smtClean="0"/>
              <a:t>置递增小结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</a:p>
          <a:p>
            <a:r>
              <a:rPr lang="zh-CN" altLang="en-US">
                <a:solidFill>
                  <a:srgbClr val="FF0000"/>
                </a:solidFill>
              </a:rPr>
              <a:t>比较</a:t>
            </a:r>
            <a:r>
              <a:rPr lang="zh-CN" altLang="en-US" smtClean="0">
                <a:solidFill>
                  <a:srgbClr val="FF0000"/>
                </a:solidFill>
              </a:rPr>
              <a:t>运算符</a:t>
            </a:r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99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/>
              <a:t>比较</a:t>
            </a:r>
            <a:r>
              <a:rPr lang="zh-CN" altLang="en-US" smtClean="0"/>
              <a:t>运算符概述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485900"/>
            <a:ext cx="6567170" cy="718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概念</a:t>
            </a:r>
            <a:r>
              <a:rPr smtClean="0"/>
              <a:t>：</a:t>
            </a:r>
            <a:r>
              <a:rPr lang="zh-CN" smtClean="0"/>
              <a:t>比较</a:t>
            </a:r>
            <a:r>
              <a:rPr lang="zh-CN" dirty="0"/>
              <a:t>运算符（</a:t>
            </a:r>
            <a:r>
              <a:rPr/>
              <a:t>关系运算符</a:t>
            </a:r>
            <a:r>
              <a:rPr lang="zh-CN" smtClean="0"/>
              <a:t>）</a:t>
            </a:r>
            <a:r>
              <a:rPr lang="zh-CN" altLang="en-US" smtClean="0"/>
              <a:t>是</a:t>
            </a:r>
            <a:r>
              <a:rPr smtClean="0">
                <a:solidFill>
                  <a:srgbClr val="FF0000"/>
                </a:solidFill>
              </a:rPr>
              <a:t>两个数据进行比较</a:t>
            </a:r>
            <a:r>
              <a:rPr lang="zh-CN" altLang="en-US" smtClean="0">
                <a:solidFill>
                  <a:srgbClr val="FF0000"/>
                </a:solidFill>
              </a:rPr>
              <a:t>时所使用</a:t>
            </a:r>
            <a:r>
              <a:rPr smtClean="0">
                <a:solidFill>
                  <a:srgbClr val="FF0000"/>
                </a:solidFill>
              </a:rPr>
              <a:t>的运算符</a:t>
            </a:r>
            <a:r>
              <a:rPr smtClean="0"/>
              <a:t>，</a:t>
            </a:r>
            <a:r>
              <a:rPr lang="zh-CN" altLang="en-US" smtClean="0"/>
              <a:t>比较运算后，</a:t>
            </a:r>
            <a:r>
              <a:rPr smtClean="0"/>
              <a:t>会</a:t>
            </a:r>
            <a:r>
              <a:rPr smtClean="0">
                <a:solidFill>
                  <a:srgbClr val="FF0000"/>
                </a:solidFill>
              </a:rPr>
              <a:t>返回一个布尔值</a:t>
            </a:r>
            <a:r>
              <a:rPr dirty="0"/>
              <a:t>（true / </a:t>
            </a:r>
            <a:r>
              <a:rPr/>
              <a:t>false</a:t>
            </a:r>
            <a:r>
              <a:rPr smtClean="0"/>
              <a:t>）作为比较运算的结果</a:t>
            </a:r>
            <a:r>
              <a:rPr dirty="0"/>
              <a:t>。</a:t>
            </a:r>
          </a:p>
        </p:txBody>
      </p:sp>
      <p:pic>
        <p:nvPicPr>
          <p:cNvPr id="3" name="图片 2" descr="BWIKD%BUK[EUK3I`~M}2H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203938"/>
            <a:ext cx="6145530" cy="239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L79R0IS{9{77%HF`JTUMH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397833"/>
            <a:ext cx="7229475" cy="14357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9315" y="3017718"/>
            <a:ext cx="7228840" cy="8026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console.log(18 == '18');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console.log(18 === '18'); 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4.2 =</a:t>
            </a:r>
            <a:r>
              <a:rPr lang="zh-CN" altLang="en-US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54053"/>
            <a:ext cx="30448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11764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20750" y="1676353"/>
            <a:ext cx="6872605" cy="15093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num1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num2 = 100;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res1 = num1 &gt; num2;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res2 = num1 == 11;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res3 = num1 != num2; 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比较运算</a:t>
            </a:r>
            <a:r>
              <a:rPr lang="zh-CN" smtClean="0"/>
              <a:t>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逻辑运算</a:t>
            </a:r>
            <a:r>
              <a:rPr lang="zh-CN" altLang="en-US" dirty="0">
                <a:solidFill>
                  <a:srgbClr val="FF0000"/>
                </a:solidFill>
              </a:rPr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7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626047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运算符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/>
              <a:t>递增和递减运算符</a:t>
            </a:r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/>
              <a:t>逻辑运算</a:t>
            </a:r>
            <a:r>
              <a:rPr lang="zh-CN" altLang="en-US" smtClean="0"/>
              <a:t>符概述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485900"/>
            <a:ext cx="745998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概念</a:t>
            </a:r>
            <a:r>
              <a:rPr smtClean="0"/>
              <a:t>：逻辑运算符</a:t>
            </a:r>
            <a:r>
              <a:rPr lang="zh-CN" altLang="en-US" smtClean="0"/>
              <a:t>是</a:t>
            </a:r>
            <a:r>
              <a:rPr smtClean="0"/>
              <a:t>用来进行布尔值运算的运算符，</a:t>
            </a:r>
            <a:r>
              <a:rPr lang="zh-CN" altLang="en-US" smtClean="0"/>
              <a:t>其</a:t>
            </a:r>
            <a:r>
              <a:rPr smtClean="0"/>
              <a:t>返回值也是布尔值</a:t>
            </a:r>
            <a:r>
              <a:rPr smtClean="0"/>
              <a:t>。</a:t>
            </a:r>
            <a:r>
              <a:rPr lang="zh-CN" altLang="en-US" smtClean="0"/>
              <a:t>后面开发中经常用于多个条件的判断</a:t>
            </a:r>
            <a:endParaRPr dirty="0"/>
          </a:p>
        </p:txBody>
      </p:sp>
      <p:pic>
        <p:nvPicPr>
          <p:cNvPr id="2" name="图片 1" descr="9O`5BZDEBILOM4}~%T$D4~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2017102"/>
            <a:ext cx="7374255" cy="145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逻辑与</a:t>
            </a:r>
            <a:r>
              <a:rPr lang="en-US" altLang="zh-CN" smtClean="0"/>
              <a:t>&amp;&amp;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848" y="1471568"/>
            <a:ext cx="6567152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两边都是 true才返回 true，否则返回 false</a:t>
            </a:r>
          </a:p>
        </p:txBody>
      </p:sp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92743" y="2149233"/>
            <a:ext cx="2172677" cy="1070707"/>
            <a:chOff x="1484923" y="3266831"/>
            <a:chExt cx="2172677" cy="1070707"/>
          </a:xfrm>
        </p:grpSpPr>
        <p:sp>
          <p:nvSpPr>
            <p:cNvPr id="33" name="圆角矩形 32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1 &amp;&amp; 3 &gt; 1;</a:t>
              </a:r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036274" y="3720751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87784" y="3730835"/>
              <a:ext cx="504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520462" y="4043450"/>
              <a:ext cx="543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肘形连接符 40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575034" y="2153685"/>
            <a:ext cx="2172677" cy="1070707"/>
            <a:chOff x="1484923" y="3266831"/>
            <a:chExt cx="2172677" cy="1070707"/>
          </a:xfrm>
        </p:grpSpPr>
        <p:sp>
          <p:nvSpPr>
            <p:cNvPr id="43" name="圆角矩形 42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1 &amp;&amp; 3 &lt; 1;</a:t>
              </a:r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36274" y="3720751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87783" y="3730835"/>
              <a:ext cx="64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520462" y="4043450"/>
              <a:ext cx="64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肘形连接符 50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48" y="1469569"/>
            <a:ext cx="6567152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两边都为 false </a:t>
            </a:r>
            <a:r>
              <a:rPr/>
              <a:t>才返回 </a:t>
            </a:r>
            <a:r>
              <a:rPr smtClean="0"/>
              <a:t>false</a:t>
            </a:r>
            <a:r>
              <a:rPr lang="zh-CN" altLang="en-US" smtClean="0"/>
              <a:t>，</a:t>
            </a:r>
            <a:r>
              <a:rPr smtClean="0"/>
              <a:t>否则都为</a:t>
            </a:r>
            <a:r>
              <a:rPr dirty="0"/>
              <a:t>true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逻辑或 </a:t>
            </a:r>
            <a:r>
              <a:rPr lang="en-US" altLang="zh-CN" smtClean="0"/>
              <a:t>||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484923" y="2149231"/>
            <a:ext cx="2172677" cy="1070707"/>
            <a:chOff x="1484923" y="3266831"/>
            <a:chExt cx="2172677" cy="1070707"/>
          </a:xfrm>
        </p:grpSpPr>
        <p:sp>
          <p:nvSpPr>
            <p:cNvPr id="8" name="圆角矩形 7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3 || 1 &lt; 2;</a:t>
              </a:r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965939" y="3720751"/>
              <a:ext cx="3048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87784" y="3730835"/>
              <a:ext cx="504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520462" y="4043450"/>
              <a:ext cx="543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肘形连接符 27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567214" y="2153683"/>
            <a:ext cx="2172677" cy="1070707"/>
            <a:chOff x="1484923" y="3266831"/>
            <a:chExt cx="2172677" cy="1070707"/>
          </a:xfrm>
        </p:grpSpPr>
        <p:sp>
          <p:nvSpPr>
            <p:cNvPr id="32" name="圆角矩形 31"/>
            <p:cNvSpPr/>
            <p:nvPr/>
          </p:nvSpPr>
          <p:spPr>
            <a:xfrm>
              <a:off x="1484923" y="3266831"/>
              <a:ext cx="2172677" cy="1070707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5600" y="3407508"/>
              <a:ext cx="1906075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</a:t>
              </a:r>
              <a:r>
                <a:rPr lang="en-US" altLang="zh-CN" smtClean="0"/>
                <a:t>ar res = 2 &gt; 3 || 1 &gt; 2;</a:t>
              </a: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368062" y="3710668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965939" y="3720751"/>
              <a:ext cx="304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282092" y="3724387"/>
              <a:ext cx="605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87783" y="3730835"/>
              <a:ext cx="64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368062" y="3984751"/>
              <a:ext cx="902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520462" y="4043450"/>
              <a:ext cx="6495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endParaRPr lang="zh-CN" altLang="en-US" sz="105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肘形连接符 39"/>
            <p:cNvCxnSpPr/>
            <p:nvPr/>
          </p:nvCxnSpPr>
          <p:spPr>
            <a:xfrm rot="16200000" flipV="1">
              <a:off x="2064396" y="3725165"/>
              <a:ext cx="470563" cy="441570"/>
            </a:xfrm>
            <a:prstGeom prst="bentConnector3">
              <a:avLst>
                <a:gd name="adj1" fmla="val 18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30" y="1398177"/>
            <a:ext cx="788797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逻辑非（</a:t>
            </a:r>
            <a:r>
              <a:rPr lang="en-US" altLang="zh-CN" smtClean="0">
                <a:solidFill>
                  <a:srgbClr val="FF0000"/>
                </a:solidFill>
              </a:rPr>
              <a:t>!</a:t>
            </a:r>
            <a:r>
              <a:rPr lang="zh-CN" altLang="en-US" smtClean="0"/>
              <a:t>）</a:t>
            </a:r>
            <a:r>
              <a:rPr smtClean="0"/>
              <a:t>也叫作</a:t>
            </a:r>
            <a:r>
              <a:rPr smtClean="0">
                <a:solidFill>
                  <a:srgbClr val="FF0000"/>
                </a:solidFill>
              </a:rPr>
              <a:t>取反符</a:t>
            </a:r>
            <a:r>
              <a:rPr lang="zh-CN" altLang="en-US" dirty="0"/>
              <a:t>，</a:t>
            </a:r>
            <a:r>
              <a:rPr smtClean="0"/>
              <a:t>用来取一个布尔值相反的值</a:t>
            </a:r>
            <a:r>
              <a:rPr dirty="0"/>
              <a:t>，如 </a:t>
            </a:r>
            <a:r>
              <a:rPr/>
              <a:t>true </a:t>
            </a:r>
            <a:r>
              <a:rPr smtClean="0"/>
              <a:t>的相反</a:t>
            </a:r>
            <a:r>
              <a:rPr lang="zh-CN" altLang="en-US" smtClean="0"/>
              <a:t>值</a:t>
            </a:r>
            <a:r>
              <a:rPr smtClean="0"/>
              <a:t>是 </a:t>
            </a:r>
            <a:r>
              <a:rPr dirty="0"/>
              <a:t>false</a:t>
            </a:r>
          </a:p>
        </p:txBody>
      </p:sp>
      <p:sp>
        <p:nvSpPr>
          <p:cNvPr id="6" name="矩形 5"/>
          <p:cNvSpPr/>
          <p:nvPr/>
        </p:nvSpPr>
        <p:spPr>
          <a:xfrm>
            <a:off x="798830" y="1913162"/>
            <a:ext cx="7228840" cy="70499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isOk = !true;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console.log(isOk);  // false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逻辑非 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913376"/>
            <a:ext cx="304482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976969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20750" y="1772342"/>
            <a:ext cx="6872605" cy="2175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num = 7;</a:t>
            </a: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str = "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我爱你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~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中国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~";</a:t>
            </a: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console.log(num &gt; 5 &amp;&amp; str.length &gt;= num);</a:t>
            </a: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/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console.log(num &lt; 5 &amp;&amp; str.length &gt;= num);</a:t>
            </a: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/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console.log(!(num &lt; 10));</a:t>
            </a:r>
          </a:p>
          <a:p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/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console.log(!(num &lt;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10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||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str.length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==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num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）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2036617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逻辑</a:t>
            </a:r>
            <a:r>
              <a:rPr lang="zh-CN" alt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830" y="2446193"/>
            <a:ext cx="6872623" cy="1147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语法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FF0000"/>
                </a:solidFill>
              </a:rPr>
              <a:t>表达式1 &amp;&amp; 表达式2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真，则</a:t>
            </a:r>
            <a:r>
              <a:rPr lang="zh-CN" altLang="en-US" dirty="0"/>
              <a:t>返回表达式2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假，则</a:t>
            </a:r>
            <a:r>
              <a:rPr lang="zh-CN" altLang="en-US" dirty="0"/>
              <a:t>返回表达式1</a:t>
            </a:r>
          </a:p>
        </p:txBody>
      </p:sp>
      <p:sp>
        <p:nvSpPr>
          <p:cNvPr id="2" name="矩形 1"/>
          <p:cNvSpPr/>
          <p:nvPr/>
        </p:nvSpPr>
        <p:spPr>
          <a:xfrm>
            <a:off x="798848" y="3713457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&amp;&amp; 456 );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// 456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console.log( 0 &amp;&amp; 456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0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&amp;&amp; 456&amp;&amp; 789 ); 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789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4111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短路运算（逻辑中断）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6925" y="1444087"/>
            <a:ext cx="6872623" cy="573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1118" y="1604051"/>
            <a:ext cx="70084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短路运算的原理：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表达式（值）时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左边的表达式值可以确定结果时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就不再继续运算右边的表达式的值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98830" y="1757680"/>
            <a:ext cx="6872288" cy="10714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语法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FF0000"/>
                </a:solidFill>
              </a:rPr>
              <a:t>表达式1 || 表达式2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真，则</a:t>
            </a:r>
            <a:r>
              <a:rPr lang="zh-CN" altLang="en-US" dirty="0"/>
              <a:t>返回表达式1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如果</a:t>
            </a:r>
            <a:r>
              <a:rPr lang="zh-CN" altLang="en-US" dirty="0"/>
              <a:t>第一个表达式的值</a:t>
            </a:r>
            <a:r>
              <a:rPr lang="zh-CN" altLang="en-US"/>
              <a:t>为</a:t>
            </a:r>
            <a:r>
              <a:rPr lang="zh-CN" altLang="en-US" smtClean="0"/>
              <a:t>假，则</a:t>
            </a:r>
            <a:r>
              <a:rPr lang="zh-CN" altLang="en-US" dirty="0"/>
              <a:t>返回表达式</a:t>
            </a:r>
            <a:r>
              <a:rPr lang="en-US" altLang="zh-CN" dirty="0"/>
              <a:t>2</a:t>
            </a:r>
          </a:p>
        </p:txBody>
      </p:sp>
      <p:sp>
        <p:nvSpPr>
          <p:cNvPr id="5" name="矩形 4"/>
          <p:cNvSpPr/>
          <p:nvPr/>
        </p:nvSpPr>
        <p:spPr>
          <a:xfrm>
            <a:off x="798513" y="3007115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|| 456 );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123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console.log( 0 ||  456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//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456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console.log( 123 || 456 || 789 );  //  123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2" name="TextBox 37"/>
          <p:cNvSpPr txBox="1"/>
          <p:nvPr/>
        </p:nvSpPr>
        <p:spPr>
          <a:xfrm>
            <a:off x="798513" y="1348105"/>
            <a:ext cx="3514725" cy="4154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逻辑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逻辑中断（短路操作）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8848" y="1644993"/>
            <a:ext cx="6872605" cy="9709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console.log(123 || num++);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console.log(num);  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smtClean="0"/>
              <a:t>. </a:t>
            </a:r>
            <a:r>
              <a:rPr lang="zh-CN" altLang="en-US" smtClean="0"/>
              <a:t>逻辑运算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8848" y="944255"/>
            <a:ext cx="6517622" cy="548483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逻辑中断（短路操作）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符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7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smtClean="0"/>
              <a:t>. </a:t>
            </a:r>
            <a:r>
              <a:rPr lang="zh-CN" altLang="en-US" smtClean="0"/>
              <a:t>赋值运算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8830" y="1063872"/>
            <a:ext cx="7887970" cy="446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概念</a:t>
            </a:r>
            <a:r>
              <a:rPr/>
              <a:t>：</a:t>
            </a:r>
            <a:r>
              <a:rPr smtClean="0"/>
              <a:t>用来把数据赋值给变量</a:t>
            </a:r>
            <a:r>
              <a:rPr lang="zh-CN" altLang="en-US" smtClean="0"/>
              <a:t>的运算符</a:t>
            </a:r>
            <a:r>
              <a:rPr smtClean="0"/>
              <a:t>。</a:t>
            </a:r>
            <a:endParaRPr dirty="0"/>
          </a:p>
        </p:txBody>
      </p:sp>
      <p:pic>
        <p:nvPicPr>
          <p:cNvPr id="3" name="图片 2" descr="~{G8MT05{ZH[S0JPUWPIC[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510277"/>
            <a:ext cx="7025005" cy="1431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8910" y="3059042"/>
            <a:ext cx="6964289" cy="10987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age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+= 5;  // 相当于 age = age + 5;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-= 5;  // 相当于 age = age - 5;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age *= 10; // 相当于 age = age *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088295"/>
            <a:ext cx="7105015" cy="483862"/>
          </a:xfrm>
        </p:spPr>
        <p:txBody>
          <a:bodyPr>
            <a:normAutofit/>
          </a:bodyPr>
          <a:lstStyle/>
          <a:p>
            <a:r>
              <a:rPr lang="zh-CN" altLang="en-US" smtClean="0"/>
              <a:t>运算符（</a:t>
            </a:r>
            <a:r>
              <a:rPr lang="en-US" altLang="zh-CN" smtClean="0"/>
              <a:t>operator</a:t>
            </a:r>
            <a:r>
              <a:rPr lang="zh-CN" altLang="en-US" smtClean="0"/>
              <a:t>）也</a:t>
            </a:r>
            <a:r>
              <a:rPr lang="zh-CN" altLang="en-US" smtClean="0"/>
              <a:t>被称为</a:t>
            </a:r>
            <a:r>
              <a:rPr lang="zh-CN" altLang="en-US" smtClean="0">
                <a:solidFill>
                  <a:srgbClr val="FF0000"/>
                </a:solidFill>
              </a:rPr>
              <a:t>操作符</a:t>
            </a:r>
            <a:r>
              <a:rPr lang="zh-CN" altLang="en-US" smtClean="0"/>
              <a:t>，是用于实现赋值、比较和执行算数运算等功能的符号。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59" y="1572157"/>
            <a:ext cx="7105015" cy="22495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mtClean="0"/>
              <a:t>JavaScript</a:t>
            </a:r>
            <a:r>
              <a:rPr lang="zh-CN" altLang="en-US" smtClean="0"/>
              <a:t>中常用的运算符有：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算数运算符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递增和递减运算符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比较运算符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逻辑运算</a:t>
            </a:r>
            <a:r>
              <a:rPr lang="zh-CN" altLang="en-US"/>
              <a:t>符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赋值运算符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递增和递减运算符</a:t>
            </a:r>
          </a:p>
          <a:p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zh-CN" altLang="en-US" smtClean="0">
                <a:solidFill>
                  <a:schemeClr val="tx1"/>
                </a:solidFill>
              </a:rPr>
              <a:t>运算符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056054"/>
            <a:ext cx="6249670" cy="2718435"/>
          </a:xfrm>
          <a:prstGeom prst="rect">
            <a:avLst/>
          </a:prstGeom>
        </p:spPr>
      </p:pic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32815" y="3933140"/>
            <a:ext cx="7105015" cy="70548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一元运算</a:t>
            </a:r>
            <a:r>
              <a:rPr lang="zh-CN" smtClean="0"/>
              <a:t>符里面</a:t>
            </a:r>
            <a:r>
              <a:rPr lang="zh-CN" dirty="0"/>
              <a:t>的</a:t>
            </a:r>
            <a:r>
              <a:rPr lang="zh-CN">
                <a:solidFill>
                  <a:srgbClr val="FF0000"/>
                </a:solidFill>
              </a:rPr>
              <a:t>逻辑</a:t>
            </a:r>
            <a:r>
              <a:rPr lang="zh-CN" smtClean="0">
                <a:solidFill>
                  <a:srgbClr val="FF0000"/>
                </a:solidFill>
              </a:rPr>
              <a:t>非优先级</a:t>
            </a:r>
            <a:r>
              <a:rPr lang="zh-CN" dirty="0">
                <a:solidFill>
                  <a:srgbClr val="FF0000"/>
                </a:solidFill>
              </a:rPr>
              <a:t>很高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逻辑</a:t>
            </a:r>
            <a:r>
              <a:rPr lang="zh-CN" smtClean="0"/>
              <a:t>与比逻辑或优先级</a:t>
            </a:r>
            <a:r>
              <a:rPr lang="zh-CN" dirty="0"/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1348105"/>
            <a:ext cx="351472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843280" y="1897380"/>
            <a:ext cx="6872605" cy="14135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console.log( 4 &gt;= 6 || '人' != '阿凡达' &amp;&amp; !(12 * 2 == 144) &amp;&amp; true)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 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5 == num / 2 &amp;&amp; (2 + 2 * num).toString() </a:t>
            </a:r>
            <a:r>
              <a:rPr lang="en-US" sz="105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=== 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‘22’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798513" y="1348105"/>
            <a:ext cx="3514725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843280" y="1897380"/>
            <a:ext cx="6872605" cy="28943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3 &gt; 5 &amp;&amp; 2 &lt; 7 &amp;&amp; 3 == 4;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3 &lt;= 4 || 3 &gt; 1 || 3 != 2;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 = 2 === "2";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d = !c || b &amp;&amp; a 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console.log(d);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altLang="zh-CN" smtClean="0"/>
              <a:t>. 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r>
              <a:rPr lang="zh-CN" altLang="en-US" smtClean="0"/>
              <a:t>优先级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算数运算符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递增和递减运算符</a:t>
            </a:r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3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361832"/>
            <a:ext cx="7105015" cy="412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dirty="0"/>
              <a:t>概念：算术</a:t>
            </a:r>
            <a:r>
              <a:rPr dirty="0"/>
              <a:t>运算使用的符号</a:t>
            </a:r>
            <a:r>
              <a:rPr/>
              <a:t>，</a:t>
            </a:r>
            <a:r>
              <a:rPr smtClean="0"/>
              <a:t>用于执行</a:t>
            </a:r>
            <a:r>
              <a:rPr lang="zh-CN" altLang="en-US" smtClean="0"/>
              <a:t>两个</a:t>
            </a:r>
            <a:r>
              <a:rPr smtClean="0"/>
              <a:t>变量或值的算术运算</a:t>
            </a:r>
            <a:r>
              <a:rPr lang="zh-CN" altLang="en-US" smtClean="0"/>
              <a:t>。</a:t>
            </a:r>
            <a:endParaRPr dirty="0"/>
          </a:p>
        </p:txBody>
      </p:sp>
      <p:pic>
        <p:nvPicPr>
          <p:cNvPr id="4" name="图片 3" descr="CX_4TNOQXU@%)Y}J@]WSG]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895867"/>
            <a:ext cx="6638925" cy="1990725"/>
          </a:xfrm>
          <a:prstGeom prst="rect">
            <a:avLst/>
          </a:prstGeom>
        </p:spPr>
      </p:pic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altLang="en-US" smtClean="0"/>
              <a:t>算术运算符概述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浮点数的精度问题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2790" y="1507581"/>
            <a:ext cx="6823075" cy="4260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浮点数值的最高精度是 17 位小数，但在进行算术计算时其精确度远远不如整数。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830" y="2063256"/>
            <a:ext cx="6567170" cy="7932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0.1 + 0.2;    // 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结果不是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0.3，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而是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：0.30000000000000004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console.log(0.07 * 100);   //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结果不是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7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而是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：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7.000000000000001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50" y="3084386"/>
            <a:ext cx="6823075" cy="4260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noProof="1">
                <a:solidFill>
                  <a:schemeClr val="tx1"/>
                </a:solidFill>
                <a:cs typeface="Courier New" panose="02070309020205020404" charset="0"/>
                <a:sym typeface="+mn-ea"/>
              </a:rPr>
              <a:t>所以：</a:t>
            </a:r>
            <a:r>
              <a:rPr lang="zh-CN" altLang="en-US" noProof="1">
                <a:solidFill>
                  <a:srgbClr val="FF0000"/>
                </a:solidFill>
                <a:cs typeface="Courier New" panose="02070309020205020404" charset="0"/>
                <a:sym typeface="+mn-ea"/>
              </a:rPr>
              <a:t>不要直接判断两个浮点数是否相等 </a:t>
            </a:r>
            <a:r>
              <a:rPr lang="en-US" altLang="zh-CN" noProof="1" smtClean="0">
                <a:solidFill>
                  <a:schemeClr val="tx1"/>
                </a:solidFill>
                <a:cs typeface="Courier New" panose="02070309020205020404" charset="0"/>
                <a:sym typeface="+mn-ea"/>
              </a:rPr>
              <a:t>!  </a:t>
            </a:r>
            <a:endParaRPr lang="en-US" altLang="zh-CN" noProof="1">
              <a:solidFill>
                <a:schemeClr val="tx1"/>
              </a:solidFill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792682" y="2207044"/>
            <a:ext cx="6573318" cy="486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请问 </a:t>
            </a:r>
            <a:r>
              <a:rPr lang="en-US" altLang="zh-CN" dirty="0"/>
              <a:t>1 </a:t>
            </a:r>
            <a:r>
              <a:rPr lang="en-US" altLang="zh-CN"/>
              <a:t>+ </a:t>
            </a:r>
            <a:r>
              <a:rPr lang="en-US" altLang="zh-CN" smtClean="0"/>
              <a:t>2  *  </a:t>
            </a:r>
            <a:r>
              <a:rPr lang="en-US" altLang="zh-CN" dirty="0"/>
              <a:t>3 </a:t>
            </a:r>
            <a:r>
              <a:rPr lang="zh-CN" altLang="en-US" dirty="0"/>
              <a:t>结果是？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2682" y="1800429"/>
            <a:ext cx="6573318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它的余数是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>
                <a:solidFill>
                  <a:srgbClr val="FF0000"/>
                </a:solidFill>
              </a:rPr>
              <a:t>就说明这个数能被整除， 这就是 </a:t>
            </a:r>
            <a:r>
              <a:rPr lang="en-US" altLang="zh-CN" dirty="0">
                <a:solidFill>
                  <a:srgbClr val="FF0000"/>
                </a:solidFill>
              </a:rPr>
              <a:t>%  </a:t>
            </a:r>
            <a:r>
              <a:rPr lang="zh-CN" altLang="en-US" dirty="0">
                <a:solidFill>
                  <a:srgbClr val="FF0000"/>
                </a:solidFill>
              </a:rPr>
              <a:t>取</a:t>
            </a:r>
            <a:r>
              <a:rPr lang="zh-CN" altLang="en-US">
                <a:solidFill>
                  <a:srgbClr val="FF0000"/>
                </a:solidFill>
              </a:rPr>
              <a:t>余</a:t>
            </a:r>
            <a:r>
              <a:rPr lang="zh-CN" altLang="en-US" smtClean="0">
                <a:solidFill>
                  <a:srgbClr val="FF0000"/>
                </a:solidFill>
              </a:rPr>
              <a:t>运算符的</a:t>
            </a:r>
            <a:r>
              <a:rPr lang="zh-CN" altLang="en-US" dirty="0">
                <a:solidFill>
                  <a:srgbClr val="FF0000"/>
                </a:solidFill>
              </a:rPr>
              <a:t>主要用途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835" y="2608510"/>
            <a:ext cx="657616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结果是</a:t>
            </a:r>
            <a:r>
              <a:rPr lang="en-US" altLang="zh-CN">
                <a:solidFill>
                  <a:srgbClr val="FF0000"/>
                </a:solidFill>
              </a:rPr>
              <a:t>7 </a:t>
            </a:r>
            <a:r>
              <a:rPr lang="zh-CN" altLang="en-US" smtClean="0">
                <a:solidFill>
                  <a:srgbClr val="FF0000"/>
                </a:solidFill>
              </a:rPr>
              <a:t>，注意算术运算</a:t>
            </a:r>
            <a:r>
              <a:rPr lang="zh-CN" altLang="en-US" dirty="0">
                <a:solidFill>
                  <a:srgbClr val="FF0000"/>
                </a:solidFill>
              </a:rPr>
              <a:t>符优先级的，先乘除，后加减，有小括号先算小括号里面的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课堂提问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92682" y="1428514"/>
            <a:ext cx="6573318" cy="4078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dirty="0"/>
              <a:t>我们怎么判断 </a:t>
            </a:r>
            <a:r>
              <a:rPr/>
              <a:t>一个数能够被整除呢</a:t>
            </a:r>
            <a:r>
              <a:rPr lang="zh-CN" smtClean="0"/>
              <a:t>？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89835" y="2291025"/>
            <a:ext cx="6576165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表达式最终都会有一个结果，返回给我们，我们成为返回值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表达式和返回值</a:t>
            </a:r>
            <a:endParaRPr lang="zh-CN" altLang="en-US" dirty="0"/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算数</a:t>
            </a:r>
            <a:r>
              <a:rPr lang="zh-CN" altLang="en-US" smtClean="0"/>
              <a:t>运算</a:t>
            </a:r>
            <a:r>
              <a:rPr lang="zh-CN" smtClean="0"/>
              <a:t>符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92682" y="1428514"/>
            <a:ext cx="6573318" cy="942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表达式：</a:t>
            </a:r>
            <a:r>
              <a:rPr lang="zh-CN" altLang="en-US" smtClean="0"/>
              <a:t>是</a:t>
            </a:r>
            <a:r>
              <a:rPr lang="zh-CN" altLang="en-US"/>
              <a:t>由</a:t>
            </a:r>
            <a:r>
              <a:rPr lang="zh-CN" altLang="en-US"/>
              <a:t>数字</a:t>
            </a:r>
            <a:r>
              <a:rPr lang="zh-CN" altLang="en-US" smtClean="0"/>
              <a:t>、</a:t>
            </a:r>
            <a:r>
              <a:rPr lang="zh-CN" altLang="en-US"/>
              <a:t>运算符</a:t>
            </a:r>
            <a:r>
              <a:rPr lang="zh-CN" altLang="en-US" smtClean="0"/>
              <a:t>、变量等</a:t>
            </a:r>
            <a:r>
              <a:rPr lang="zh-CN" altLang="en-US"/>
              <a:t>以能求得数值的有意义排列方法所得</a:t>
            </a:r>
            <a:r>
              <a:rPr lang="zh-CN" altLang="en-US"/>
              <a:t>的</a:t>
            </a:r>
            <a:r>
              <a:rPr lang="zh-CN" altLang="en-US" smtClean="0"/>
              <a:t>组合</a:t>
            </a:r>
            <a:endParaRPr lang="en-US" altLang="zh-CN" smtClean="0"/>
          </a:p>
          <a:p>
            <a:r>
              <a:rPr lang="zh-CN" altLang="en-US"/>
              <a:t>简单理解：是由数字、运算符、</a:t>
            </a:r>
            <a:r>
              <a:rPr lang="zh-CN" altLang="en-US"/>
              <a:t>变量</a:t>
            </a:r>
            <a:r>
              <a:rPr lang="zh-CN" altLang="en-US" smtClean="0"/>
              <a:t>等组成的式子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087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031922"/>
            <a:ext cx="4991100" cy="3274353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运算符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算数运算符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递增和递减运算符</a:t>
            </a:r>
          </a:p>
          <a:p>
            <a:r>
              <a:rPr lang="zh-CN" altLang="en-US"/>
              <a:t>比较</a:t>
            </a:r>
            <a:r>
              <a:rPr lang="zh-CN" altLang="en-US" smtClean="0"/>
              <a:t>运算符</a:t>
            </a:r>
          </a:p>
          <a:p>
            <a:r>
              <a:rPr lang="zh-CN" altLang="en-US" smtClean="0"/>
              <a:t>逻辑运算</a:t>
            </a:r>
            <a:r>
              <a:rPr lang="zh-CN" altLang="en-US" dirty="0"/>
              <a:t>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运算符优先级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90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1370</Words>
  <Application>Microsoft Office PowerPoint</Application>
  <PresentationFormat>全屏显示(16:9)</PresentationFormat>
  <Paragraphs>229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黑马程序员主题​​</vt:lpstr>
      <vt:lpstr>JavaScript 运算符</vt:lpstr>
      <vt:lpstr>PowerPoint 演示文稿</vt:lpstr>
      <vt:lpstr>1. 运算符</vt:lpstr>
      <vt:lpstr>PowerPoint 演示文稿</vt:lpstr>
      <vt:lpstr>2. 算数运算符</vt:lpstr>
      <vt:lpstr>2. 算数运算符</vt:lpstr>
      <vt:lpstr>2. 算数运算符</vt:lpstr>
      <vt:lpstr>2. 算数运算符</vt:lpstr>
      <vt:lpstr>PowerPoint 演示文稿</vt:lpstr>
      <vt:lpstr>3. 递增和递减运算符</vt:lpstr>
      <vt:lpstr>3. 递增和递减运算符</vt:lpstr>
      <vt:lpstr>3. 递增和递减运算符</vt:lpstr>
      <vt:lpstr>3. 递增和递减运算符</vt:lpstr>
      <vt:lpstr>3. 递增和递减运算符</vt:lpstr>
      <vt:lpstr>PowerPoint 演示文稿</vt:lpstr>
      <vt:lpstr>4. 比较运算符</vt:lpstr>
      <vt:lpstr>4. 比较运算符</vt:lpstr>
      <vt:lpstr>4. 比较运算符</vt:lpstr>
      <vt:lpstr>PowerPoint 演示文稿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5. 逻辑运算符</vt:lpstr>
      <vt:lpstr>PowerPoint 演示文稿</vt:lpstr>
      <vt:lpstr>6. 赋值运算符</vt:lpstr>
      <vt:lpstr>PowerPoint 演示文稿</vt:lpstr>
      <vt:lpstr>7. 运算符优先级</vt:lpstr>
      <vt:lpstr>7. 运算符优先级</vt:lpstr>
      <vt:lpstr>7. 运算符优先级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3253</cp:revision>
  <dcterms:created xsi:type="dcterms:W3CDTF">2018-10-05T21:01:00Z</dcterms:created>
  <dcterms:modified xsi:type="dcterms:W3CDTF">2018-11-30T03:49:15Z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