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4"/>
  </p:notesMasterIdLst>
  <p:sldIdLst>
    <p:sldId id="261" r:id="rId2"/>
    <p:sldId id="260" r:id="rId3"/>
    <p:sldId id="304" r:id="rId4"/>
    <p:sldId id="526" r:id="rId5"/>
    <p:sldId id="527" r:id="rId6"/>
    <p:sldId id="470" r:id="rId7"/>
    <p:sldId id="471" r:id="rId8"/>
    <p:sldId id="532" r:id="rId9"/>
    <p:sldId id="472" r:id="rId10"/>
    <p:sldId id="473" r:id="rId11"/>
    <p:sldId id="528" r:id="rId12"/>
    <p:sldId id="474" r:id="rId13"/>
    <p:sldId id="529" r:id="rId14"/>
    <p:sldId id="475" r:id="rId15"/>
    <p:sldId id="476" r:id="rId16"/>
    <p:sldId id="477" r:id="rId17"/>
    <p:sldId id="479" r:id="rId18"/>
    <p:sldId id="480" r:id="rId19"/>
    <p:sldId id="533" r:id="rId20"/>
    <p:sldId id="534" r:id="rId21"/>
    <p:sldId id="482" r:id="rId22"/>
    <p:sldId id="419" r:id="rId23"/>
    <p:sldId id="483" r:id="rId24"/>
    <p:sldId id="485" r:id="rId25"/>
    <p:sldId id="486" r:id="rId26"/>
    <p:sldId id="488" r:id="rId27"/>
    <p:sldId id="491" r:id="rId28"/>
    <p:sldId id="490" r:id="rId29"/>
    <p:sldId id="492" r:id="rId30"/>
    <p:sldId id="493" r:id="rId31"/>
    <p:sldId id="535" r:id="rId32"/>
    <p:sldId id="494" r:id="rId33"/>
    <p:sldId id="495" r:id="rId34"/>
    <p:sldId id="496" r:id="rId35"/>
    <p:sldId id="500" r:id="rId36"/>
    <p:sldId id="498" r:id="rId37"/>
    <p:sldId id="420" r:id="rId38"/>
    <p:sldId id="531" r:id="rId39"/>
    <p:sldId id="503" r:id="rId40"/>
    <p:sldId id="536" r:id="rId41"/>
    <p:sldId id="537" r:id="rId42"/>
    <p:sldId id="507" r:id="rId43"/>
    <p:sldId id="508" r:id="rId44"/>
    <p:sldId id="510" r:id="rId45"/>
    <p:sldId id="511" r:id="rId46"/>
    <p:sldId id="512" r:id="rId47"/>
    <p:sldId id="513" r:id="rId48"/>
    <p:sldId id="514" r:id="rId49"/>
    <p:sldId id="515" r:id="rId50"/>
    <p:sldId id="421" r:id="rId51"/>
    <p:sldId id="516" r:id="rId52"/>
    <p:sldId id="262" r:id="rId53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07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FFD"/>
    <a:srgbClr val="262626"/>
    <a:srgbClr val="B3D9FF"/>
    <a:srgbClr val="EBF5FF"/>
    <a:srgbClr val="FFFFFF"/>
    <a:srgbClr val="CC3300"/>
    <a:srgbClr val="40404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47" autoAdjust="0"/>
    <p:restoredTop sz="93987" autoAdjust="0"/>
  </p:normalViewPr>
  <p:slideViewPr>
    <p:cSldViewPr snapToGrid="0" snapToObjects="1">
      <p:cViewPr varScale="1">
        <p:scale>
          <a:sx n="95" d="100"/>
          <a:sy n="95" d="100"/>
        </p:scale>
        <p:origin x="-420" y="-90"/>
      </p:cViewPr>
      <p:guideLst>
        <p:guide orient="horz" pos="1607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391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071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2018/12/7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2018/12/7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12/7/2018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12/7/2018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2018/12/7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/>
          <a:lstStyle/>
          <a:p>
            <a:r>
              <a:rPr kumimoji="1" dirty="0"/>
              <a:t>JavaScript </a:t>
            </a:r>
            <a:r>
              <a:rPr kumimoji="1" lang="zh-CN" dirty="0"/>
              <a:t>流程控制</a:t>
            </a:r>
            <a:r>
              <a:rPr kumimoji="1" lang="en-US" altLang="zh-CN" dirty="0"/>
              <a:t>-</a:t>
            </a:r>
            <a:r>
              <a:rPr kumimoji="1" lang="zh-CN" altLang="en-US" dirty="0"/>
              <a:t>循环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en-US" dirty="0"/>
              <a:t>for </a:t>
            </a:r>
            <a:r>
              <a:rPr lang="zh-CN" altLang="en-US" dirty="0"/>
              <a:t>循环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2.3 </a:t>
            </a:r>
            <a:r>
              <a:rPr lang="en-US" altLang="zh-CN" dirty="0"/>
              <a:t>for </a:t>
            </a:r>
            <a:r>
              <a:rPr lang="zh-CN" altLang="en-US"/>
              <a:t>循环</a:t>
            </a:r>
            <a:r>
              <a:rPr lang="zh-CN" altLang="en-US" smtClean="0"/>
              <a:t>重复不</a:t>
            </a:r>
            <a:r>
              <a:rPr lang="zh-CN" altLang="en-US" dirty="0"/>
              <a:t>相同的代码</a:t>
            </a:r>
          </a:p>
        </p:txBody>
      </p:sp>
      <p:sp>
        <p:nvSpPr>
          <p:cNvPr id="6" name="矩形 5"/>
          <p:cNvSpPr/>
          <p:nvPr/>
        </p:nvSpPr>
        <p:spPr>
          <a:xfrm>
            <a:off x="828040" y="2184562"/>
            <a:ext cx="6338570" cy="129095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基本写法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 (var i = 1; i &lt;= 100; i++)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console.log('这个人今年' + i + '岁了');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04545" y="1485265"/>
            <a:ext cx="6561455" cy="6515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smtClean="0">
                <a:sym typeface="+mn-ea"/>
              </a:rPr>
              <a:t>for 循环</a:t>
            </a:r>
            <a:r>
              <a:rPr lang="zh-CN" altLang="en-US" sz="1050" dirty="0">
                <a:sym typeface="+mn-ea"/>
              </a:rPr>
              <a:t>还可以重复不同</a:t>
            </a:r>
            <a:r>
              <a:rPr lang="zh-CN" altLang="en-US" sz="1050">
                <a:sym typeface="+mn-ea"/>
              </a:rPr>
              <a:t>的</a:t>
            </a:r>
            <a:r>
              <a:rPr lang="zh-CN" altLang="en-US" sz="1050" smtClean="0">
                <a:sym typeface="+mn-ea"/>
              </a:rPr>
              <a:t>代码，这主要</a:t>
            </a:r>
            <a:r>
              <a:rPr lang="zh-CN" altLang="en-US" sz="1050">
                <a:sym typeface="+mn-ea"/>
              </a:rPr>
              <a:t>是</a:t>
            </a:r>
            <a:r>
              <a:rPr lang="zh-CN" altLang="en-US" sz="1050" smtClean="0">
                <a:sym typeface="+mn-ea"/>
              </a:rPr>
              <a:t>因为使用了计数器 ，计数器在每次循环过程中都会有变化。</a:t>
            </a:r>
            <a:endParaRPr lang="en-US" altLang="zh-CN" sz="1050" smtClean="0">
              <a:sym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smtClean="0">
                <a:sym typeface="+mn-ea"/>
              </a:rPr>
              <a:t>例如，求</a:t>
            </a:r>
            <a:r>
              <a:rPr lang="zh-CN" altLang="en-US" sz="1050" dirty="0">
                <a:sym typeface="+mn-ea"/>
              </a:rPr>
              <a:t>输出一个人1到</a:t>
            </a:r>
            <a:r>
              <a:rPr lang="zh-CN" altLang="en-US" sz="1050">
                <a:sym typeface="+mn-ea"/>
              </a:rPr>
              <a:t>100</a:t>
            </a:r>
            <a:r>
              <a:rPr lang="zh-CN" altLang="en-US" sz="1050" smtClean="0">
                <a:sym typeface="+mn-ea"/>
              </a:rPr>
              <a:t>岁：</a:t>
            </a:r>
            <a:endParaRPr lang="zh-CN" altLang="en-US" sz="105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en-US" dirty="0"/>
              <a:t>for </a:t>
            </a:r>
            <a:r>
              <a:rPr lang="zh-CN" altLang="en-US" dirty="0"/>
              <a:t>循环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2.3 </a:t>
            </a:r>
            <a:r>
              <a:rPr lang="en-US" altLang="zh-CN" dirty="0"/>
              <a:t>for </a:t>
            </a:r>
            <a:r>
              <a:rPr lang="zh-CN" altLang="en-US"/>
              <a:t>循环</a:t>
            </a:r>
            <a:r>
              <a:rPr lang="zh-CN" altLang="en-US" smtClean="0"/>
              <a:t>重复不</a:t>
            </a:r>
            <a:r>
              <a:rPr lang="zh-CN" altLang="en-US" dirty="0"/>
              <a:t>相同的代码</a:t>
            </a: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804545" y="1485265"/>
            <a:ext cx="6561455" cy="6515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smtClean="0">
                <a:sym typeface="+mn-ea"/>
              </a:rPr>
              <a:t>for 循环</a:t>
            </a:r>
            <a:r>
              <a:rPr lang="zh-CN" altLang="en-US" sz="1050" dirty="0">
                <a:sym typeface="+mn-ea"/>
              </a:rPr>
              <a:t>还可以重复不同</a:t>
            </a:r>
            <a:r>
              <a:rPr lang="zh-CN" altLang="en-US" sz="1050">
                <a:sym typeface="+mn-ea"/>
              </a:rPr>
              <a:t>的</a:t>
            </a:r>
            <a:r>
              <a:rPr lang="zh-CN" altLang="en-US" sz="1050" smtClean="0">
                <a:sym typeface="+mn-ea"/>
              </a:rPr>
              <a:t>代码，这主要</a:t>
            </a:r>
            <a:r>
              <a:rPr lang="zh-CN" altLang="en-US" sz="1050">
                <a:sym typeface="+mn-ea"/>
              </a:rPr>
              <a:t>是</a:t>
            </a:r>
            <a:r>
              <a:rPr lang="zh-CN" altLang="en-US" sz="1050" smtClean="0">
                <a:sym typeface="+mn-ea"/>
              </a:rPr>
              <a:t>因为使用了计数器 ，计数器在每次循环过程中都会有变化。</a:t>
            </a:r>
            <a:endParaRPr lang="en-US" altLang="zh-CN" sz="1050" smtClean="0">
              <a:sym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smtClean="0">
                <a:sym typeface="+mn-ea"/>
              </a:rPr>
              <a:t>例如，求</a:t>
            </a:r>
            <a:r>
              <a:rPr lang="zh-CN" altLang="en-US" sz="1050" dirty="0">
                <a:sym typeface="+mn-ea"/>
              </a:rPr>
              <a:t>输出一个人1到</a:t>
            </a:r>
            <a:r>
              <a:rPr lang="zh-CN" altLang="en-US" sz="1050">
                <a:sym typeface="+mn-ea"/>
              </a:rPr>
              <a:t>100</a:t>
            </a:r>
            <a:r>
              <a:rPr lang="zh-CN" altLang="en-US" sz="1050" smtClean="0">
                <a:sym typeface="+mn-ea"/>
              </a:rPr>
              <a:t>岁：</a:t>
            </a:r>
            <a:endParaRPr lang="zh-CN" altLang="en-US" sz="1050" dirty="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8040" y="2136775"/>
            <a:ext cx="6338570" cy="277495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for 里面是可以添加其他语句的 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 (var i = 1; i &lt;= 100; i++)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if (i == 1)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console.log('这个人今年1岁了， 它出生了');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} else if (i == 100)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console.log('这个人今年100岁了，它死了');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} else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console.log('这个人今年' + i + '岁了');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671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en-US" dirty="0"/>
              <a:t>for </a:t>
            </a:r>
            <a:r>
              <a:rPr lang="zh-CN" altLang="en-US" dirty="0"/>
              <a:t>循环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2.4 </a:t>
            </a:r>
            <a:r>
              <a:rPr lang="en-US" altLang="zh-CN" dirty="0"/>
              <a:t>for </a:t>
            </a:r>
            <a:r>
              <a:rPr lang="zh-CN" altLang="en-US" dirty="0"/>
              <a:t>循环重复某些相同操作</a:t>
            </a: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67715" y="1403350"/>
            <a:ext cx="6488430" cy="428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smtClean="0">
                <a:sym typeface="+mn-ea"/>
              </a:rPr>
              <a:t>for 循环因为</a:t>
            </a:r>
            <a:r>
              <a:rPr lang="zh-CN" altLang="en-US" sz="1050" dirty="0">
                <a:sym typeface="+mn-ea"/>
              </a:rPr>
              <a:t>有了计数器</a:t>
            </a:r>
            <a:r>
              <a:rPr lang="zh-CN" altLang="en-US" sz="1050">
                <a:sym typeface="+mn-ea"/>
              </a:rPr>
              <a:t>的</a:t>
            </a:r>
            <a:r>
              <a:rPr lang="zh-CN" altLang="en-US" sz="1050" smtClean="0">
                <a:sym typeface="+mn-ea"/>
              </a:rPr>
              <a:t>存在，我们还可以重复的执行</a:t>
            </a:r>
            <a:r>
              <a:rPr lang="zh-CN" altLang="en-US" sz="1050">
                <a:sym typeface="+mn-ea"/>
              </a:rPr>
              <a:t>某些</a:t>
            </a:r>
            <a:r>
              <a:rPr lang="zh-CN" altLang="en-US" sz="1050" smtClean="0">
                <a:sym typeface="+mn-ea"/>
              </a:rPr>
              <a:t>操作，比如</a:t>
            </a:r>
            <a:r>
              <a:rPr lang="zh-CN" altLang="en-US" sz="1050" dirty="0">
                <a:sym typeface="+mn-ea"/>
              </a:rPr>
              <a:t>做一些算术运算。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en-US" dirty="0"/>
              <a:t>for </a:t>
            </a:r>
            <a:r>
              <a:rPr lang="zh-CN" altLang="en-US" dirty="0"/>
              <a:t>循环</a:t>
            </a:r>
          </a:p>
        </p:txBody>
      </p:sp>
      <p:sp>
        <p:nvSpPr>
          <p:cNvPr id="33798" name="TextBox 2"/>
          <p:cNvSpPr txBox="1"/>
          <p:nvPr/>
        </p:nvSpPr>
        <p:spPr>
          <a:xfrm>
            <a:off x="1221105" y="1038327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求1-100之间所有整数的累加和</a:t>
            </a: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" y="1101920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444295" y="1994383"/>
            <a:ext cx="6178550" cy="8194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需要循环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100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次，我们需要一个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计数器  </a:t>
            </a:r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我们需要一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</a:t>
            </a: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 </a:t>
            </a:r>
            <a:r>
              <a:rPr lang="en-US" altLang="zh-CN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sum </a:t>
            </a: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，但是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初始值一定是 </a:t>
            </a:r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+ 2 + 3 + 4 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....  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sum 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  sum + 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1060" y="1648897"/>
            <a:ext cx="6324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案例分析：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884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en-US" dirty="0"/>
              <a:t>for </a:t>
            </a:r>
            <a:r>
              <a:rPr lang="zh-CN" altLang="en-US" dirty="0"/>
              <a:t>循环</a:t>
            </a:r>
          </a:p>
        </p:txBody>
      </p:sp>
      <p:sp>
        <p:nvSpPr>
          <p:cNvPr id="6" name="矩形 5"/>
          <p:cNvSpPr/>
          <p:nvPr/>
        </p:nvSpPr>
        <p:spPr>
          <a:xfrm>
            <a:off x="861060" y="2017598"/>
            <a:ext cx="6338570" cy="159194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sum = 0;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for(var i = 1;i &lt;= 100; i++){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sumNum += i;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console.log('1-100之间</a:t>
            </a:r>
            <a:r>
              <a:rPr 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整数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的和 = ' +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sum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1221105" y="1038327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求1-100之间所有整数的累加和</a:t>
            </a:r>
          </a:p>
        </p:txBody>
      </p:sp>
      <p:pic>
        <p:nvPicPr>
          <p:cNvPr id="12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" y="1101920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861060" y="1648897"/>
            <a:ext cx="6324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实现代码：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en-US" dirty="0"/>
              <a:t>for </a:t>
            </a:r>
            <a:r>
              <a:rPr lang="zh-CN" altLang="en-US" dirty="0"/>
              <a:t>循环</a:t>
            </a:r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789940" y="1629093"/>
            <a:ext cx="6178550" cy="7848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求1-100之间所有数的平均值</a:t>
            </a: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求</a:t>
            </a:r>
            <a:r>
              <a:rPr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1-100之间所有偶数和奇数的和</a:t>
            </a: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求1-100之间所有能被</a:t>
            </a:r>
            <a:r>
              <a:rPr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整除的数字的和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en-US" dirty="0"/>
              <a:t>for </a:t>
            </a:r>
            <a:r>
              <a:rPr lang="zh-CN" altLang="en-US" dirty="0"/>
              <a:t>循环</a:t>
            </a:r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求学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内容占位符 5"/>
          <p:cNvSpPr>
            <a:spLocks noGrp="1"/>
          </p:cNvSpPr>
          <p:nvPr/>
        </p:nvSpPr>
        <p:spPr>
          <a:xfrm>
            <a:off x="753110" y="1539240"/>
            <a:ext cx="6488430" cy="5402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dirty="0"/>
              <a:t>要求用户输入班级人数，之后依次输入每个学生的成绩，最后打印出该班级总的</a:t>
            </a:r>
            <a:r>
              <a:rPr lang="zh-CN" altLang="en-US" sz="1050"/>
              <a:t>成绩</a:t>
            </a:r>
            <a:r>
              <a:rPr lang="zh-CN" altLang="en-US" sz="1050" smtClean="0"/>
              <a:t>以及平均</a:t>
            </a:r>
            <a:r>
              <a:rPr lang="zh-CN" altLang="en-US" sz="1050" dirty="0"/>
              <a:t>成绩。</a:t>
            </a:r>
          </a:p>
        </p:txBody>
      </p:sp>
      <p:pic>
        <p:nvPicPr>
          <p:cNvPr id="3" name="图片 2" descr="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850" y="2302510"/>
            <a:ext cx="4495165" cy="1952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en-US" dirty="0"/>
              <a:t>for </a:t>
            </a:r>
            <a:r>
              <a:rPr lang="zh-CN" altLang="en-US" dirty="0"/>
              <a:t>循环</a:t>
            </a:r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428605" y="1613741"/>
            <a:ext cx="6178550" cy="130420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弹出输入框输入总的班级人数 ( num )</a:t>
            </a: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依次输入学生的成绩（保存起来 </a:t>
            </a:r>
            <a:r>
              <a:rPr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score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此时我们需要用到</a:t>
            </a:r>
            <a:r>
              <a:rPr 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 循环</a:t>
            </a: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弹出的次数跟班级总人数有关系  </a:t>
            </a:r>
            <a:r>
              <a:rPr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条件表达式 </a:t>
            </a:r>
            <a:r>
              <a:rPr 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 </a:t>
            </a:r>
            <a:r>
              <a:rPr 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&lt;= </a:t>
            </a:r>
            <a:r>
              <a:rPr 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num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进行业务处理</a:t>
            </a:r>
            <a:r>
              <a:rPr 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计算成绩</a:t>
            </a:r>
            <a:r>
              <a:rPr 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 </a:t>
            </a:r>
            <a:r>
              <a:rPr 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先求</a:t>
            </a:r>
            <a:r>
              <a:rPr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总成绩（</a:t>
            </a:r>
            <a:r>
              <a:rPr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sum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之后</a:t>
            </a:r>
            <a:r>
              <a:rPr 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求</a:t>
            </a:r>
            <a:r>
              <a:rPr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平均成绩（average）</a:t>
            </a: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弹出结果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en-US" dirty="0"/>
              <a:t>for </a:t>
            </a:r>
            <a:r>
              <a:rPr lang="zh-CN" altLang="en-US" dirty="0"/>
              <a:t>循环</a:t>
            </a:r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实现代码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875665" y="1639570"/>
            <a:ext cx="6338570" cy="2504727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num = prompt('请输入班级总的人数:'); // num 班级总的人数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sum = 0; // 总成绩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average = 0; // 平均成绩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 (var i = 1; i &lt;= num; i++)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var score = prompt('请输入第' + i + '个学生的成绩');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sum = sum + parseFloat(score);         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average = sum / num;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alert('班级总的成绩是：' + sum);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alert('班级总的平均成绩是：' + average);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 for </a:t>
            </a:r>
            <a:r>
              <a:rPr lang="zh-CN" altLang="en-US" dirty="0"/>
              <a:t>循环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zh-CN" altLang="en-US" smtClean="0"/>
              <a:t>一行</a:t>
            </a:r>
            <a:r>
              <a:rPr lang="zh-CN" altLang="en-US" dirty="0"/>
              <a:t>打印五个星星</a:t>
            </a:r>
          </a:p>
        </p:txBody>
      </p:sp>
      <p:sp>
        <p:nvSpPr>
          <p:cNvPr id="6" name="矩形 5"/>
          <p:cNvSpPr/>
          <p:nvPr/>
        </p:nvSpPr>
        <p:spPr>
          <a:xfrm>
            <a:off x="835025" y="2827655"/>
            <a:ext cx="6338570" cy="133286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star = '';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 (var i =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1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; i &lt;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=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5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; i++)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star += '☆'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console.log(star);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54" y="1566545"/>
            <a:ext cx="1924050" cy="419100"/>
          </a:xfrm>
          <a:prstGeom prst="rect">
            <a:avLst/>
          </a:prstGeom>
        </p:spPr>
      </p:pic>
      <p:sp>
        <p:nvSpPr>
          <p:cNvPr id="4" name="内容占位符 5"/>
          <p:cNvSpPr>
            <a:spLocks noGrp="1"/>
          </p:cNvSpPr>
          <p:nvPr/>
        </p:nvSpPr>
        <p:spPr>
          <a:xfrm>
            <a:off x="814070" y="2188210"/>
            <a:ext cx="6488430" cy="4368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sz="1050" dirty="0"/>
              <a:t>我们采取追加字符串的方式，这样可以打印到控制台上。</a:t>
            </a:r>
          </a:p>
        </p:txBody>
      </p:sp>
    </p:spTree>
    <p:extLst>
      <p:ext uri="{BB962C8B-B14F-4D97-AF65-F5344CB8AC3E}">
        <p14:creationId xmlns:p14="http://schemas.microsoft.com/office/powerpoint/2010/main" val="203025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51555" y="1036320"/>
            <a:ext cx="4991100" cy="319913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循环</a:t>
            </a:r>
          </a:p>
          <a:p>
            <a:r>
              <a:rPr lang="en-US" altLang="zh-CN" dirty="0"/>
              <a:t>for </a:t>
            </a:r>
            <a:r>
              <a:rPr lang="zh-CN" altLang="en-US" dirty="0"/>
              <a:t>循环</a:t>
            </a:r>
          </a:p>
          <a:p>
            <a:r>
              <a:rPr lang="zh-CN" altLang="en-US" dirty="0"/>
              <a:t>双重 </a:t>
            </a:r>
            <a:r>
              <a:rPr lang="en-US" altLang="zh-CN" dirty="0"/>
              <a:t>for </a:t>
            </a:r>
            <a:r>
              <a:rPr lang="zh-CN" altLang="en-US" dirty="0"/>
              <a:t>循环</a:t>
            </a:r>
          </a:p>
          <a:p>
            <a:r>
              <a:rPr lang="en-US" altLang="zh-CN" dirty="0"/>
              <a:t>while </a:t>
            </a:r>
            <a:r>
              <a:rPr lang="zh-CN" altLang="en-US" dirty="0"/>
              <a:t>循环</a:t>
            </a:r>
          </a:p>
          <a:p>
            <a:r>
              <a:rPr lang="en-US" altLang="zh-CN" dirty="0"/>
              <a:t>do while </a:t>
            </a:r>
            <a:r>
              <a:rPr lang="zh-CN" altLang="en-US" dirty="0"/>
              <a:t>循环</a:t>
            </a:r>
          </a:p>
          <a:p>
            <a:r>
              <a:rPr lang="en-US" altLang="zh-CN"/>
              <a:t>continue </a:t>
            </a:r>
            <a:r>
              <a:rPr lang="en-US" altLang="zh-CN" smtClean="0"/>
              <a:t>break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 for </a:t>
            </a:r>
            <a:r>
              <a:rPr lang="zh-CN" altLang="en-US" dirty="0"/>
              <a:t>循环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zh-CN" altLang="en-US" smtClean="0"/>
              <a:t>思考</a:t>
            </a:r>
            <a:endParaRPr lang="zh-CN" altLang="en-US" dirty="0"/>
          </a:p>
        </p:txBody>
      </p:sp>
      <p:pic>
        <p:nvPicPr>
          <p:cNvPr id="7" name="图片 6" descr="F7@DH3VG5{UQXF%FCBE6}C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92463"/>
            <a:ext cx="1833210" cy="1445396"/>
          </a:xfrm>
          <a:prstGeom prst="rect">
            <a:avLst/>
          </a:prstGeom>
        </p:spPr>
      </p:pic>
      <p:pic>
        <p:nvPicPr>
          <p:cNvPr id="8" name="图片 7" descr="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925" y="1546122"/>
            <a:ext cx="1508092" cy="139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1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51555" y="1036320"/>
            <a:ext cx="4991100" cy="319913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循环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/>
              <a:t>for </a:t>
            </a:r>
            <a:r>
              <a:rPr lang="zh-CN" altLang="en-US" dirty="0"/>
              <a:t>循环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双重 </a:t>
            </a:r>
            <a:r>
              <a:rPr lang="en-US" altLang="zh-CN" dirty="0">
                <a:solidFill>
                  <a:srgbClr val="FF0000"/>
                </a:solidFill>
              </a:rPr>
              <a:t>for </a:t>
            </a:r>
            <a:r>
              <a:rPr lang="zh-CN" altLang="en-US" dirty="0">
                <a:solidFill>
                  <a:srgbClr val="FF0000"/>
                </a:solidFill>
              </a:rPr>
              <a:t>循环</a:t>
            </a:r>
            <a:endParaRPr lang="zh-CN" altLang="en-US" dirty="0"/>
          </a:p>
          <a:p>
            <a:r>
              <a:rPr lang="en-US" altLang="zh-CN" dirty="0"/>
              <a:t>while </a:t>
            </a:r>
            <a:r>
              <a:rPr lang="zh-CN" altLang="en-US" dirty="0"/>
              <a:t>循环</a:t>
            </a:r>
          </a:p>
          <a:p>
            <a:r>
              <a:rPr lang="en-US" altLang="zh-CN" dirty="0"/>
              <a:t>do while </a:t>
            </a:r>
            <a:r>
              <a:rPr lang="zh-CN" altLang="en-US" dirty="0"/>
              <a:t>循环</a:t>
            </a:r>
          </a:p>
          <a:p>
            <a:r>
              <a:rPr lang="en-US" altLang="zh-CN"/>
              <a:t>continue </a:t>
            </a:r>
            <a:r>
              <a:rPr lang="en-US" altLang="zh-CN" smtClean="0"/>
              <a:t>break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dirty="0"/>
              <a:t>双重 </a:t>
            </a:r>
            <a:r>
              <a:rPr lang="en-US" altLang="zh-CN" dirty="0"/>
              <a:t>for </a:t>
            </a:r>
            <a:r>
              <a:rPr lang="zh-CN" altLang="en-US" dirty="0"/>
              <a:t>循环</a:t>
            </a: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70888" y="1359627"/>
            <a:ext cx="6488430" cy="6931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dirty="0">
                <a:sym typeface="+mn-ea"/>
              </a:rPr>
              <a:t>很多情况下，单层 </a:t>
            </a:r>
            <a:r>
              <a:rPr lang="en-US" altLang="zh-CN" sz="1050">
                <a:sym typeface="+mn-ea"/>
              </a:rPr>
              <a:t>for </a:t>
            </a:r>
            <a:r>
              <a:rPr lang="zh-CN" altLang="en-US" sz="1050" smtClean="0">
                <a:sym typeface="+mn-ea"/>
              </a:rPr>
              <a:t>循环并不能</a:t>
            </a:r>
            <a:r>
              <a:rPr lang="zh-CN" altLang="en-US" sz="1050">
                <a:sym typeface="+mn-ea"/>
              </a:rPr>
              <a:t>满足</a:t>
            </a:r>
            <a:r>
              <a:rPr lang="zh-CN" altLang="en-US" sz="1050" smtClean="0">
                <a:sym typeface="+mn-ea"/>
              </a:rPr>
              <a:t>我们的需求，比如我们要打印一个 </a:t>
            </a:r>
            <a:r>
              <a:rPr lang="en-US" altLang="zh-CN" sz="1050" smtClean="0">
                <a:sym typeface="+mn-ea"/>
              </a:rPr>
              <a:t>5 </a:t>
            </a:r>
            <a:r>
              <a:rPr lang="zh-CN" altLang="en-US" sz="1050" smtClean="0">
                <a:sym typeface="+mn-ea"/>
              </a:rPr>
              <a:t>行 </a:t>
            </a:r>
            <a:r>
              <a:rPr lang="en-US" altLang="zh-CN" sz="1050" smtClean="0">
                <a:sym typeface="+mn-ea"/>
              </a:rPr>
              <a:t>5 </a:t>
            </a:r>
            <a:r>
              <a:rPr lang="zh-CN" altLang="en-US" sz="1050" smtClean="0">
                <a:sym typeface="+mn-ea"/>
              </a:rPr>
              <a:t>列的图形、打印一个倒</a:t>
            </a:r>
            <a:endParaRPr lang="zh-CN" altLang="en-US" sz="1050" dirty="0">
              <a:sym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smtClean="0">
                <a:sym typeface="+mn-ea"/>
              </a:rPr>
              <a:t>直角三角形等，此时就可以通过循环嵌套来实现。</a:t>
            </a:r>
            <a:endParaRPr dirty="0"/>
          </a:p>
        </p:txBody>
      </p:sp>
      <p:pic>
        <p:nvPicPr>
          <p:cNvPr id="5" name="图片 4" descr="F7@DH3VG5{UQXF%FCBE6}C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592" y="2118453"/>
            <a:ext cx="1621058" cy="1445396"/>
          </a:xfrm>
          <a:prstGeom prst="rect">
            <a:avLst/>
          </a:prstGeom>
        </p:spPr>
      </p:pic>
      <p:pic>
        <p:nvPicPr>
          <p:cNvPr id="6" name="图片 5" descr="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987" y="2178777"/>
            <a:ext cx="1508092" cy="1391737"/>
          </a:xfrm>
          <a:prstGeom prst="rect">
            <a:avLst/>
          </a:prstGeom>
        </p:spPr>
      </p:pic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双重 </a:t>
            </a:r>
            <a:r>
              <a:rPr lang="en-US" altLang="zh-CN"/>
              <a:t>for </a:t>
            </a:r>
            <a:r>
              <a:rPr lang="zh-CN" altLang="en-US" smtClean="0"/>
              <a:t>循环</a:t>
            </a:r>
            <a:r>
              <a:rPr lang="zh-CN" altLang="en-US"/>
              <a:t>概述</a:t>
            </a:r>
            <a:endParaRPr lang="zh-CN" altLang="en-US" dirty="0"/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53110" y="3696487"/>
            <a:ext cx="6488430" cy="8191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b="1" smtClean="0">
                <a:solidFill>
                  <a:srgbClr val="FF0000"/>
                </a:solidFill>
                <a:sym typeface="+mn-ea"/>
              </a:rPr>
              <a:t>循环</a:t>
            </a:r>
            <a:r>
              <a:rPr lang="zh-CN" altLang="en-US" sz="1050" b="1" dirty="0">
                <a:solidFill>
                  <a:srgbClr val="FF0000"/>
                </a:solidFill>
                <a:sym typeface="+mn-ea"/>
              </a:rPr>
              <a:t>嵌套</a:t>
            </a:r>
            <a:r>
              <a:rPr lang="zh-CN" altLang="en-US" sz="1050" dirty="0">
                <a:sym typeface="+mn-ea"/>
              </a:rPr>
              <a:t>是指</a:t>
            </a:r>
            <a:r>
              <a:rPr lang="zh-CN" altLang="en-US" sz="1050" dirty="0">
                <a:solidFill>
                  <a:srgbClr val="FF0000"/>
                </a:solidFill>
                <a:sym typeface="+mn-ea"/>
              </a:rPr>
              <a:t>在一个循环语句中再定义一个循环语句的</a:t>
            </a:r>
            <a:r>
              <a:rPr lang="zh-CN" altLang="en-US" sz="1050">
                <a:solidFill>
                  <a:srgbClr val="FF0000"/>
                </a:solidFill>
                <a:sym typeface="+mn-ea"/>
              </a:rPr>
              <a:t>语法</a:t>
            </a:r>
            <a:r>
              <a:rPr lang="zh-CN" altLang="en-US" sz="1050" smtClean="0">
                <a:solidFill>
                  <a:srgbClr val="FF0000"/>
                </a:solidFill>
                <a:sym typeface="+mn-ea"/>
              </a:rPr>
              <a:t>结构</a:t>
            </a:r>
            <a:r>
              <a:rPr lang="zh-CN" altLang="en-US" sz="1050" smtClean="0">
                <a:sym typeface="+mn-ea"/>
              </a:rPr>
              <a:t>，例如在</a:t>
            </a:r>
            <a:r>
              <a:rPr lang="en-US" altLang="zh-CN" sz="1050" smtClean="0">
                <a:sym typeface="+mn-ea"/>
              </a:rPr>
              <a:t>for</a:t>
            </a:r>
            <a:r>
              <a:rPr lang="zh-CN" altLang="en-US" sz="1050" smtClean="0">
                <a:sym typeface="+mn-ea"/>
              </a:rPr>
              <a:t>循环语句中，可以再嵌套一个</a:t>
            </a:r>
            <a:r>
              <a:rPr lang="en-US" altLang="zh-CN" sz="1050" smtClean="0">
                <a:sym typeface="+mn-ea"/>
              </a:rPr>
              <a:t>for </a:t>
            </a:r>
            <a:r>
              <a:rPr lang="zh-CN" altLang="en-US" sz="1050" smtClean="0">
                <a:sym typeface="+mn-ea"/>
              </a:rPr>
              <a:t>循环，这样的 </a:t>
            </a:r>
            <a:r>
              <a:rPr lang="en-US" altLang="zh-CN" sz="1050" smtClean="0">
                <a:sym typeface="+mn-ea"/>
              </a:rPr>
              <a:t>for </a:t>
            </a:r>
            <a:r>
              <a:rPr lang="zh-CN" altLang="en-US" sz="1050" smtClean="0">
                <a:sym typeface="+mn-ea"/>
              </a:rPr>
              <a:t>循环语句我们称之为</a:t>
            </a:r>
            <a:r>
              <a:rPr lang="zh-CN" altLang="en-US" sz="1050" smtClean="0">
                <a:solidFill>
                  <a:srgbClr val="FF0000"/>
                </a:solidFill>
                <a:sym typeface="+mn-ea"/>
              </a:rPr>
              <a:t>双重</a:t>
            </a:r>
            <a:r>
              <a:rPr lang="en-US" altLang="zh-CN" sz="1050" smtClean="0">
                <a:solidFill>
                  <a:srgbClr val="FF0000"/>
                </a:solidFill>
                <a:sym typeface="+mn-ea"/>
              </a:rPr>
              <a:t>for</a:t>
            </a:r>
            <a:r>
              <a:rPr lang="zh-CN" altLang="en-US" sz="1050" smtClean="0">
                <a:solidFill>
                  <a:srgbClr val="FF0000"/>
                </a:solidFill>
                <a:sym typeface="+mn-ea"/>
              </a:rPr>
              <a:t>循环</a:t>
            </a:r>
            <a:r>
              <a:rPr lang="zh-CN" altLang="en-US" sz="1050" smtClean="0">
                <a:sym typeface="+mn-ea"/>
              </a:rPr>
              <a:t>。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dirty="0"/>
              <a:t>双重 </a:t>
            </a:r>
            <a:r>
              <a:rPr lang="en-US" altLang="zh-CN" dirty="0"/>
              <a:t>for </a:t>
            </a:r>
            <a:r>
              <a:rPr lang="zh-CN" altLang="en-US" dirty="0"/>
              <a:t>循环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3.2 </a:t>
            </a:r>
            <a:r>
              <a:rPr lang="zh-CN" altLang="en-US" dirty="0"/>
              <a:t>双重 </a:t>
            </a:r>
            <a:r>
              <a:rPr lang="en-US" altLang="zh-CN" dirty="0"/>
              <a:t>for </a:t>
            </a:r>
            <a:r>
              <a:rPr lang="zh-CN" altLang="en-US" dirty="0"/>
              <a:t>循环语法</a:t>
            </a:r>
          </a:p>
        </p:txBody>
      </p:sp>
      <p:sp>
        <p:nvSpPr>
          <p:cNvPr id="6" name="矩形 5"/>
          <p:cNvSpPr/>
          <p:nvPr/>
        </p:nvSpPr>
        <p:spPr>
          <a:xfrm>
            <a:off x="828040" y="1536700"/>
            <a:ext cx="6338570" cy="133286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 (外循环的初始; 外循环的条件;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外循环的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操作表达式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{</a:t>
            </a: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for (内循环的初始; 内循环的条件;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内循环的</a:t>
            </a:r>
            <a:r>
              <a:rPr lang="zh-CN" altLang="en-US" sz="105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操作表达式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{  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需执行的代码;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</p:txBody>
      </p:sp>
      <p:sp>
        <p:nvSpPr>
          <p:cNvPr id="15" name="内容占位符 5"/>
          <p:cNvSpPr>
            <a:spLocks noGrp="1"/>
          </p:cNvSpPr>
          <p:nvPr>
            <p:ph sz="half" idx="14"/>
          </p:nvPr>
        </p:nvSpPr>
        <p:spPr>
          <a:xfrm>
            <a:off x="828040" y="3011170"/>
            <a:ext cx="7105015" cy="1132840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/>
              <a:t>内层循环可以看做外</a:t>
            </a:r>
            <a:r>
              <a:rPr lang="zh-CN" altLang="en-US" smtClean="0"/>
              <a:t>层</a:t>
            </a:r>
            <a:r>
              <a:rPr smtClean="0"/>
              <a:t>循环的语句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/>
              <a:t>内层循环执行的顺序也要遵循</a:t>
            </a:r>
            <a:r>
              <a:rPr lang="en-US" smtClean="0"/>
              <a:t> </a:t>
            </a:r>
            <a:r>
              <a:rPr smtClean="0"/>
              <a:t>for</a:t>
            </a:r>
            <a:r>
              <a:rPr lang="en-US" smtClean="0"/>
              <a:t> </a:t>
            </a:r>
            <a:r>
              <a:rPr smtClean="0"/>
              <a:t>循环的执行</a:t>
            </a:r>
            <a:r>
              <a:rPr lang="zh-CN" altLang="en-US" smtClean="0"/>
              <a:t>顺</a:t>
            </a:r>
            <a:r>
              <a:rPr smtClean="0"/>
              <a:t>序 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/>
              <a:t>外层循环执行一次</a:t>
            </a:r>
            <a:r>
              <a:rPr smtClean="0"/>
              <a:t>，内层循环要执行全部次数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dirty="0"/>
              <a:t>双重 </a:t>
            </a:r>
            <a:r>
              <a:rPr lang="en-US" altLang="zh-CN" dirty="0"/>
              <a:t>for </a:t>
            </a:r>
            <a:r>
              <a:rPr lang="zh-CN" altLang="en-US" dirty="0"/>
              <a:t>循环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3.4 </a:t>
            </a:r>
            <a:r>
              <a:rPr lang="zh-CN" altLang="en-US" dirty="0"/>
              <a:t>打印五行五列星星</a:t>
            </a:r>
            <a:endParaRPr lang="en-US" altLang="zh-CN" dirty="0"/>
          </a:p>
        </p:txBody>
      </p:sp>
      <p:pic>
        <p:nvPicPr>
          <p:cNvPr id="5" name="图片 4" descr="F7@DH3VG5{UQXF%FCBE6}C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54530"/>
            <a:ext cx="1731010" cy="1404620"/>
          </a:xfrm>
          <a:prstGeom prst="rect">
            <a:avLst/>
          </a:prstGeom>
        </p:spPr>
      </p:pic>
      <p:pic>
        <p:nvPicPr>
          <p:cNvPr id="7" name="图片 6" descr="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940" y="1485265"/>
            <a:ext cx="4247515" cy="254254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3108960" y="2483485"/>
            <a:ext cx="817880" cy="176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5"/>
          <p:cNvSpPr>
            <a:spLocks noGrp="1"/>
          </p:cNvSpPr>
          <p:nvPr>
            <p:ph sz="half" idx="14"/>
          </p:nvPr>
        </p:nvSpPr>
        <p:spPr>
          <a:xfrm>
            <a:off x="828040" y="3577590"/>
            <a:ext cx="7105015" cy="1132840"/>
          </a:xfrm>
        </p:spPr>
        <p:txBody>
          <a:bodyPr>
            <a:normAutofit/>
          </a:bodyPr>
          <a:lstStyle/>
          <a:p>
            <a:r>
              <a:rPr lang="zh-CN" altLang="en-US" smtClean="0"/>
              <a:t>核心： </a:t>
            </a:r>
            <a:endParaRPr lang="en-US" altLang="zh-CN" smtClean="0"/>
          </a:p>
          <a:p>
            <a:pPr marL="228600" indent="-228600">
              <a:buAutoNum type="arabicPeriod"/>
            </a:pPr>
            <a:r>
              <a:rPr smtClean="0"/>
              <a:t>内层循环</a:t>
            </a:r>
            <a:r>
              <a:rPr lang="zh-CN" altLang="en-US" smtClean="0"/>
              <a:t>负责一行打印五个星星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zh-CN" altLang="en-US" smtClean="0"/>
              <a:t>外层循环负责打印五行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dirty="0"/>
              <a:t>双重 </a:t>
            </a:r>
            <a:r>
              <a:rPr lang="en-US" altLang="zh-CN" dirty="0"/>
              <a:t>for </a:t>
            </a:r>
            <a:r>
              <a:rPr lang="zh-CN" altLang="en-US" dirty="0"/>
              <a:t>循环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3.4 </a:t>
            </a:r>
            <a:r>
              <a:rPr lang="zh-CN" altLang="en-US" dirty="0"/>
              <a:t>打印五行五列星星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835025" y="1544955"/>
            <a:ext cx="6338570" cy="249682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star = '';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 (var j = 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1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;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j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&lt;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=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3; j++)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for (var i = 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1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;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i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&lt;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=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3; i++)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star += '☆'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// 每次满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5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个星星 就 加一次换行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star += '\n'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console.log(star);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</a:t>
            </a:r>
            <a:r>
              <a:rPr lang="zh-CN" dirty="0">
                <a:sym typeface="+mn-ea"/>
              </a:rPr>
              <a:t>双重 </a:t>
            </a:r>
            <a:r>
              <a:rPr lang="en-US" altLang="zh-CN" dirty="0">
                <a:sym typeface="+mn-ea"/>
              </a:rPr>
              <a:t>for </a:t>
            </a:r>
            <a:r>
              <a:rPr lang="zh-CN" altLang="en-US" dirty="0">
                <a:sym typeface="+mn-ea"/>
              </a:rPr>
              <a:t>循环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列的星星</a:t>
            </a: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内容占位符 5"/>
          <p:cNvSpPr>
            <a:spLocks noGrp="1"/>
          </p:cNvSpPr>
          <p:nvPr/>
        </p:nvSpPr>
        <p:spPr>
          <a:xfrm>
            <a:off x="782138" y="1539240"/>
            <a:ext cx="6488430" cy="4252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dirty="0"/>
              <a:t>要求用户</a:t>
            </a:r>
            <a:r>
              <a:rPr lang="zh-CN" altLang="en-US" sz="1050" dirty="0">
                <a:solidFill>
                  <a:srgbClr val="FF0000"/>
                </a:solidFill>
              </a:rPr>
              <a:t>输入行数和列数</a:t>
            </a:r>
            <a:r>
              <a:rPr lang="zh-CN" altLang="en-US" sz="1050"/>
              <a:t>，</a:t>
            </a:r>
            <a:r>
              <a:rPr lang="zh-CN" altLang="en-US" sz="1050" smtClean="0"/>
              <a:t>之后在控制台</a:t>
            </a:r>
            <a:r>
              <a:rPr lang="zh-CN" altLang="en-US" sz="1050"/>
              <a:t>打印</a:t>
            </a:r>
            <a:r>
              <a:rPr lang="zh-CN" altLang="en-US" sz="1050" smtClean="0"/>
              <a:t>出用户输入行</a:t>
            </a:r>
            <a:r>
              <a:rPr lang="zh-CN" altLang="en-US" sz="1050"/>
              <a:t>数</a:t>
            </a:r>
            <a:r>
              <a:rPr lang="zh-CN" altLang="en-US" sz="1050" smtClean="0"/>
              <a:t>和列</a:t>
            </a:r>
            <a:r>
              <a:rPr lang="zh-CN" altLang="en-US" sz="1050" dirty="0"/>
              <a:t>数的星星。</a:t>
            </a:r>
          </a:p>
        </p:txBody>
      </p:sp>
      <p:pic>
        <p:nvPicPr>
          <p:cNvPr id="4" name="图片 3" descr="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665" y="1964463"/>
            <a:ext cx="5727700" cy="3020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</a:t>
            </a:r>
            <a:r>
              <a:rPr lang="zh-CN" dirty="0">
                <a:sym typeface="+mn-ea"/>
              </a:rPr>
              <a:t>双重 </a:t>
            </a:r>
            <a:r>
              <a:rPr lang="en-US" altLang="zh-CN" dirty="0">
                <a:sym typeface="+mn-ea"/>
              </a:rPr>
              <a:t>for </a:t>
            </a:r>
            <a:r>
              <a:rPr lang="zh-CN" altLang="en-US" dirty="0">
                <a:sym typeface="+mn-ea"/>
              </a:rPr>
              <a:t>循环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实现代码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875665" y="1663131"/>
            <a:ext cx="6338570" cy="249682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row = prompt('请输入您打印几行星星:');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col = prompt('请输入您打印几列星星:');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str = '';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 (var i =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1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; i &lt;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=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row; i++)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for (j =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1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; j &lt;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=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col; j++)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str += '☆';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str += '\n';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console.log(str);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</a:t>
            </a:r>
            <a:r>
              <a:rPr lang="zh-CN" dirty="0">
                <a:sym typeface="+mn-ea"/>
              </a:rPr>
              <a:t>双重 </a:t>
            </a:r>
            <a:r>
              <a:rPr lang="en-US" altLang="zh-CN" dirty="0">
                <a:sym typeface="+mn-ea"/>
              </a:rPr>
              <a:t>for </a:t>
            </a:r>
            <a:r>
              <a:rPr lang="zh-CN" altLang="en-US" dirty="0">
                <a:sym typeface="+mn-ea"/>
              </a:rPr>
              <a:t>循环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：打印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倒三角形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 descr="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75" y="1843405"/>
            <a:ext cx="2253615" cy="2080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</a:t>
            </a:r>
            <a:r>
              <a:rPr lang="zh-CN" dirty="0">
                <a:sym typeface="+mn-ea"/>
              </a:rPr>
              <a:t>双重 </a:t>
            </a:r>
            <a:r>
              <a:rPr lang="en-US" altLang="zh-CN" dirty="0">
                <a:sym typeface="+mn-ea"/>
              </a:rPr>
              <a:t>for </a:t>
            </a:r>
            <a:r>
              <a:rPr lang="zh-CN" altLang="en-US" dirty="0">
                <a:sym typeface="+mn-ea"/>
              </a:rPr>
              <a:t>循环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789940" y="1543778"/>
            <a:ext cx="6178550" cy="130420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一共有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行，但是每行的星星个数不一样，因此需要用到双重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</a:t>
            </a: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外层的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控制行数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，循环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次可以打印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行  </a:t>
            </a: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层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控制每行的星星个数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核心算法： 每一行星星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个数  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 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    j &lt;= 10;   j++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每行</a:t>
            </a:r>
            <a:r>
              <a:rPr 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打印</a:t>
            </a:r>
            <a:r>
              <a:rPr 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完毕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</a:t>
            </a:r>
            <a:r>
              <a:rPr 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都</a:t>
            </a:r>
            <a:r>
              <a:rPr 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重新</a:t>
            </a:r>
            <a:r>
              <a:rPr 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换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</a:t>
            </a:r>
            <a:r>
              <a:rPr 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行 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/>
              <a:t>循环</a:t>
            </a:r>
            <a:endParaRPr lang="zh-CN" altLang="en-US" dirty="0"/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98830" y="1024101"/>
            <a:ext cx="6488430" cy="17750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smtClean="0"/>
              <a:t>循环</a:t>
            </a:r>
            <a:r>
              <a:rPr lang="zh-CN" altLang="en-US" sz="1400" b="1"/>
              <a:t>目的</a:t>
            </a:r>
            <a:endParaRPr lang="en-US" altLang="zh-CN" sz="1400" b="1" smtClean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在实际</a:t>
            </a:r>
            <a:r>
              <a:rPr lang="zh-CN" altLang="en-US"/>
              <a:t>问题</a:t>
            </a:r>
            <a:r>
              <a:rPr lang="zh-CN" altLang="en-US" smtClean="0"/>
              <a:t>中，有</a:t>
            </a:r>
            <a:r>
              <a:rPr lang="zh-CN" altLang="en-US"/>
              <a:t>许多具有</a:t>
            </a:r>
            <a:r>
              <a:rPr lang="zh-CN" altLang="en-US">
                <a:solidFill>
                  <a:srgbClr val="FF0000"/>
                </a:solidFill>
              </a:rPr>
              <a:t>规律性的重复操作</a:t>
            </a:r>
            <a:r>
              <a:rPr lang="zh-CN" altLang="en-US"/>
              <a:t>，因此在程序</a:t>
            </a:r>
            <a:r>
              <a:rPr lang="zh-CN" altLang="en-US" smtClean="0"/>
              <a:t>中要完成这类操作就</a:t>
            </a:r>
            <a:r>
              <a:rPr lang="zh-CN" altLang="en-US"/>
              <a:t>需要</a:t>
            </a:r>
            <a:r>
              <a:rPr lang="zh-CN" altLang="en-US">
                <a:solidFill>
                  <a:srgbClr val="FF0000"/>
                </a:solidFill>
              </a:rPr>
              <a:t>重复执行某些</a:t>
            </a:r>
            <a:r>
              <a:rPr lang="zh-CN" altLang="en-US" smtClean="0">
                <a:solidFill>
                  <a:srgbClr val="FF0000"/>
                </a:solidFill>
              </a:rPr>
              <a:t>语句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</a:t>
            </a:r>
            <a:r>
              <a:rPr lang="zh-CN" dirty="0">
                <a:sym typeface="+mn-ea"/>
              </a:rPr>
              <a:t>双重 </a:t>
            </a:r>
            <a:r>
              <a:rPr lang="en-US" altLang="zh-CN" dirty="0">
                <a:sym typeface="+mn-ea"/>
              </a:rPr>
              <a:t>for </a:t>
            </a:r>
            <a:r>
              <a:rPr lang="zh-CN" altLang="en-US" dirty="0">
                <a:sym typeface="+mn-ea"/>
              </a:rPr>
              <a:t>循环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实现代码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875665" y="1721485"/>
            <a:ext cx="6338570" cy="249682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row = prompt('请输入您打印几行星星:');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col = prompt('请输入您打印几列星星:');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str = '';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 (var i =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1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; i &lt;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=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row; i++)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for (j =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1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; j &lt;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=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col; j++)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str += '☆';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str += '\n';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console.log(str);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</a:t>
            </a:r>
            <a:r>
              <a:rPr lang="zh-CN" dirty="0">
                <a:sym typeface="+mn-ea"/>
              </a:rPr>
              <a:t>双重 </a:t>
            </a:r>
            <a:r>
              <a:rPr lang="en-US" altLang="zh-CN" dirty="0">
                <a:sym typeface="+mn-ea"/>
              </a:rPr>
              <a:t>for </a:t>
            </a:r>
            <a:r>
              <a:rPr lang="zh-CN" altLang="en-US" dirty="0">
                <a:sym typeface="+mn-ea"/>
              </a:rPr>
              <a:t>循环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：打印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三角形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 descr="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875665" y="1843405"/>
            <a:ext cx="3057114" cy="208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5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</a:t>
            </a:r>
            <a:r>
              <a:rPr lang="zh-CN" dirty="0">
                <a:sym typeface="+mn-ea"/>
              </a:rPr>
              <a:t>双重 </a:t>
            </a:r>
            <a:r>
              <a:rPr lang="en-US" altLang="zh-CN" dirty="0">
                <a:sym typeface="+mn-ea"/>
              </a:rPr>
              <a:t>for </a:t>
            </a:r>
            <a:r>
              <a:rPr lang="zh-CN" altLang="en-US" dirty="0">
                <a:sym typeface="+mn-ea"/>
              </a:rPr>
              <a:t>循环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打印九九乘法表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 descr="bia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530" y="1790700"/>
            <a:ext cx="4981575" cy="3030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</a:t>
            </a:r>
            <a:r>
              <a:rPr lang="zh-CN" dirty="0">
                <a:sym typeface="+mn-ea"/>
              </a:rPr>
              <a:t>双重 </a:t>
            </a:r>
            <a:r>
              <a:rPr lang="en-US" altLang="zh-CN" dirty="0">
                <a:sym typeface="+mn-ea"/>
              </a:rPr>
              <a:t>for </a:t>
            </a:r>
            <a:r>
              <a:rPr lang="zh-CN" altLang="en-US" dirty="0">
                <a:sym typeface="+mn-ea"/>
              </a:rPr>
              <a:t>循环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789940" y="1629093"/>
            <a:ext cx="6178550" cy="154657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一共有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行，但是每行的个数不一样，因此需要用到双重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</a:t>
            </a: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外层的 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循环控制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行数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，循环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次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，可以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打印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行  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层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 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循环控制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行公式 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：每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一行 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公式的个数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正好和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行</a:t>
            </a:r>
            <a:r>
              <a:rPr lang="zh-CN" altLang="en-US"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一致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 &lt;= i;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每行打印完毕，</a:t>
            </a:r>
            <a:r>
              <a:rPr 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都</a:t>
            </a:r>
            <a:r>
              <a:rPr 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重新</a:t>
            </a:r>
            <a:r>
              <a:rPr 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换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</a:t>
            </a:r>
            <a:r>
              <a:rPr 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行 </a:t>
            </a:r>
            <a:endParaRPr 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把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公式用 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 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替换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</a:t>
            </a:r>
            <a:r>
              <a:rPr lang="zh-CN" dirty="0">
                <a:sym typeface="+mn-ea"/>
              </a:rPr>
              <a:t>双重 </a:t>
            </a:r>
            <a:r>
              <a:rPr lang="en-US" altLang="zh-CN" dirty="0">
                <a:sym typeface="+mn-ea"/>
              </a:rPr>
              <a:t>for </a:t>
            </a:r>
            <a:r>
              <a:rPr lang="zh-CN" altLang="en-US" dirty="0">
                <a:sym typeface="+mn-ea"/>
              </a:rPr>
              <a:t>循环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875665" y="1721486"/>
            <a:ext cx="6338570" cy="2059486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str = ''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 (var i = 1; i &lt;= 9; i++) { //  外层for控制 行数  9行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for (var j = 1; j &lt;= i; j++) { // j 控制列数    列数和行数是一样的  j &lt;= i  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str += j + " × " + i + " = " + i * j + '\t';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str += '\n';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console.log(str);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5"/>
          <p:cNvSpPr>
            <a:spLocks noGrp="1"/>
          </p:cNvSpPr>
          <p:nvPr>
            <p:ph sz="half" idx="14"/>
          </p:nvPr>
        </p:nvSpPr>
        <p:spPr>
          <a:xfrm>
            <a:off x="792389" y="1485176"/>
            <a:ext cx="7105015" cy="3157161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/>
              <a:t>for</a:t>
            </a:r>
            <a:r>
              <a:rPr lang="en-US" smtClean="0"/>
              <a:t> </a:t>
            </a:r>
            <a:r>
              <a:rPr smtClean="0"/>
              <a:t>循环可以重复执行某些相同代码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/>
              <a:t>for</a:t>
            </a:r>
            <a:r>
              <a:rPr lang="en-US" smtClean="0"/>
              <a:t> </a:t>
            </a:r>
            <a:r>
              <a:rPr smtClean="0"/>
              <a:t>循环可以重复执行些许不同的代码</a:t>
            </a:r>
            <a:r>
              <a:rPr dirty="0"/>
              <a:t>，因为我们有计数器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/>
              <a:t>for</a:t>
            </a:r>
            <a:r>
              <a:rPr lang="en-US" smtClean="0"/>
              <a:t> </a:t>
            </a:r>
            <a:r>
              <a:rPr smtClean="0"/>
              <a:t>循环可以重复执行某些操作</a:t>
            </a:r>
            <a:r>
              <a:rPr lang="zh-CN" altLang="en-US" smtClean="0"/>
              <a:t>，</a:t>
            </a:r>
            <a:r>
              <a:rPr smtClean="0"/>
              <a:t>比如算术运算符加法操作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/>
              <a:t>随着需求增加</a:t>
            </a:r>
            <a:r>
              <a:rPr smtClean="0"/>
              <a:t>，双重</a:t>
            </a:r>
            <a:r>
              <a:rPr/>
              <a:t>for</a:t>
            </a:r>
            <a:r>
              <a:rPr smtClean="0"/>
              <a:t>循环可以做更多</a:t>
            </a:r>
            <a:r>
              <a:rPr lang="zh-CN" altLang="en-US"/>
              <a:t>、</a:t>
            </a:r>
            <a:r>
              <a:rPr smtClean="0"/>
              <a:t>更好看</a:t>
            </a:r>
            <a:r>
              <a:rPr lang="zh-CN" altLang="en-US" smtClean="0"/>
              <a:t>的</a:t>
            </a:r>
            <a:r>
              <a:rPr smtClean="0"/>
              <a:t>效果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/>
              <a:t>双重</a:t>
            </a:r>
            <a:r>
              <a:rPr lang="en-US" smtClean="0"/>
              <a:t> </a:t>
            </a:r>
            <a:r>
              <a:rPr smtClean="0"/>
              <a:t>for</a:t>
            </a:r>
            <a:r>
              <a:rPr lang="en-US" smtClean="0"/>
              <a:t> </a:t>
            </a:r>
            <a:r>
              <a:rPr smtClean="0"/>
              <a:t>循环</a:t>
            </a:r>
            <a:r>
              <a:rPr dirty="0"/>
              <a:t>，</a:t>
            </a:r>
            <a:r>
              <a:rPr/>
              <a:t>外层循环一次</a:t>
            </a:r>
            <a:r>
              <a:rPr smtClean="0"/>
              <a:t>，</a:t>
            </a:r>
            <a:r>
              <a:rPr lang="zh-CN" altLang="en-US" smtClean="0"/>
              <a:t>内</a:t>
            </a:r>
            <a:r>
              <a:rPr smtClean="0"/>
              <a:t>层</a:t>
            </a:r>
            <a:r>
              <a:rPr lang="en-US" smtClean="0"/>
              <a:t> </a:t>
            </a:r>
            <a:r>
              <a:rPr smtClean="0"/>
              <a:t>for 循环全部</a:t>
            </a:r>
            <a:r>
              <a:rPr lang="zh-CN" altLang="en-US" smtClean="0"/>
              <a:t>执行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/>
              <a:t>for </a:t>
            </a:r>
            <a:r>
              <a:rPr smtClean="0"/>
              <a:t>循环是循环条件和数字直接相关的循环</a:t>
            </a:r>
            <a:endParaRPr lang="en-US" smtClean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分析要比写代码更重要</a:t>
            </a:r>
            <a:endParaRPr lang="en-US" altLang="zh-CN" smtClean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一些核心算法想不到，但是要学会，分析它执行过程</a:t>
            </a:r>
            <a:endParaRPr lang="en-US" altLang="zh-CN" smtClean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举一反三，自己经常总结，做一些相似的案例</a:t>
            </a:r>
            <a:endParaRPr dirty="0"/>
          </a:p>
        </p:txBody>
      </p:sp>
      <p:sp>
        <p:nvSpPr>
          <p:cNvPr id="5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3. </a:t>
            </a:r>
            <a:r>
              <a:rPr lang="zh-CN" dirty="0">
                <a:sym typeface="+mn-ea"/>
              </a:rPr>
              <a:t>双重 </a:t>
            </a:r>
            <a:r>
              <a:rPr lang="en-US" altLang="zh-CN" dirty="0">
                <a:sym typeface="+mn-ea"/>
              </a:rPr>
              <a:t>for </a:t>
            </a:r>
            <a:r>
              <a:rPr lang="zh-CN" altLang="en-US" dirty="0">
                <a:sym typeface="+mn-ea"/>
              </a:rPr>
              <a:t>循环</a:t>
            </a:r>
            <a:endParaRPr lang="zh-CN" altLang="en-US" dirty="0"/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3.5 for </a:t>
            </a:r>
            <a:r>
              <a:rPr lang="zh-CN" altLang="en-US" smtClean="0"/>
              <a:t>循环小结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51555" y="1036320"/>
            <a:ext cx="4991100" cy="319913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循环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/>
              <a:t>for </a:t>
            </a:r>
            <a:r>
              <a:rPr lang="zh-CN" altLang="en-US" dirty="0"/>
              <a:t>循环</a:t>
            </a:r>
          </a:p>
          <a:p>
            <a:r>
              <a:rPr lang="zh-CN" altLang="en-US" dirty="0"/>
              <a:t>双重 </a:t>
            </a:r>
            <a:r>
              <a:rPr lang="en-US" altLang="zh-CN" dirty="0"/>
              <a:t>for </a:t>
            </a:r>
            <a:r>
              <a:rPr lang="zh-CN" altLang="en-US" dirty="0"/>
              <a:t>循环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while </a:t>
            </a:r>
            <a:r>
              <a:rPr lang="zh-CN" altLang="en-US" dirty="0">
                <a:solidFill>
                  <a:srgbClr val="FF0000"/>
                </a:solidFill>
              </a:rPr>
              <a:t>循环</a:t>
            </a:r>
            <a:endParaRPr lang="zh-CN" altLang="en-US" dirty="0"/>
          </a:p>
          <a:p>
            <a:r>
              <a:rPr lang="en-US" altLang="zh-CN" dirty="0"/>
              <a:t>do while </a:t>
            </a:r>
            <a:r>
              <a:rPr lang="zh-CN" altLang="en-US" dirty="0"/>
              <a:t>循环</a:t>
            </a:r>
          </a:p>
          <a:p>
            <a:r>
              <a:rPr lang="en-US" altLang="zh-CN"/>
              <a:t>continue </a:t>
            </a:r>
            <a:r>
              <a:rPr lang="en-US" altLang="zh-CN" smtClean="0"/>
              <a:t>break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while </a:t>
            </a:r>
            <a:r>
              <a:rPr lang="zh-CN" altLang="en-US" dirty="0"/>
              <a:t>循环</a:t>
            </a: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53110" y="913131"/>
            <a:ext cx="6488430" cy="707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dirty="0">
                <a:sym typeface="+mn-ea"/>
              </a:rPr>
              <a:t>while 语句</a:t>
            </a:r>
            <a:r>
              <a:rPr lang="zh-CN" altLang="en-US" sz="1050">
                <a:sym typeface="+mn-ea"/>
              </a:rPr>
              <a:t>可以</a:t>
            </a:r>
            <a:r>
              <a:rPr lang="zh-CN" altLang="en-US" sz="1050" smtClean="0">
                <a:sym typeface="+mn-ea"/>
              </a:rPr>
              <a:t>在条件</a:t>
            </a:r>
            <a:r>
              <a:rPr lang="zh-CN" altLang="en-US" sz="1050" dirty="0">
                <a:sym typeface="+mn-ea"/>
              </a:rPr>
              <a:t>表达式为真的前提下，循环执行指定的一段代码</a:t>
            </a:r>
            <a:r>
              <a:rPr lang="zh-CN" altLang="en-US" sz="1050">
                <a:sym typeface="+mn-ea"/>
              </a:rPr>
              <a:t>，</a:t>
            </a:r>
            <a:r>
              <a:rPr lang="zh-CN" altLang="en-US" sz="1050" smtClean="0">
                <a:sym typeface="+mn-ea"/>
              </a:rPr>
              <a:t>直到表达式</a:t>
            </a:r>
            <a:r>
              <a:rPr lang="zh-CN" altLang="en-US" sz="1050" dirty="0">
                <a:sym typeface="+mn-ea"/>
              </a:rPr>
              <a:t>不为真时结束</a:t>
            </a:r>
            <a:r>
              <a:rPr lang="zh-CN" altLang="en-US" sz="1050">
                <a:sym typeface="+mn-ea"/>
              </a:rPr>
              <a:t>循环</a:t>
            </a:r>
            <a:r>
              <a:rPr lang="zh-CN" altLang="en-US" sz="1050" smtClean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sz="1050"/>
              <a:t>w</a:t>
            </a:r>
            <a:r>
              <a:rPr lang="en-US" altLang="zh-CN" sz="1050" smtClean="0"/>
              <a:t>hile</a:t>
            </a:r>
            <a:r>
              <a:rPr lang="zh-CN" altLang="en-US" sz="1050" smtClean="0"/>
              <a:t>语句的语法结构如下：</a:t>
            </a:r>
            <a:endParaRPr sz="1050" dirty="0"/>
          </a:p>
        </p:txBody>
      </p:sp>
      <p:sp>
        <p:nvSpPr>
          <p:cNvPr id="6" name="矩形 5"/>
          <p:cNvSpPr/>
          <p:nvPr/>
        </p:nvSpPr>
        <p:spPr>
          <a:xfrm>
            <a:off x="753110" y="1591225"/>
            <a:ext cx="6271895" cy="84074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while (条件表达式)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// 循环体代码 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</p:txBody>
      </p:sp>
      <p:sp>
        <p:nvSpPr>
          <p:cNvPr id="46084" name="TextBox 8"/>
          <p:cNvSpPr txBox="1"/>
          <p:nvPr/>
        </p:nvSpPr>
        <p:spPr>
          <a:xfrm>
            <a:off x="230595" y="2576678"/>
            <a:ext cx="7135405" cy="1384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lvl="1">
              <a:lnSpc>
                <a:spcPct val="150000"/>
              </a:lnSpc>
            </a:pPr>
            <a:r>
              <a:rPr lang="zh-CN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执行思路</a:t>
            </a:r>
            <a:r>
              <a:rPr lang="zh-CN" altLang="zh-CN" sz="1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sz="140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先执行条件表达式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，如果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结果为 </a:t>
            </a:r>
            <a:r>
              <a:rPr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true</a:t>
            </a:r>
            <a:r>
              <a:rPr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则执行循环体代码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如果为 </a:t>
            </a:r>
            <a:r>
              <a:rPr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false</a:t>
            </a:r>
            <a:r>
              <a:rPr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则退出循环，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后面代码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执行循环体代码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循环体代码执行完毕后，程序会继续判断执行条件表达式，如条件仍为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true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，则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会继续执行循环体，直到循环条件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false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，整个循环过程才会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结束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while </a:t>
            </a:r>
            <a:r>
              <a:rPr lang="zh-CN" altLang="en-US" dirty="0"/>
              <a:t>循环</a:t>
            </a: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53110" y="913131"/>
            <a:ext cx="6488430" cy="707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dirty="0">
                <a:sym typeface="+mn-ea"/>
              </a:rPr>
              <a:t>while 语句</a:t>
            </a:r>
            <a:r>
              <a:rPr lang="zh-CN" altLang="en-US" sz="1050">
                <a:sym typeface="+mn-ea"/>
              </a:rPr>
              <a:t>可以</a:t>
            </a:r>
            <a:r>
              <a:rPr lang="zh-CN" altLang="en-US" sz="1050" smtClean="0">
                <a:sym typeface="+mn-ea"/>
              </a:rPr>
              <a:t>在条件</a:t>
            </a:r>
            <a:r>
              <a:rPr lang="zh-CN" altLang="en-US" sz="1050" dirty="0">
                <a:sym typeface="+mn-ea"/>
              </a:rPr>
              <a:t>表达式为真的前提下，循环执行指定的一段代码</a:t>
            </a:r>
            <a:r>
              <a:rPr lang="zh-CN" altLang="en-US" sz="1050">
                <a:sym typeface="+mn-ea"/>
              </a:rPr>
              <a:t>，</a:t>
            </a:r>
            <a:r>
              <a:rPr lang="zh-CN" altLang="en-US" sz="1050" smtClean="0">
                <a:sym typeface="+mn-ea"/>
              </a:rPr>
              <a:t>直到表达式</a:t>
            </a:r>
            <a:r>
              <a:rPr lang="zh-CN" altLang="en-US" sz="1050" dirty="0">
                <a:sym typeface="+mn-ea"/>
              </a:rPr>
              <a:t>不为真时结束</a:t>
            </a:r>
            <a:r>
              <a:rPr lang="zh-CN" altLang="en-US" sz="1050">
                <a:sym typeface="+mn-ea"/>
              </a:rPr>
              <a:t>循环</a:t>
            </a:r>
            <a:r>
              <a:rPr lang="zh-CN" altLang="en-US" sz="1050" smtClean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sz="1050"/>
              <a:t>w</a:t>
            </a:r>
            <a:r>
              <a:rPr lang="en-US" altLang="zh-CN" sz="1050" smtClean="0"/>
              <a:t>hile</a:t>
            </a:r>
            <a:r>
              <a:rPr lang="zh-CN" altLang="en-US" sz="1050" smtClean="0"/>
              <a:t>语句的语法结构如下：</a:t>
            </a:r>
            <a:endParaRPr sz="1050" dirty="0"/>
          </a:p>
        </p:txBody>
      </p:sp>
      <p:sp>
        <p:nvSpPr>
          <p:cNvPr id="6" name="矩形 5"/>
          <p:cNvSpPr/>
          <p:nvPr/>
        </p:nvSpPr>
        <p:spPr>
          <a:xfrm>
            <a:off x="753110" y="1591225"/>
            <a:ext cx="6271895" cy="84074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while (条件表达式)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// 循环体代码 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53110" y="2582268"/>
            <a:ext cx="6488430" cy="5264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b="1" smtClean="0">
                <a:solidFill>
                  <a:srgbClr val="FF0000"/>
                </a:solidFill>
                <a:sym typeface="+mn-ea"/>
              </a:rPr>
              <a:t>注意：</a:t>
            </a:r>
            <a:endParaRPr lang="zh-CN" altLang="en-US" sz="1050" dirty="0">
              <a:solidFill>
                <a:srgbClr val="FF0000"/>
              </a:solidFill>
              <a:sym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endParaRPr dirty="0"/>
          </a:p>
          <a:p>
            <a:pPr marL="0" lvl="1" indent="0">
              <a:lnSpc>
                <a:spcPct val="150000"/>
              </a:lnSpc>
              <a:buNone/>
            </a:pPr>
            <a:endParaRPr lang="zh-CN" b="1" dirty="0"/>
          </a:p>
        </p:txBody>
      </p:sp>
      <p:sp>
        <p:nvSpPr>
          <p:cNvPr id="8" name="TextBox 8"/>
          <p:cNvSpPr txBox="1"/>
          <p:nvPr/>
        </p:nvSpPr>
        <p:spPr>
          <a:xfrm>
            <a:off x="317680" y="3001762"/>
            <a:ext cx="7048319" cy="5770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 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循环时一定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要注意，它必须要有退出条件，否则会成为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死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</a:t>
            </a:r>
            <a:endParaRPr lang="zh-CN" altLang="en-US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循环和 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循环的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不同之处在于 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循环可以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做较为复杂的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判断，比如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判断用户名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密码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976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while </a:t>
            </a:r>
            <a:r>
              <a:rPr lang="zh-CN" altLang="en-US" dirty="0">
                <a:sym typeface="+mn-ea"/>
              </a:rPr>
              <a:t>循环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781322" y="1710713"/>
            <a:ext cx="6178550" cy="57708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打印人的一生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</a:t>
            </a:r>
            <a:r>
              <a:rPr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1岁到100岁</a:t>
            </a: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 1 ~ </a:t>
            </a:r>
            <a:r>
              <a:rPr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100 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之间所有整数的和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/>
              <a:t>循环</a:t>
            </a:r>
            <a:endParaRPr lang="zh-CN" altLang="en-US" dirty="0"/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98830" y="845512"/>
            <a:ext cx="6488430" cy="22442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/>
              <a:t>3</a:t>
            </a:r>
            <a:r>
              <a:rPr lang="en-US" sz="1400" b="1" smtClean="0"/>
              <a:t>. JS </a:t>
            </a:r>
            <a:r>
              <a:rPr lang="zh-CN" altLang="en-US" sz="1400" b="1" dirty="0"/>
              <a:t>中的循环</a:t>
            </a:r>
            <a:endParaRPr lang="zh-CN" altLang="en-US" sz="1400" dirty="0"/>
          </a:p>
          <a:p>
            <a:r>
              <a:rPr lang="zh-CN" altLang="en-US" smtClean="0"/>
              <a:t>在</a:t>
            </a:r>
            <a:r>
              <a:rPr lang="en-US" smtClean="0"/>
              <a:t>J</a:t>
            </a:r>
            <a:r>
              <a:rPr smtClean="0"/>
              <a:t>s</a:t>
            </a:r>
            <a:r>
              <a:rPr lang="en-US" smtClean="0"/>
              <a:t> </a:t>
            </a:r>
            <a:r>
              <a:rPr lang="zh-CN" altLang="en-US" smtClean="0"/>
              <a:t>中，</a:t>
            </a:r>
            <a:r>
              <a:rPr lang="zh-CN" altLang="en-US"/>
              <a:t>主要</a:t>
            </a:r>
            <a:r>
              <a:rPr lang="zh-CN" altLang="en-US" smtClean="0"/>
              <a:t>有三种类型的循环语句：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/>
              <a:t> </a:t>
            </a:r>
            <a:r>
              <a:rPr smtClean="0"/>
              <a:t>for </a:t>
            </a:r>
            <a:r>
              <a:rPr lang="zh-CN" altLang="en-US"/>
              <a:t>循环</a:t>
            </a:r>
            <a:endParaRPr lang="en-US" smtClean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mtClean="0"/>
              <a:t> while </a:t>
            </a:r>
            <a:r>
              <a:rPr lang="zh-CN" altLang="en-US" smtClean="0"/>
              <a:t>循环</a:t>
            </a:r>
            <a:endParaRPr lang="en-US" altLang="zh-CN" smtClean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mtClean="0"/>
              <a:t> do</a:t>
            </a:r>
            <a:r>
              <a:rPr lang="en-US" altLang="zh-CN"/>
              <a:t>...</a:t>
            </a:r>
            <a:r>
              <a:rPr lang="en-US" altLang="zh-CN" smtClean="0"/>
              <a:t>while </a:t>
            </a:r>
            <a:r>
              <a:rPr lang="zh-CN" altLang="en-US" smtClean="0"/>
              <a:t>循环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752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5</a:t>
            </a:r>
            <a:r>
              <a:rPr lang="en-US" altLang="zh-CN">
                <a:sym typeface="+mn-ea"/>
              </a:rPr>
              <a:t>. </a:t>
            </a:r>
            <a:r>
              <a:rPr lang="en-US" altLang="zh-CN" smtClean="0">
                <a:sym typeface="+mn-ea"/>
              </a:rPr>
              <a:t>while </a:t>
            </a:r>
            <a:r>
              <a:rPr lang="zh-CN" altLang="en-US" dirty="0">
                <a:sym typeface="+mn-ea"/>
              </a:rPr>
              <a:t>循环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询问你爱我吗 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内容占位符 5"/>
          <p:cNvSpPr>
            <a:spLocks noGrp="1"/>
          </p:cNvSpPr>
          <p:nvPr/>
        </p:nvSpPr>
        <p:spPr>
          <a:xfrm>
            <a:off x="875665" y="1731011"/>
            <a:ext cx="6488430" cy="5549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dirty="0">
                <a:sym typeface="+mn-ea"/>
              </a:rPr>
              <a:t>弹出一个提示框， 你爱我吗？  如果输入我爱你，就提示结束，否则，一直</a:t>
            </a:r>
            <a:r>
              <a:rPr lang="zh-CN" altLang="en-US" sz="1050">
                <a:sym typeface="+mn-ea"/>
              </a:rPr>
              <a:t>询问</a:t>
            </a:r>
            <a:r>
              <a:rPr lang="zh-CN" altLang="en-US" sz="1050" smtClean="0">
                <a:sym typeface="+mn-ea"/>
              </a:rPr>
              <a:t>。</a:t>
            </a:r>
            <a:endParaRPr lang="zh-CN" altLang="en-US" sz="1050" dirty="0">
              <a:sym typeface="+mn-ea"/>
            </a:endParaRPr>
          </a:p>
        </p:txBody>
      </p:sp>
      <p:pic>
        <p:nvPicPr>
          <p:cNvPr id="4" name="图片 3" descr="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875" y="2456180"/>
            <a:ext cx="431419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2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5. do while </a:t>
            </a:r>
            <a:r>
              <a:rPr lang="zh-CN" altLang="en-US" dirty="0">
                <a:sym typeface="+mn-ea"/>
              </a:rPr>
              <a:t>循环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 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774065" y="1588135"/>
            <a:ext cx="7402195" cy="105028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弹出输入</a:t>
            </a:r>
            <a:r>
              <a:rPr 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框</a:t>
            </a:r>
            <a:r>
              <a:rPr 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</a:t>
            </a:r>
            <a:r>
              <a:rPr 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求</a:t>
            </a:r>
            <a:r>
              <a:rPr 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</a:t>
            </a:r>
            <a:r>
              <a:rPr 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输入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判断条件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比较复杂</a:t>
            </a:r>
            <a:r>
              <a:rPr 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</a:t>
            </a:r>
            <a:r>
              <a:rPr 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循环。</a:t>
            </a: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循环语句中的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表达式只要输入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不是 我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爱你，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</a:t>
            </a:r>
            <a:r>
              <a:rPr lang="zh-CN" altLang="en-US"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一直</a:t>
            </a: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循环。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1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913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51555" y="1036320"/>
            <a:ext cx="4991100" cy="319913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循环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/>
              <a:t>for </a:t>
            </a:r>
            <a:r>
              <a:rPr lang="zh-CN" altLang="en-US" dirty="0"/>
              <a:t>循环</a:t>
            </a:r>
          </a:p>
          <a:p>
            <a:r>
              <a:rPr lang="zh-CN" altLang="en-US" dirty="0"/>
              <a:t>双重 </a:t>
            </a:r>
            <a:r>
              <a:rPr lang="en-US" altLang="zh-CN" dirty="0"/>
              <a:t>for </a:t>
            </a:r>
            <a:r>
              <a:rPr lang="zh-CN" altLang="en-US" dirty="0"/>
              <a:t>循环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while </a:t>
            </a:r>
            <a:r>
              <a:rPr lang="zh-CN" altLang="en-US" dirty="0">
                <a:solidFill>
                  <a:schemeClr val="tx1"/>
                </a:solidFill>
              </a:rPr>
              <a:t>循环</a:t>
            </a:r>
            <a:endParaRPr lang="zh-CN" altLang="en-US" dirty="0"/>
          </a:p>
          <a:p>
            <a:r>
              <a:rPr lang="en-US" altLang="zh-CN" dirty="0">
                <a:solidFill>
                  <a:srgbClr val="FF0000"/>
                </a:solidFill>
              </a:rPr>
              <a:t>do while </a:t>
            </a:r>
            <a:r>
              <a:rPr lang="zh-CN" altLang="en-US" dirty="0">
                <a:solidFill>
                  <a:srgbClr val="FF0000"/>
                </a:solidFill>
              </a:rPr>
              <a:t>循环</a:t>
            </a:r>
            <a:endParaRPr lang="zh-CN" altLang="en-US" dirty="0"/>
          </a:p>
          <a:p>
            <a:r>
              <a:rPr lang="en-US" altLang="zh-CN"/>
              <a:t>continue </a:t>
            </a:r>
            <a:r>
              <a:rPr lang="en-US" altLang="zh-CN" smtClean="0"/>
              <a:t>break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do while </a:t>
            </a:r>
            <a:r>
              <a:rPr lang="zh-CN" altLang="en-US" dirty="0"/>
              <a:t>循环</a:t>
            </a: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53110" y="913130"/>
            <a:ext cx="6612890" cy="908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en-US" altLang="zh-CN" sz="1050" smtClean="0">
                <a:sym typeface="+mn-ea"/>
              </a:rPr>
              <a:t>do... </a:t>
            </a:r>
            <a:r>
              <a:rPr lang="en-US" altLang="zh-CN" sz="1050">
                <a:sym typeface="+mn-ea"/>
              </a:rPr>
              <a:t>while </a:t>
            </a:r>
            <a:r>
              <a:rPr lang="zh-CN" altLang="en-US" sz="1050">
                <a:sym typeface="+mn-ea"/>
              </a:rPr>
              <a:t>语句</a:t>
            </a:r>
            <a:r>
              <a:rPr lang="zh-CN" altLang="en-US" sz="1050" smtClean="0">
                <a:sym typeface="+mn-ea"/>
              </a:rPr>
              <a:t>其实</a:t>
            </a:r>
            <a:r>
              <a:rPr lang="zh-CN" altLang="en-US" sz="1050" dirty="0">
                <a:sym typeface="+mn-ea"/>
              </a:rPr>
              <a:t>是 </a:t>
            </a:r>
            <a:r>
              <a:rPr lang="en-US" altLang="zh-CN" sz="1050">
                <a:sym typeface="+mn-ea"/>
              </a:rPr>
              <a:t>while </a:t>
            </a:r>
            <a:r>
              <a:rPr lang="zh-CN" altLang="en-US" sz="1050" smtClean="0">
                <a:sym typeface="+mn-ea"/>
              </a:rPr>
              <a:t>语句的</a:t>
            </a:r>
            <a:r>
              <a:rPr lang="zh-CN" altLang="en-US" sz="1050">
                <a:sym typeface="+mn-ea"/>
              </a:rPr>
              <a:t>一</a:t>
            </a:r>
            <a:r>
              <a:rPr lang="zh-CN" altLang="en-US" sz="1050" smtClean="0">
                <a:sym typeface="+mn-ea"/>
              </a:rPr>
              <a:t>个变体。该</a:t>
            </a:r>
            <a:r>
              <a:rPr lang="zh-CN" altLang="en-US" sz="1050">
                <a:sym typeface="+mn-ea"/>
              </a:rPr>
              <a:t>循环</a:t>
            </a:r>
            <a:r>
              <a:rPr lang="zh-CN" altLang="en-US" sz="1050" smtClean="0">
                <a:sym typeface="+mn-ea"/>
              </a:rPr>
              <a:t>会先执行</a:t>
            </a:r>
            <a:r>
              <a:rPr lang="zh-CN" altLang="en-US" sz="1050">
                <a:sym typeface="+mn-ea"/>
              </a:rPr>
              <a:t>一次代码块</a:t>
            </a:r>
            <a:r>
              <a:rPr lang="zh-CN" altLang="en-US" sz="1050" smtClean="0">
                <a:sym typeface="+mn-ea"/>
              </a:rPr>
              <a:t>，然后对条件表达式进行判断，如果</a:t>
            </a:r>
            <a:r>
              <a:rPr lang="zh-CN" altLang="en-US" sz="1050">
                <a:sym typeface="+mn-ea"/>
              </a:rPr>
              <a:t>条件为</a:t>
            </a:r>
            <a:r>
              <a:rPr lang="zh-CN" altLang="en-US" sz="1050" smtClean="0">
                <a:sym typeface="+mn-ea"/>
              </a:rPr>
              <a:t>真，</a:t>
            </a:r>
            <a:r>
              <a:rPr lang="zh-CN" altLang="en-US" sz="1050">
                <a:sym typeface="+mn-ea"/>
              </a:rPr>
              <a:t>就会</a:t>
            </a:r>
            <a:r>
              <a:rPr lang="zh-CN" altLang="en-US" sz="1050" smtClean="0">
                <a:sym typeface="+mn-ea"/>
              </a:rPr>
              <a:t>重复执行循环体，否则退出循环。</a:t>
            </a:r>
            <a:endParaRPr lang="en-US" altLang="zh-CN" sz="1050" smtClean="0">
              <a:sym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sz="1050">
                <a:sym typeface="+mn-ea"/>
              </a:rPr>
              <a:t>do... while </a:t>
            </a:r>
            <a:r>
              <a:rPr lang="zh-CN" altLang="en-US" sz="1050" smtClean="0">
                <a:sym typeface="+mn-ea"/>
              </a:rPr>
              <a:t>语句的语法结构如下：</a:t>
            </a:r>
            <a:endParaRPr lang="zh-CN" altLang="en-US" sz="105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3110" y="1845629"/>
            <a:ext cx="6612890" cy="933857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do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// 循环体代码 - 条件表达式为 true 时重复执行循环体代码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 while(条件表达式);</a:t>
            </a:r>
          </a:p>
        </p:txBody>
      </p:sp>
      <p:sp>
        <p:nvSpPr>
          <p:cNvPr id="46084" name="TextBox 8"/>
          <p:cNvSpPr txBox="1"/>
          <p:nvPr/>
        </p:nvSpPr>
        <p:spPr>
          <a:xfrm>
            <a:off x="252366" y="3326571"/>
            <a:ext cx="7193463" cy="8194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先执行一次循环体代码 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再执行条件表达式，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结果为 </a:t>
            </a:r>
            <a:r>
              <a:rPr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true</a:t>
            </a:r>
            <a:r>
              <a:rPr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则继续执行循环体代码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如果为 </a:t>
            </a:r>
            <a:r>
              <a:rPr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false</a:t>
            </a:r>
            <a:r>
              <a:rPr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则退出循环，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继续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后面代码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695052" y="2876432"/>
            <a:ext cx="6488430" cy="4657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b="1" smtClean="0"/>
              <a:t>执行</a:t>
            </a:r>
            <a:r>
              <a:rPr lang="zh-CN" b="1" dirty="0"/>
              <a:t>思路：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52365" y="4140966"/>
            <a:ext cx="7193463" cy="30617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lvl="1" eaLnBrk="1" hangingPunct="1">
              <a:lnSpc>
                <a:spcPct val="150000"/>
              </a:lnSpc>
            </a:pPr>
            <a:r>
              <a:rPr lang="zh-CN" altLang="en-US" sz="105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注意：</a:t>
            </a:r>
            <a:r>
              <a:rPr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先再执行循环体</a:t>
            </a:r>
            <a:r>
              <a:rPr 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，再</a:t>
            </a:r>
            <a:r>
              <a:rPr lang="zh-CN"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</a:t>
            </a:r>
            <a:r>
              <a:rPr lang="zh-CN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，我们</a:t>
            </a:r>
            <a:r>
              <a:rPr 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</a:t>
            </a:r>
            <a:r>
              <a:rPr lang="zh-CN"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发现 </a:t>
            </a:r>
            <a:r>
              <a:rPr lang="en-US" altLang="zh-CN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do…while </a:t>
            </a: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循环语句</a:t>
            </a:r>
            <a:r>
              <a:rPr lang="zh-CN" altLang="en-US" sz="105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至少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会执行</a:t>
            </a:r>
            <a:r>
              <a:rPr lang="zh-CN" altLang="en-US" sz="105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</a:t>
            </a:r>
            <a:r>
              <a:rPr lang="zh-CN" altLang="en-US" sz="105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次循环体代码</a:t>
            </a:r>
            <a:endParaRPr sz="105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5. do while </a:t>
            </a:r>
            <a:r>
              <a:rPr lang="zh-CN" altLang="en-US" dirty="0">
                <a:sym typeface="+mn-ea"/>
              </a:rPr>
              <a:t>循环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795837" y="1663131"/>
            <a:ext cx="6178550" cy="57708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打印人的一生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</a:t>
            </a:r>
            <a:r>
              <a:rPr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1岁到100岁</a:t>
            </a: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 1 ~ </a:t>
            </a:r>
            <a:r>
              <a:rPr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100 </a:t>
            </a:r>
            <a:r>
              <a:rPr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之间所有整数的和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5. do while </a:t>
            </a:r>
            <a:r>
              <a:rPr lang="zh-CN" altLang="en-US" dirty="0">
                <a:sym typeface="+mn-ea"/>
              </a:rPr>
              <a:t>循环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询问你爱我吗 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内容占位符 5"/>
          <p:cNvSpPr>
            <a:spLocks noGrp="1"/>
          </p:cNvSpPr>
          <p:nvPr/>
        </p:nvSpPr>
        <p:spPr>
          <a:xfrm>
            <a:off x="875665" y="1731011"/>
            <a:ext cx="6488430" cy="5549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dirty="0">
                <a:sym typeface="+mn-ea"/>
              </a:rPr>
              <a:t>弹出一个提示框， 你爱我吗？  如果输入我爱你，就提示结束，否则，一直</a:t>
            </a:r>
            <a:r>
              <a:rPr lang="zh-CN" altLang="en-US" sz="1050">
                <a:sym typeface="+mn-ea"/>
              </a:rPr>
              <a:t>询问</a:t>
            </a:r>
            <a:r>
              <a:rPr lang="zh-CN" altLang="en-US" sz="1050" smtClean="0">
                <a:sym typeface="+mn-ea"/>
              </a:rPr>
              <a:t>。</a:t>
            </a:r>
            <a:endParaRPr lang="zh-CN" altLang="en-US" sz="1050" dirty="0">
              <a:sym typeface="+mn-ea"/>
            </a:endParaRPr>
          </a:p>
        </p:txBody>
      </p:sp>
      <p:pic>
        <p:nvPicPr>
          <p:cNvPr id="4" name="图片 3" descr="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875" y="2456180"/>
            <a:ext cx="4314190" cy="1857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5. do while </a:t>
            </a:r>
            <a:r>
              <a:rPr lang="zh-CN" altLang="en-US" dirty="0">
                <a:sym typeface="+mn-ea"/>
              </a:rPr>
              <a:t>循环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 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4" name="TextBox 8"/>
          <p:cNvSpPr txBox="1"/>
          <p:nvPr/>
        </p:nvSpPr>
        <p:spPr>
          <a:xfrm>
            <a:off x="774065" y="1588135"/>
            <a:ext cx="7402195" cy="105028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弹出输入</a:t>
            </a:r>
            <a:r>
              <a:rPr 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框</a:t>
            </a:r>
            <a:r>
              <a:rPr 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</a:t>
            </a:r>
            <a:r>
              <a:rPr 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求</a:t>
            </a:r>
            <a:r>
              <a:rPr 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</a:t>
            </a:r>
            <a:r>
              <a:rPr 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输入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</a:t>
            </a:r>
            <a:r>
              <a:rPr 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条件我们</a:t>
            </a:r>
            <a:r>
              <a:rPr 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 </a:t>
            </a: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do…while 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循环。</a:t>
            </a:r>
          </a:p>
          <a:p>
            <a:pPr marL="685800" lvl="1" indent="-228600" eaLnBrk="1" hangingPunct="1"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en-US" altLang="zh-CN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do…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 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循环语句中的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表达式只要输入</a:t>
            </a: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sz="105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不是我</a:t>
            </a:r>
            <a:r>
              <a:rPr lang="zh-CN" altLang="en-US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爱你，</a:t>
            </a: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</a:t>
            </a:r>
            <a:r>
              <a:rPr lang="zh-CN" altLang="en-US" sz="1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一直</a:t>
            </a:r>
            <a:r>
              <a:rPr lang="zh-CN" altLang="en-US" sz="105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循环。</a:t>
            </a:r>
            <a:endParaRPr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1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5. do while </a:t>
            </a:r>
            <a:r>
              <a:rPr lang="zh-CN" altLang="en-US" dirty="0">
                <a:sym typeface="+mn-ea"/>
              </a:rPr>
              <a:t>循环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35710" y="1038860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 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65" y="1102453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875665" y="1750695"/>
            <a:ext cx="6271895" cy="119570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do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var love = prompt('你爱我吗？');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 while (love != '我爱你')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alert('登录成功');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5"/>
          <p:cNvSpPr>
            <a:spLocks noGrp="1"/>
          </p:cNvSpPr>
          <p:nvPr>
            <p:ph sz="half" idx="14"/>
          </p:nvPr>
        </p:nvSpPr>
        <p:spPr>
          <a:xfrm>
            <a:off x="738523" y="1384845"/>
            <a:ext cx="7105015" cy="2250984"/>
          </a:xfrm>
        </p:spPr>
        <p:txBody>
          <a:bodyPr>
            <a:normAutofit fontScale="92500" lnSpcReduction="10000"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/>
              <a:t>JS </a:t>
            </a:r>
            <a:r>
              <a:rPr lang="zh-CN" altLang="en-US" smtClean="0"/>
              <a:t>中循环有 </a:t>
            </a:r>
            <a:r>
              <a:rPr lang="en-US" altLang="zh-CN" smtClean="0"/>
              <a:t>for </a:t>
            </a:r>
            <a:r>
              <a:rPr lang="zh-CN" altLang="en-US" smtClean="0"/>
              <a:t>、</a:t>
            </a:r>
            <a:r>
              <a:rPr lang="en-US" altLang="zh-CN" smtClean="0"/>
              <a:t>while </a:t>
            </a:r>
            <a:r>
              <a:rPr lang="zh-CN" altLang="en-US" smtClean="0"/>
              <a:t>、 </a:t>
            </a:r>
            <a:r>
              <a:rPr lang="en-US" altLang="zh-CN" smtClean="0"/>
              <a:t>do while </a:t>
            </a:r>
            <a:endParaRPr lang="en-US" smtClean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/>
              <a:t>三个循环很多情况下都可以相互替代使用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/>
              <a:t>如果是用来计次数</a:t>
            </a:r>
            <a:r>
              <a:rPr dirty="0"/>
              <a:t>，跟数字相关的</a:t>
            </a:r>
            <a:r>
              <a:rPr/>
              <a:t>，</a:t>
            </a:r>
            <a:r>
              <a:rPr smtClean="0"/>
              <a:t>三者使用基本相同</a:t>
            </a:r>
            <a:r>
              <a:rPr lang="zh-CN" altLang="en-US" smtClean="0"/>
              <a:t>，但是我们更喜欢用 </a:t>
            </a:r>
            <a:r>
              <a:rPr lang="en-US" altLang="zh-CN" smtClean="0"/>
              <a:t>for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dirty="0"/>
              <a:t>while </a:t>
            </a:r>
            <a:r>
              <a:rPr/>
              <a:t>和 </a:t>
            </a:r>
            <a:r>
              <a:rPr smtClean="0"/>
              <a:t>do</a:t>
            </a:r>
            <a:r>
              <a:rPr lang="en-US" smtClean="0"/>
              <a:t>…</a:t>
            </a:r>
            <a:r>
              <a:rPr smtClean="0"/>
              <a:t>while </a:t>
            </a:r>
            <a:r>
              <a:rPr smtClean="0"/>
              <a:t>可以做更复杂的判断</a:t>
            </a:r>
            <a:r>
              <a:rPr lang="zh-CN" altLang="en-US"/>
              <a:t>条件</a:t>
            </a:r>
            <a:r>
              <a:rPr lang="zh-CN" altLang="en-US" smtClean="0"/>
              <a:t>，</a:t>
            </a:r>
            <a:r>
              <a:rPr smtClean="0"/>
              <a:t>比 </a:t>
            </a:r>
            <a:r>
              <a:rPr/>
              <a:t>for </a:t>
            </a:r>
            <a:r>
              <a:rPr lang="zh-CN" altLang="en-US" smtClean="0"/>
              <a:t>循环</a:t>
            </a:r>
            <a:r>
              <a:rPr smtClean="0"/>
              <a:t>灵活一些 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dirty="0"/>
              <a:t>while </a:t>
            </a:r>
            <a:r>
              <a:rPr/>
              <a:t>和 </a:t>
            </a:r>
            <a:r>
              <a:rPr smtClean="0"/>
              <a:t>do</a:t>
            </a:r>
            <a:r>
              <a:rPr lang="en-US" smtClean="0"/>
              <a:t>…</a:t>
            </a:r>
            <a:r>
              <a:rPr smtClean="0"/>
              <a:t>while </a:t>
            </a:r>
            <a:r>
              <a:rPr/>
              <a:t>执行顺序不一样</a:t>
            </a:r>
            <a:r>
              <a:rPr smtClean="0"/>
              <a:t>，while</a:t>
            </a:r>
            <a:r>
              <a:rPr lang="en-US" smtClean="0"/>
              <a:t> </a:t>
            </a:r>
            <a:r>
              <a:rPr smtClean="0"/>
              <a:t>先判断后执行</a:t>
            </a:r>
            <a:r>
              <a:rPr lang="zh-CN" altLang="en-US" smtClean="0"/>
              <a:t>，</a:t>
            </a:r>
            <a:r>
              <a:rPr smtClean="0"/>
              <a:t>do</a:t>
            </a:r>
            <a:r>
              <a:rPr lang="en-US" smtClean="0"/>
              <a:t>…</a:t>
            </a:r>
            <a:r>
              <a:rPr smtClean="0"/>
              <a:t>while </a:t>
            </a:r>
            <a:r>
              <a:rPr dirty="0"/>
              <a:t>先执行一次，再判断执行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dirty="0">
                <a:sym typeface="+mn-ea"/>
              </a:rPr>
              <a:t>while </a:t>
            </a:r>
            <a:r>
              <a:rPr>
                <a:sym typeface="+mn-ea"/>
              </a:rPr>
              <a:t>和 </a:t>
            </a:r>
            <a:r>
              <a:rPr smtClean="0">
                <a:sym typeface="+mn-ea"/>
              </a:rPr>
              <a:t>do</a:t>
            </a:r>
            <a:r>
              <a:rPr lang="en-US" smtClean="0">
                <a:sym typeface="+mn-ea"/>
              </a:rPr>
              <a:t>…</a:t>
            </a:r>
            <a:r>
              <a:rPr smtClean="0">
                <a:sym typeface="+mn-ea"/>
              </a:rPr>
              <a:t>while </a:t>
            </a:r>
            <a:r>
              <a:rPr dirty="0">
                <a:sym typeface="+mn-ea"/>
              </a:rPr>
              <a:t>执行</a:t>
            </a:r>
            <a:r>
              <a:rPr lang="zh-CN" dirty="0">
                <a:sym typeface="+mn-ea"/>
              </a:rPr>
              <a:t>次数</a:t>
            </a:r>
            <a:r>
              <a:rPr>
                <a:sym typeface="+mn-ea"/>
              </a:rPr>
              <a:t>不一样</a:t>
            </a:r>
            <a:r>
              <a:rPr smtClean="0">
                <a:sym typeface="+mn-ea"/>
              </a:rPr>
              <a:t>，do</a:t>
            </a:r>
            <a:r>
              <a:rPr lang="en-US" smtClean="0">
                <a:sym typeface="+mn-ea"/>
              </a:rPr>
              <a:t>…</a:t>
            </a:r>
            <a:r>
              <a:rPr smtClean="0">
                <a:sym typeface="+mn-ea"/>
              </a:rPr>
              <a:t>while </a:t>
            </a:r>
            <a:r>
              <a:rPr lang="zh-CN" dirty="0">
                <a:sym typeface="+mn-ea"/>
              </a:rPr>
              <a:t>至少会执行</a:t>
            </a:r>
            <a:r>
              <a:rPr lang="zh-CN">
                <a:sym typeface="+mn-ea"/>
              </a:rPr>
              <a:t>一</a:t>
            </a:r>
            <a:r>
              <a:rPr lang="zh-CN" smtClean="0">
                <a:sym typeface="+mn-ea"/>
              </a:rPr>
              <a:t>次</a:t>
            </a:r>
            <a:r>
              <a:rPr lang="zh-CN" altLang="en-US" smtClean="0">
                <a:sym typeface="+mn-ea"/>
              </a:rPr>
              <a:t>循环体</a:t>
            </a:r>
            <a:r>
              <a:rPr lang="zh-CN" smtClean="0">
                <a:sym typeface="+mn-ea"/>
              </a:rPr>
              <a:t>， </a:t>
            </a:r>
            <a:r>
              <a:rPr lang="zh-CN" dirty="0">
                <a:sym typeface="+mn-ea"/>
              </a:rPr>
              <a:t>而 </a:t>
            </a:r>
            <a:r>
              <a:rPr lang="en-US" altLang="zh-CN" dirty="0">
                <a:sym typeface="+mn-ea"/>
              </a:rPr>
              <a:t>while </a:t>
            </a:r>
            <a:r>
              <a:rPr lang="zh-CN" altLang="en-US" dirty="0">
                <a:sym typeface="+mn-ea"/>
              </a:rPr>
              <a:t>可能一次也不执行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dirty="0"/>
              <a:t>实际工作中</a:t>
            </a:r>
            <a:r>
              <a:rPr/>
              <a:t>，</a:t>
            </a:r>
            <a:r>
              <a:rPr smtClean="0">
                <a:solidFill>
                  <a:srgbClr val="FF0000"/>
                </a:solidFill>
              </a:rPr>
              <a:t>我们更</a:t>
            </a:r>
            <a:r>
              <a:rPr lang="zh-CN" altLang="en-US">
                <a:solidFill>
                  <a:srgbClr val="FF0000"/>
                </a:solidFill>
              </a:rPr>
              <a:t>常</a:t>
            </a:r>
            <a:r>
              <a:rPr smtClean="0">
                <a:solidFill>
                  <a:srgbClr val="FF0000"/>
                </a:solidFill>
              </a:rPr>
              <a:t>用</a:t>
            </a:r>
            <a:r>
              <a:rPr>
                <a:solidFill>
                  <a:srgbClr val="FF0000"/>
                </a:solidFill>
              </a:rPr>
              <a:t>for</a:t>
            </a:r>
            <a:r>
              <a:rPr/>
              <a:t> </a:t>
            </a:r>
            <a:r>
              <a:rPr lang="zh-CN" altLang="en-US" smtClean="0">
                <a:solidFill>
                  <a:srgbClr val="FF0000"/>
                </a:solidFill>
              </a:rPr>
              <a:t>循环语句</a:t>
            </a:r>
            <a:r>
              <a:rPr lang="zh-CN" altLang="en-US" smtClean="0"/>
              <a:t>，</a:t>
            </a:r>
            <a:r>
              <a:rPr smtClean="0"/>
              <a:t>它写法更简洁</a:t>
            </a:r>
            <a:r>
              <a:rPr lang="zh-CN" dirty="0"/>
              <a:t>直观</a:t>
            </a:r>
            <a:r>
              <a:rPr/>
              <a:t>， </a:t>
            </a:r>
            <a:r>
              <a:rPr smtClean="0"/>
              <a:t>所以这个</a:t>
            </a:r>
            <a:r>
              <a:rPr lang="zh-CN" altLang="en-US" smtClean="0"/>
              <a:t>要</a:t>
            </a:r>
            <a:r>
              <a:rPr smtClean="0"/>
              <a:t>重点学习</a:t>
            </a:r>
            <a:endParaRPr dirty="0"/>
          </a:p>
        </p:txBody>
      </p:sp>
      <p:sp>
        <p:nvSpPr>
          <p:cNvPr id="5" name="标题 9"/>
          <p:cNvSpPr>
            <a:spLocks noGrp="1"/>
          </p:cNvSpPr>
          <p:nvPr>
            <p:ph type="title"/>
          </p:nvPr>
        </p:nvSpPr>
        <p:spPr>
          <a:xfrm>
            <a:off x="628650" y="0"/>
            <a:ext cx="6737350" cy="79200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5. do while </a:t>
            </a:r>
            <a:r>
              <a:rPr lang="zh-CN" altLang="en-US" dirty="0">
                <a:sym typeface="+mn-ea"/>
              </a:rPr>
              <a:t>循环</a:t>
            </a:r>
            <a:endParaRPr lang="zh-CN" altLang="en-US" dirty="0"/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zh-CN" altLang="en-US" smtClean="0"/>
              <a:t>循环小结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51555" y="1036320"/>
            <a:ext cx="4991100" cy="319913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循环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/>
              <a:t>for </a:t>
            </a:r>
            <a:r>
              <a:rPr lang="zh-CN" altLang="en-US" dirty="0"/>
              <a:t>循环</a:t>
            </a:r>
          </a:p>
          <a:p>
            <a:r>
              <a:rPr lang="zh-CN" altLang="en-US" dirty="0"/>
              <a:t>双重 </a:t>
            </a:r>
            <a:r>
              <a:rPr lang="en-US" altLang="zh-CN" dirty="0"/>
              <a:t>for </a:t>
            </a:r>
            <a:r>
              <a:rPr lang="zh-CN" altLang="en-US" dirty="0"/>
              <a:t>循环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while </a:t>
            </a:r>
            <a:r>
              <a:rPr lang="zh-CN" altLang="en-US" dirty="0">
                <a:solidFill>
                  <a:schemeClr val="tx1"/>
                </a:solidFill>
              </a:rPr>
              <a:t>循环</a:t>
            </a:r>
            <a:endParaRPr lang="zh-CN" altLang="en-US" dirty="0"/>
          </a:p>
          <a:p>
            <a:r>
              <a:rPr lang="en-US" altLang="zh-CN" dirty="0">
                <a:solidFill>
                  <a:schemeClr val="tx1"/>
                </a:solidFill>
              </a:rPr>
              <a:t>do while </a:t>
            </a:r>
            <a:r>
              <a:rPr lang="zh-CN" altLang="en-US" dirty="0">
                <a:solidFill>
                  <a:schemeClr val="tx1"/>
                </a:solidFill>
              </a:rPr>
              <a:t>循环</a:t>
            </a:r>
            <a:endParaRPr lang="zh-CN" altLang="en-US" dirty="0"/>
          </a:p>
          <a:p>
            <a:r>
              <a:rPr lang="en-US" altLang="zh-CN">
                <a:solidFill>
                  <a:srgbClr val="FF0000"/>
                </a:solidFill>
              </a:rPr>
              <a:t>continue </a:t>
            </a:r>
            <a:r>
              <a:rPr lang="en-US" altLang="zh-CN" smtClean="0">
                <a:solidFill>
                  <a:srgbClr val="FF0000"/>
                </a:solidFill>
              </a:rPr>
              <a:t>break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51555" y="1036320"/>
            <a:ext cx="4991100" cy="3199130"/>
          </a:xfrm>
        </p:spPr>
        <p:txBody>
          <a:bodyPr>
            <a:normAutofit/>
          </a:bodyPr>
          <a:lstStyle/>
          <a:p>
            <a:r>
              <a:rPr lang="zh-CN" altLang="en-US" dirty="0"/>
              <a:t>循环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for </a:t>
            </a:r>
            <a:r>
              <a:rPr lang="zh-CN" altLang="en-US" dirty="0">
                <a:solidFill>
                  <a:srgbClr val="FF0000"/>
                </a:solidFill>
              </a:rPr>
              <a:t>循环</a:t>
            </a:r>
          </a:p>
          <a:p>
            <a:r>
              <a:rPr lang="zh-CN" altLang="en-US" dirty="0"/>
              <a:t>双重 </a:t>
            </a:r>
            <a:r>
              <a:rPr lang="en-US" altLang="zh-CN" dirty="0"/>
              <a:t>for </a:t>
            </a:r>
            <a:r>
              <a:rPr lang="zh-CN" altLang="en-US" dirty="0"/>
              <a:t>循环</a:t>
            </a:r>
          </a:p>
          <a:p>
            <a:r>
              <a:rPr lang="en-US" altLang="zh-CN" dirty="0"/>
              <a:t>while </a:t>
            </a:r>
            <a:r>
              <a:rPr lang="zh-CN" altLang="en-US" dirty="0"/>
              <a:t>循环</a:t>
            </a:r>
          </a:p>
          <a:p>
            <a:r>
              <a:rPr lang="en-US" altLang="zh-CN" dirty="0"/>
              <a:t>do while </a:t>
            </a:r>
            <a:r>
              <a:rPr lang="zh-CN" altLang="en-US" dirty="0"/>
              <a:t>循环</a:t>
            </a:r>
          </a:p>
          <a:p>
            <a:r>
              <a:rPr lang="en-US" altLang="zh-CN"/>
              <a:t>continue </a:t>
            </a:r>
            <a:r>
              <a:rPr lang="en-US" altLang="zh-CN" smtClean="0"/>
              <a:t>break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380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6.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continue break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dirty="0"/>
              <a:t>6.1 continue </a:t>
            </a:r>
            <a:r>
              <a:rPr lang="zh-CN" altLang="en-US" dirty="0"/>
              <a:t>关键字</a:t>
            </a: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38504" y="1414146"/>
            <a:ext cx="6627495" cy="83058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en-US" altLang="zh-CN" sz="1050" b="1">
                <a:solidFill>
                  <a:srgbClr val="FF0000"/>
                </a:solidFill>
                <a:sym typeface="+mn-ea"/>
              </a:rPr>
              <a:t>c</a:t>
            </a:r>
            <a:r>
              <a:rPr lang="en-US" altLang="zh-CN" sz="1050" b="1" smtClean="0">
                <a:solidFill>
                  <a:srgbClr val="FF0000"/>
                </a:solidFill>
                <a:sym typeface="+mn-ea"/>
              </a:rPr>
              <a:t>ontinue </a:t>
            </a:r>
            <a:r>
              <a:rPr lang="zh-CN" altLang="en-US" sz="1050" b="1" smtClean="0">
                <a:solidFill>
                  <a:srgbClr val="FF0000"/>
                </a:solidFill>
                <a:sym typeface="+mn-ea"/>
              </a:rPr>
              <a:t>关键字</a:t>
            </a:r>
            <a:r>
              <a:rPr lang="zh-CN" altLang="en-US" sz="1050" smtClean="0">
                <a:sym typeface="+mn-ea"/>
              </a:rPr>
              <a:t>用于立即</a:t>
            </a:r>
            <a:r>
              <a:rPr lang="zh-CN" altLang="en-US" sz="1050" b="1" dirty="0">
                <a:solidFill>
                  <a:srgbClr val="FF0000"/>
                </a:solidFill>
                <a:sym typeface="+mn-ea"/>
              </a:rPr>
              <a:t>跳出本次循环</a:t>
            </a:r>
            <a:r>
              <a:rPr lang="zh-CN" altLang="en-US" sz="1050" dirty="0">
                <a:sym typeface="+mn-ea"/>
              </a:rPr>
              <a:t>，</a:t>
            </a:r>
            <a:r>
              <a:rPr lang="zh-CN" altLang="en-US" sz="1050" b="1" dirty="0">
                <a:solidFill>
                  <a:srgbClr val="FF0000"/>
                </a:solidFill>
                <a:sym typeface="+mn-ea"/>
              </a:rPr>
              <a:t>继续下一次循环</a:t>
            </a:r>
            <a:r>
              <a:rPr lang="zh-CN" altLang="en-US" sz="1050" dirty="0">
                <a:sym typeface="+mn-ea"/>
              </a:rPr>
              <a:t>（本</a:t>
            </a:r>
            <a:r>
              <a:rPr lang="zh-CN" altLang="en-US" sz="1050">
                <a:sym typeface="+mn-ea"/>
              </a:rPr>
              <a:t>次</a:t>
            </a:r>
            <a:r>
              <a:rPr lang="zh-CN" altLang="en-US" sz="1050" smtClean="0">
                <a:sym typeface="+mn-ea"/>
              </a:rPr>
              <a:t>循环体</a:t>
            </a:r>
            <a:r>
              <a:rPr lang="zh-CN" altLang="en-US" sz="1050">
                <a:sym typeface="+mn-ea"/>
              </a:rPr>
              <a:t>中</a:t>
            </a:r>
            <a:r>
              <a:rPr lang="zh-CN" altLang="en-US" sz="1050" smtClean="0">
                <a:sym typeface="+mn-ea"/>
              </a:rPr>
              <a:t> continu</a:t>
            </a:r>
            <a:r>
              <a:rPr lang="en-US" altLang="zh-CN" sz="1050" smtClean="0">
                <a:sym typeface="+mn-ea"/>
              </a:rPr>
              <a:t>e</a:t>
            </a:r>
            <a:r>
              <a:rPr lang="zh-CN" altLang="en-US" sz="1050" smtClean="0">
                <a:sym typeface="+mn-ea"/>
              </a:rPr>
              <a:t> </a:t>
            </a:r>
            <a:r>
              <a:rPr lang="zh-CN" altLang="en-US" sz="1050">
                <a:sym typeface="+mn-ea"/>
              </a:rPr>
              <a:t>之后</a:t>
            </a:r>
            <a:r>
              <a:rPr lang="zh-CN" altLang="en-US" sz="1050" smtClean="0">
                <a:sym typeface="+mn-ea"/>
              </a:rPr>
              <a:t>的代码就会少执行一</a:t>
            </a:r>
            <a:r>
              <a:rPr lang="zh-CN" altLang="en-US" sz="1050">
                <a:sym typeface="+mn-ea"/>
              </a:rPr>
              <a:t>次</a:t>
            </a:r>
            <a:r>
              <a:rPr lang="zh-CN" altLang="en-US" sz="1050" smtClean="0">
                <a:sym typeface="+mn-ea"/>
              </a:rPr>
              <a:t>）。</a:t>
            </a:r>
            <a:endParaRPr lang="zh-CN" altLang="en-US" sz="1050" dirty="0">
              <a:sym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smtClean="0">
                <a:sym typeface="+mn-ea"/>
              </a:rPr>
              <a:t>例如，吃</a:t>
            </a:r>
            <a:r>
              <a:rPr lang="zh-CN" altLang="en-US" sz="1050" dirty="0">
                <a:sym typeface="+mn-ea"/>
              </a:rPr>
              <a:t>5个包子，第3个有虫子，就扔掉第3个，继续吃第4个第5</a:t>
            </a:r>
            <a:r>
              <a:rPr lang="zh-CN" altLang="en-US" sz="1050">
                <a:sym typeface="+mn-ea"/>
              </a:rPr>
              <a:t>个</a:t>
            </a:r>
            <a:r>
              <a:rPr lang="zh-CN" altLang="en-US" sz="1050" smtClean="0">
                <a:sym typeface="+mn-ea"/>
              </a:rPr>
              <a:t>包子，其代码实现如下：</a:t>
            </a:r>
            <a:endParaRPr lang="zh-CN" altLang="en-US" sz="1050" dirty="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3755" y="2267858"/>
            <a:ext cx="6532245" cy="188595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for (var i = 1; i &lt;= 5; i++)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if (i == 3)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console.log('这个包子有虫子，扔掉');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continue; //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跳出本次循环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，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跳出的是第3次循环 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console.log('我正在吃第' + i + '个包子呢');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6.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continue break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dirty="0"/>
              <a:t>6.2 break </a:t>
            </a:r>
            <a:r>
              <a:rPr lang="zh-CN" altLang="en-US" dirty="0"/>
              <a:t>关键字</a:t>
            </a: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738505" y="1414145"/>
            <a:ext cx="6488430" cy="7557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en-US" altLang="zh-CN" sz="1050" b="1" smtClean="0">
                <a:solidFill>
                  <a:srgbClr val="FF0000"/>
                </a:solidFill>
                <a:sym typeface="+mn-ea"/>
              </a:rPr>
              <a:t>break </a:t>
            </a:r>
            <a:r>
              <a:rPr lang="zh-CN" altLang="en-US" sz="1050" b="1" smtClean="0">
                <a:solidFill>
                  <a:srgbClr val="FF0000"/>
                </a:solidFill>
                <a:sym typeface="+mn-ea"/>
              </a:rPr>
              <a:t>关键字用于</a:t>
            </a:r>
            <a:r>
              <a:rPr lang="zh-CN" altLang="en-US" sz="1050" smtClean="0">
                <a:sym typeface="+mn-ea"/>
              </a:rPr>
              <a:t>立即</a:t>
            </a:r>
            <a:r>
              <a:rPr lang="zh-CN" altLang="en-US" sz="1050" b="1" dirty="0">
                <a:solidFill>
                  <a:srgbClr val="FF0000"/>
                </a:solidFill>
                <a:sym typeface="+mn-ea"/>
              </a:rPr>
              <a:t>跳出整个循环</a:t>
            </a:r>
            <a:r>
              <a:rPr lang="zh-CN" altLang="en-US" sz="1050" dirty="0">
                <a:sym typeface="+mn-ea"/>
              </a:rPr>
              <a:t>（循环</a:t>
            </a:r>
            <a:r>
              <a:rPr lang="zh-CN" altLang="en-US" sz="1050">
                <a:sym typeface="+mn-ea"/>
              </a:rPr>
              <a:t>结束</a:t>
            </a:r>
            <a:r>
              <a:rPr lang="zh-CN" altLang="en-US" sz="1050" smtClean="0">
                <a:sym typeface="+mn-ea"/>
              </a:rPr>
              <a:t>）。</a:t>
            </a:r>
            <a:endParaRPr lang="zh-CN" altLang="en-US" sz="1050" dirty="0">
              <a:sym typeface="+mn-ea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smtClean="0">
                <a:sym typeface="+mn-ea"/>
              </a:rPr>
              <a:t>例如，吃</a:t>
            </a:r>
            <a:r>
              <a:rPr lang="zh-CN" altLang="en-US" sz="1050" dirty="0">
                <a:sym typeface="+mn-ea"/>
              </a:rPr>
              <a:t>5个包子，吃到第3个发现里面有半个虫子，其余的不</a:t>
            </a:r>
            <a:r>
              <a:rPr lang="zh-CN" altLang="en-US" sz="1050">
                <a:sym typeface="+mn-ea"/>
              </a:rPr>
              <a:t>吃</a:t>
            </a:r>
            <a:r>
              <a:rPr lang="zh-CN" altLang="en-US" sz="1050" smtClean="0">
                <a:sym typeface="+mn-ea"/>
              </a:rPr>
              <a:t>了，</a:t>
            </a:r>
            <a:r>
              <a:rPr lang="zh-CN" altLang="en-US" sz="1050">
                <a:sym typeface="+mn-ea"/>
              </a:rPr>
              <a:t>其代码实现如下：</a:t>
            </a:r>
          </a:p>
          <a:p>
            <a:pPr marL="0" lvl="1" indent="0">
              <a:lnSpc>
                <a:spcPct val="150000"/>
              </a:lnSpc>
              <a:buNone/>
            </a:pPr>
            <a:endParaRPr lang="zh-CN" altLang="en-US" sz="1050" dirty="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8523" y="2164897"/>
            <a:ext cx="6987540" cy="179768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 (var i = 1; i &lt;= 5; i++)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if (i == 3)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break; // 直接退出整个for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循环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，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跳到整个for下面的语句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console.log('我正在吃第' + i + '个包子呢');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en-US" dirty="0"/>
              <a:t>for </a:t>
            </a:r>
            <a:r>
              <a:rPr lang="zh-CN" altLang="en-US" dirty="0"/>
              <a:t>循环</a:t>
            </a: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695287" y="1998514"/>
            <a:ext cx="6488430" cy="4757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for </a:t>
            </a:r>
            <a:r>
              <a:rPr lang="zh-CN" altLang="en-US" smtClean="0"/>
              <a:t>循环主要</a:t>
            </a:r>
            <a:r>
              <a:rPr lang="zh-CN" altLang="en-US" dirty="0"/>
              <a:t>用于把某些代码循环若干</a:t>
            </a:r>
            <a:r>
              <a:rPr lang="zh-CN" altLang="en-US"/>
              <a:t>次</a:t>
            </a:r>
            <a:r>
              <a:rPr lang="zh-CN" altLang="en-US" smtClean="0"/>
              <a:t>，通常跟</a:t>
            </a:r>
            <a:r>
              <a:rPr lang="zh-CN" altLang="en-US" dirty="0"/>
              <a:t>计数</a:t>
            </a:r>
            <a:r>
              <a:rPr lang="zh-CN" altLang="en-US"/>
              <a:t>有关系</a:t>
            </a:r>
            <a:r>
              <a:rPr lang="zh-CN" altLang="en-US" smtClean="0"/>
              <a:t>。其</a:t>
            </a:r>
            <a:r>
              <a:rPr lang="zh-CN" smtClean="0"/>
              <a:t>语法</a:t>
            </a:r>
            <a:r>
              <a:rPr lang="zh-CN" altLang="en-US" smtClean="0"/>
              <a:t>结构如下</a:t>
            </a:r>
            <a:r>
              <a:rPr lang="zh-CN" smtClean="0"/>
              <a:t>：</a:t>
            </a:r>
            <a:endParaRPr lang="en-US" altLang="zh-CN" smtClean="0"/>
          </a:p>
        </p:txBody>
      </p:sp>
      <p:sp>
        <p:nvSpPr>
          <p:cNvPr id="6" name="矩形 5"/>
          <p:cNvSpPr/>
          <p:nvPr/>
        </p:nvSpPr>
        <p:spPr>
          <a:xfrm>
            <a:off x="770217" y="2426287"/>
            <a:ext cx="6338570" cy="957049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for(初始化变量; 条件表达式; </a:t>
            </a:r>
            <a:r>
              <a:rPr lang="zh-CN" altLang="en-US" sz="105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操作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表达式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//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循环体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15" name="内容占位符 5"/>
          <p:cNvSpPr>
            <a:spLocks noGrp="1"/>
          </p:cNvSpPr>
          <p:nvPr>
            <p:ph sz="half" idx="14"/>
          </p:nvPr>
        </p:nvSpPr>
        <p:spPr>
          <a:xfrm>
            <a:off x="805815" y="3696641"/>
            <a:ext cx="7598410" cy="1206500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b="1" dirty="0">
                <a:solidFill>
                  <a:srgbClr val="FF0000"/>
                </a:solidFill>
              </a:rPr>
              <a:t>初始化</a:t>
            </a:r>
            <a:r>
              <a:rPr lang="zh-CN" b="1">
                <a:solidFill>
                  <a:srgbClr val="FF0000"/>
                </a:solidFill>
              </a:rPr>
              <a:t>变量</a:t>
            </a:r>
            <a:r>
              <a:rPr lang="zh-CN" b="1" smtClean="0">
                <a:solidFill>
                  <a:srgbClr val="FF0000"/>
                </a:solidFill>
              </a:rPr>
              <a:t>：</a:t>
            </a:r>
            <a:r>
              <a:rPr lang="zh-CN" altLang="en-US"/>
              <a:t>通常</a:t>
            </a:r>
            <a:r>
              <a:rPr lang="zh-CN" altLang="en-US" smtClean="0"/>
              <a:t>被</a:t>
            </a:r>
            <a:r>
              <a:rPr lang="zh-CN" altLang="en-US"/>
              <a:t>用于初始化一个</a:t>
            </a:r>
            <a:r>
              <a:rPr lang="zh-CN" altLang="en-US" smtClean="0"/>
              <a:t>计数器，该</a:t>
            </a:r>
            <a:r>
              <a:rPr lang="zh-CN" altLang="en-US"/>
              <a:t>表达式可以</a:t>
            </a:r>
            <a:r>
              <a:rPr lang="zh-CN" altLang="en-US" smtClean="0"/>
              <a:t>使用 </a:t>
            </a:r>
            <a:r>
              <a:rPr lang="en-US" altLang="zh-CN" smtClean="0"/>
              <a:t>var </a:t>
            </a:r>
            <a:r>
              <a:rPr lang="zh-CN" altLang="en-US" smtClean="0"/>
              <a:t>关键字</a:t>
            </a:r>
            <a:r>
              <a:rPr lang="zh-CN" altLang="en-US"/>
              <a:t>声明新的</a:t>
            </a:r>
            <a:r>
              <a:rPr lang="zh-CN" altLang="en-US" smtClean="0"/>
              <a:t>变量，</a:t>
            </a:r>
            <a:r>
              <a:rPr lang="zh-CN" smtClean="0"/>
              <a:t>这个</a:t>
            </a:r>
            <a:r>
              <a:rPr lang="zh-CN" dirty="0"/>
              <a:t>变量</a:t>
            </a:r>
            <a:r>
              <a:rPr lang="zh-CN" altLang="en-US" dirty="0"/>
              <a:t>帮我们来记录次数。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b="1" dirty="0">
                <a:solidFill>
                  <a:srgbClr val="FF0000"/>
                </a:solidFill>
              </a:rPr>
              <a:t>条件</a:t>
            </a:r>
            <a:r>
              <a:rPr lang="zh-CN" b="1">
                <a:solidFill>
                  <a:srgbClr val="FF0000"/>
                </a:solidFill>
              </a:rPr>
              <a:t>表达式</a:t>
            </a:r>
            <a:r>
              <a:rPr lang="zh-CN" b="1" smtClean="0">
                <a:solidFill>
                  <a:srgbClr val="FF0000"/>
                </a:solidFill>
              </a:rPr>
              <a:t>：</a:t>
            </a:r>
            <a:r>
              <a:rPr smtClean="0"/>
              <a:t>用于确定每一次循环是否能被执行</a:t>
            </a:r>
            <a:r>
              <a:rPr lang="zh-CN" dirty="0"/>
              <a:t>。如果结果是 </a:t>
            </a:r>
            <a:r>
              <a:rPr lang="en-US" altLang="zh-CN" dirty="0"/>
              <a:t>true </a:t>
            </a:r>
            <a:r>
              <a:rPr lang="zh-CN" altLang="en-US" dirty="0"/>
              <a:t>就继续循环，否则退出循环。</a:t>
            </a:r>
            <a:endParaRPr 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rgbClr val="FF0000"/>
                </a:solidFill>
              </a:rPr>
              <a:t>操作</a:t>
            </a:r>
            <a:r>
              <a:rPr lang="zh-CN" b="1" smtClean="0">
                <a:solidFill>
                  <a:srgbClr val="FF0000"/>
                </a:solidFill>
              </a:rPr>
              <a:t>表达式</a:t>
            </a:r>
            <a:r>
              <a:rPr lang="zh-CN" b="1" dirty="0">
                <a:solidFill>
                  <a:srgbClr val="FF0000"/>
                </a:solidFill>
              </a:rPr>
              <a:t>：</a:t>
            </a:r>
            <a:r>
              <a:rPr lang="zh-CN" dirty="0"/>
              <a:t>每次循环的最后都要执行的表达式。通常被用于更新或者递增计数器变量</a:t>
            </a:r>
            <a:r>
              <a:rPr lang="zh-CN"/>
              <a:t>。</a:t>
            </a:r>
            <a:r>
              <a:rPr lang="zh-CN" smtClean="0"/>
              <a:t>当然</a:t>
            </a:r>
            <a:r>
              <a:rPr lang="zh-CN" altLang="en-US" smtClean="0"/>
              <a:t>，</a:t>
            </a:r>
            <a:r>
              <a:rPr lang="zh-CN" smtClean="0"/>
              <a:t>递减</a:t>
            </a:r>
            <a:r>
              <a:rPr lang="zh-CN"/>
              <a:t>变量</a:t>
            </a:r>
            <a:r>
              <a:rPr lang="zh-CN" smtClean="0"/>
              <a:t>也</a:t>
            </a:r>
            <a:r>
              <a:rPr lang="zh-CN" altLang="en-US" smtClean="0"/>
              <a:t>是</a:t>
            </a:r>
            <a:r>
              <a:rPr lang="zh-CN" smtClean="0"/>
              <a:t>可以</a:t>
            </a:r>
            <a:r>
              <a:rPr lang="zh-CN" altLang="en-US" smtClean="0"/>
              <a:t>的。</a:t>
            </a:r>
            <a:endParaRPr lang="zh-CN" dirty="0"/>
          </a:p>
          <a:p>
            <a:pPr>
              <a:buFont typeface="Wingdings" panose="05000000000000000000" pitchFamily="2" charset="2"/>
            </a:pPr>
            <a:endParaRPr dirty="0"/>
          </a:p>
        </p:txBody>
      </p:sp>
      <p:sp>
        <p:nvSpPr>
          <p:cNvPr id="7" name="内容占位符 10"/>
          <p:cNvSpPr>
            <a:spLocks noGrp="1"/>
          </p:cNvSpPr>
          <p:nvPr>
            <p:ph idx="1"/>
          </p:nvPr>
        </p:nvSpPr>
        <p:spPr>
          <a:xfrm>
            <a:off x="627995" y="1603853"/>
            <a:ext cx="6517622" cy="541557"/>
          </a:xfrm>
        </p:spPr>
        <p:txBody>
          <a:bodyPr/>
          <a:lstStyle/>
          <a:p>
            <a:r>
              <a:rPr lang="en-US" altLang="zh-CN" smtClean="0"/>
              <a:t>2.1 </a:t>
            </a:r>
            <a:r>
              <a:rPr lang="zh-CN" altLang="en-US" smtClean="0"/>
              <a:t>语法结构</a:t>
            </a:r>
            <a:endParaRPr lang="zh-CN" altLang="en-US" dirty="0"/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628650" y="825670"/>
            <a:ext cx="6488430" cy="8695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在</a:t>
            </a:r>
            <a:r>
              <a:rPr lang="zh-CN" altLang="en-US"/>
              <a:t>程序中，一组被重复执行的语句被称之为</a:t>
            </a:r>
            <a:r>
              <a:rPr lang="zh-CN" altLang="en-US">
                <a:solidFill>
                  <a:srgbClr val="FF0000"/>
                </a:solidFill>
              </a:rPr>
              <a:t>循环体</a:t>
            </a:r>
            <a:r>
              <a:rPr lang="zh-CN" altLang="en-US"/>
              <a:t>，能否继续重复执行，取决于循环的</a:t>
            </a:r>
            <a:r>
              <a:rPr lang="zh-CN" altLang="en-US">
                <a:solidFill>
                  <a:srgbClr val="FF0000"/>
                </a:solidFill>
              </a:rPr>
              <a:t>终止条件</a:t>
            </a:r>
            <a:r>
              <a:rPr lang="zh-CN" altLang="en-US"/>
              <a:t>。由循环体及循环的终止条件组成的语句，被称之为</a:t>
            </a:r>
            <a:r>
              <a:rPr lang="zh-CN" altLang="en-US" b="1">
                <a:solidFill>
                  <a:srgbClr val="FF0000"/>
                </a:solidFill>
              </a:rPr>
              <a:t>循环语句</a:t>
            </a:r>
            <a:endParaRPr lang="en-US" altLang="zh-CN" b="1">
              <a:solidFill>
                <a:srgbClr val="FF0000"/>
              </a:solidFill>
            </a:endParaRPr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en-US" dirty="0"/>
              <a:t>for </a:t>
            </a:r>
            <a:r>
              <a:rPr lang="zh-CN" altLang="en-US" dirty="0"/>
              <a:t>循环</a:t>
            </a: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38523" y="2377378"/>
            <a:ext cx="6488430" cy="5232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z="1400" b="1" dirty="0"/>
              <a:t>执行过程：</a:t>
            </a:r>
            <a:endParaRPr dirty="0"/>
          </a:p>
          <a:p>
            <a:endParaRPr dirty="0"/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738523" y="2841625"/>
            <a:ext cx="7598410" cy="20167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</a:pPr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smtClean="0"/>
              <a:t>初始化</a:t>
            </a:r>
            <a:r>
              <a:rPr lang="zh-CN"/>
              <a:t>变量</a:t>
            </a:r>
            <a:r>
              <a:rPr lang="zh-CN" smtClean="0"/>
              <a:t>，</a:t>
            </a:r>
            <a:r>
              <a:rPr lang="zh-CN" altLang="en-US" smtClean="0">
                <a:solidFill>
                  <a:srgbClr val="FF0000"/>
                </a:solidFill>
              </a:rPr>
              <a:t>初始化操作在</a:t>
            </a:r>
            <a:r>
              <a:rPr lang="zh-CN" smtClean="0">
                <a:solidFill>
                  <a:srgbClr val="FF0000"/>
                </a:solidFill>
              </a:rPr>
              <a:t>整个</a:t>
            </a:r>
            <a:r>
              <a:rPr lang="en-US" altLang="zh-CN" smtClean="0">
                <a:solidFill>
                  <a:srgbClr val="FF0000"/>
                </a:solidFill>
              </a:rPr>
              <a:t> for </a:t>
            </a:r>
            <a:r>
              <a:rPr lang="zh-CN" altLang="en-US" smtClean="0">
                <a:solidFill>
                  <a:srgbClr val="FF0000"/>
                </a:solidFill>
              </a:rPr>
              <a:t>循环</a:t>
            </a:r>
            <a:r>
              <a:rPr lang="zh-CN" altLang="en-US" dirty="0">
                <a:solidFill>
                  <a:srgbClr val="FF0000"/>
                </a:solidFill>
              </a:rPr>
              <a:t>只会执行</a:t>
            </a:r>
            <a:r>
              <a:rPr lang="zh-CN" altLang="en-US">
                <a:solidFill>
                  <a:srgbClr val="FF0000"/>
                </a:solidFill>
              </a:rPr>
              <a:t>一</a:t>
            </a:r>
            <a:r>
              <a:rPr lang="zh-CN" altLang="en-US" smtClean="0">
                <a:solidFill>
                  <a:srgbClr val="FF0000"/>
                </a:solidFill>
              </a:rPr>
              <a:t>次</a:t>
            </a:r>
            <a:r>
              <a:rPr lang="zh-CN" altLang="en-US" b="1">
                <a:solidFill>
                  <a:srgbClr val="FF0000"/>
                </a:solidFill>
              </a:rPr>
              <a:t>。</a:t>
            </a:r>
            <a:endParaRPr dirty="0"/>
          </a:p>
          <a:p>
            <a:pPr>
              <a:buFont typeface="Wingdings" panose="05000000000000000000" pitchFamily="2" charset="2"/>
            </a:pPr>
            <a:r>
              <a:rPr lang="en-US" altLang="zh-CN" dirty="0"/>
              <a:t>2</a:t>
            </a:r>
            <a:r>
              <a:rPr lang="en-US" altLang="zh-CN"/>
              <a:t>. </a:t>
            </a:r>
            <a:r>
              <a:rPr lang="zh-CN" altLang="en-US" smtClean="0"/>
              <a:t>执行</a:t>
            </a:r>
            <a:r>
              <a:rPr lang="zh-CN" altLang="en-US" dirty="0"/>
              <a:t>条件表达式，如果为</a:t>
            </a:r>
            <a:r>
              <a:rPr lang="en-US" altLang="zh-CN"/>
              <a:t>true</a:t>
            </a:r>
            <a:r>
              <a:rPr lang="zh-CN" altLang="en-US" smtClean="0"/>
              <a:t>，则执行循环体</a:t>
            </a:r>
            <a:r>
              <a:rPr lang="zh-CN" altLang="en-US"/>
              <a:t>语句</a:t>
            </a:r>
            <a:r>
              <a:rPr lang="zh-CN" altLang="en-US" smtClean="0"/>
              <a:t>，否则退出</a:t>
            </a:r>
            <a:r>
              <a:rPr lang="zh-CN" altLang="en-US" dirty="0"/>
              <a:t>循环，循环结束。</a:t>
            </a:r>
            <a:endParaRPr lang="zh-CN" dirty="0"/>
          </a:p>
          <a:p>
            <a:pPr>
              <a:buFont typeface="Wingdings" panose="05000000000000000000" pitchFamily="2" charset="2"/>
            </a:pPr>
            <a:r>
              <a:rPr lang="en-US" altLang="zh-CN" dirty="0"/>
              <a:t>3</a:t>
            </a:r>
            <a:r>
              <a:rPr lang="en-US" altLang="zh-CN"/>
              <a:t>. </a:t>
            </a:r>
            <a:r>
              <a:rPr lang="zh-CN" smtClean="0"/>
              <a:t>执行</a:t>
            </a:r>
            <a:r>
              <a:rPr lang="zh-CN" altLang="en-US" smtClean="0"/>
              <a:t>操作</a:t>
            </a:r>
            <a:r>
              <a:rPr lang="zh-CN" smtClean="0"/>
              <a:t>表达式，此时</a:t>
            </a:r>
            <a:r>
              <a:rPr lang="zh-CN" dirty="0"/>
              <a:t>第一轮结束。</a:t>
            </a:r>
          </a:p>
          <a:p>
            <a:pPr>
              <a:buFont typeface="Wingdings" panose="05000000000000000000" pitchFamily="2" charset="2"/>
            </a:pPr>
            <a:r>
              <a:rPr lang="en-US" dirty="0"/>
              <a:t>4. </a:t>
            </a:r>
            <a:r>
              <a:rPr lang="zh-CN" altLang="en-US" dirty="0"/>
              <a:t>第二轮开始，直接去执行条件表达式（不再初始化</a:t>
            </a:r>
            <a:r>
              <a:rPr lang="zh-CN" altLang="en-US"/>
              <a:t>变量</a:t>
            </a:r>
            <a:r>
              <a:rPr lang="zh-CN" altLang="en-US" smtClean="0"/>
              <a:t>），如果</a:t>
            </a:r>
            <a:r>
              <a:rPr lang="zh-CN" altLang="en-US" dirty="0"/>
              <a:t>为 </a:t>
            </a:r>
            <a:r>
              <a:rPr lang="en-US" altLang="zh-CN" dirty="0"/>
              <a:t>true </a:t>
            </a:r>
            <a:r>
              <a:rPr lang="zh-CN" altLang="en-US" dirty="0"/>
              <a:t>，则去执行循环体语句，否则退出循环。</a:t>
            </a:r>
          </a:p>
          <a:p>
            <a:pPr>
              <a:buFont typeface="Wingdings" panose="05000000000000000000" pitchFamily="2" charset="2"/>
            </a:pPr>
            <a:r>
              <a:rPr lang="en-US" altLang="zh-CN" dirty="0"/>
              <a:t>5. </a:t>
            </a:r>
            <a:r>
              <a:rPr lang="zh-CN" altLang="en-US"/>
              <a:t>继续</a:t>
            </a:r>
            <a:r>
              <a:rPr lang="zh-CN" altLang="en-US" smtClean="0"/>
              <a:t>执行操作表达式，第二</a:t>
            </a:r>
            <a:r>
              <a:rPr lang="zh-CN" altLang="en-US" dirty="0"/>
              <a:t>轮结束。</a:t>
            </a:r>
          </a:p>
          <a:p>
            <a:pPr>
              <a:buFont typeface="Wingdings" panose="05000000000000000000" pitchFamily="2" charset="2"/>
            </a:pPr>
            <a:r>
              <a:rPr lang="en-US" altLang="zh-CN" dirty="0"/>
              <a:t>6. </a:t>
            </a:r>
            <a:r>
              <a:rPr lang="zh-CN" altLang="en-US" dirty="0"/>
              <a:t>后续跟第二轮</a:t>
            </a:r>
            <a:r>
              <a:rPr lang="zh-CN" altLang="en-US"/>
              <a:t>一致</a:t>
            </a:r>
            <a:r>
              <a:rPr lang="zh-CN" altLang="en-US" smtClean="0"/>
              <a:t>，直至条件</a:t>
            </a:r>
            <a:r>
              <a:rPr lang="zh-CN" altLang="en-US" dirty="0"/>
              <a:t>表达式为假</a:t>
            </a:r>
            <a:r>
              <a:rPr lang="zh-CN" altLang="en-US"/>
              <a:t>，</a:t>
            </a:r>
            <a:r>
              <a:rPr lang="zh-CN" altLang="en-US" smtClean="0"/>
              <a:t>结束整个 </a:t>
            </a:r>
            <a:r>
              <a:rPr lang="en-US" altLang="zh-CN" smtClean="0"/>
              <a:t>for </a:t>
            </a:r>
            <a:r>
              <a:rPr lang="zh-CN" altLang="en-US" smtClean="0"/>
              <a:t>循环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858520" y="1392858"/>
            <a:ext cx="6338570" cy="925527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(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初始化变量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; 条件表达式; </a:t>
            </a:r>
            <a:r>
              <a:rPr lang="zh-CN" altLang="en-US" sz="105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操作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表达式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//循环体</a:t>
            </a:r>
            <a:r>
              <a:rPr 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语句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2.1 </a:t>
            </a:r>
            <a:r>
              <a:rPr lang="zh-CN" altLang="en-US" smtClean="0"/>
              <a:t>语法结构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en-US" dirty="0"/>
              <a:t>for </a:t>
            </a:r>
            <a:r>
              <a:rPr lang="zh-CN" altLang="en-US" dirty="0"/>
              <a:t>循环</a:t>
            </a: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38523" y="1485177"/>
            <a:ext cx="6488430" cy="5232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smtClean="0"/>
              <a:t>断点调试</a:t>
            </a:r>
            <a:r>
              <a:rPr lang="zh-CN" sz="1400" b="1" smtClean="0"/>
              <a:t>：</a:t>
            </a:r>
            <a:endParaRPr dirty="0"/>
          </a:p>
          <a:p>
            <a:endParaRPr dirty="0"/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738523" y="2008416"/>
            <a:ext cx="7598410" cy="29755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</a:pPr>
            <a:r>
              <a:rPr lang="zh-CN" altLang="en-US" smtClean="0"/>
              <a:t>断点</a:t>
            </a:r>
            <a:r>
              <a:rPr lang="zh-CN" altLang="en-US"/>
              <a:t>调试是指自己在程序的某一行设置一个断点，调试时，程序运行到这一行就会停住，然后你可以一步一步往下调试，调试过程中可以看各个变量当前的值，出错的话，调试到出错的代码行即显示错误，停下</a:t>
            </a:r>
            <a:r>
              <a:rPr lang="zh-CN" altLang="en-US" smtClean="0"/>
              <a:t>。</a:t>
            </a:r>
            <a:endParaRPr lang="en-US" altLang="zh-CN" smtClean="0"/>
          </a:p>
          <a:p>
            <a:pPr>
              <a:buFont typeface="Wingdings" panose="05000000000000000000" pitchFamily="2" charset="2"/>
            </a:pPr>
            <a:r>
              <a:rPr lang="zh-CN" altLang="en-US" b="1" smtClean="0">
                <a:solidFill>
                  <a:srgbClr val="FF0000"/>
                </a:solidFill>
              </a:rPr>
              <a:t>断点调试可以帮我们观察程序的运行过程</a:t>
            </a:r>
            <a:endParaRPr lang="en-US" altLang="zh-CN" b="1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</a:pPr>
            <a:r>
              <a:rPr lang="zh-CN" altLang="en-US"/>
              <a:t>浏览器中</a:t>
            </a:r>
            <a:r>
              <a:rPr lang="zh-CN" altLang="en-US" smtClean="0"/>
              <a:t>按 </a:t>
            </a:r>
            <a:r>
              <a:rPr lang="en-US" altLang="zh-CN" smtClean="0"/>
              <a:t>F12--&gt; sources --&gt;</a:t>
            </a:r>
            <a:r>
              <a:rPr lang="zh-CN" altLang="en-US"/>
              <a:t>找到需要调试的文件</a:t>
            </a:r>
            <a:r>
              <a:rPr lang="en-US" altLang="zh-CN"/>
              <a:t>--&gt;</a:t>
            </a:r>
            <a:r>
              <a:rPr lang="zh-CN" altLang="en-US"/>
              <a:t>在程序的某一行设置</a:t>
            </a:r>
            <a:r>
              <a:rPr lang="zh-CN" altLang="en-US" smtClean="0"/>
              <a:t>断点</a:t>
            </a:r>
            <a:endParaRPr lang="en-US" altLang="zh-CN" smtClean="0"/>
          </a:p>
          <a:p>
            <a:pPr>
              <a:buFont typeface="Wingdings" panose="05000000000000000000" pitchFamily="2" charset="2"/>
            </a:pPr>
            <a:r>
              <a:rPr lang="en-US" altLang="zh-CN"/>
              <a:t>Watch: </a:t>
            </a:r>
            <a:r>
              <a:rPr lang="zh-CN" altLang="en-US"/>
              <a:t>监视，通过</a:t>
            </a:r>
            <a:r>
              <a:rPr lang="en-US" altLang="zh-CN"/>
              <a:t>watch</a:t>
            </a:r>
            <a:r>
              <a:rPr lang="zh-CN" altLang="en-US"/>
              <a:t>可以监视变量的值的变化，非常的常用。</a:t>
            </a:r>
          </a:p>
          <a:p>
            <a:pPr>
              <a:buFont typeface="Wingdings" panose="05000000000000000000" pitchFamily="2" charset="2"/>
            </a:pPr>
            <a:r>
              <a:rPr lang="en-US" altLang="zh-CN"/>
              <a:t>F11: </a:t>
            </a:r>
            <a:r>
              <a:rPr lang="zh-CN" altLang="en-US"/>
              <a:t>程序单步执行，让程序一行一行的执行，这个时候，观察</a:t>
            </a:r>
            <a:r>
              <a:rPr lang="en-US" altLang="zh-CN"/>
              <a:t>watch</a:t>
            </a:r>
            <a:r>
              <a:rPr lang="zh-CN" altLang="en-US"/>
              <a:t>中变量的值的变化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/>
              <a:t>代码调试的能力非常重要，只有学会了代码调试，才能学会自己解决</a:t>
            </a:r>
            <a:r>
              <a:rPr lang="en-US" altLang="zh-CN"/>
              <a:t>bug</a:t>
            </a:r>
            <a:r>
              <a:rPr lang="zh-CN" altLang="en-US"/>
              <a:t>的能力。初学者不要觉得调试代码麻烦就不去调试，知识点花点功夫肯定学的会，但是代码调试这个东西，自己不去练，永远都学不会。</a:t>
            </a:r>
          </a:p>
          <a:p>
            <a:r>
              <a:rPr lang="zh-CN" altLang="en-US"/>
              <a:t>今天学的代码调试非常的简单，只要求同学们记住代码调试的这几个按钮的作用即可，后面还会学到很多的代码调试技巧。</a:t>
            </a:r>
          </a:p>
          <a:p>
            <a:pPr>
              <a:buFont typeface="Wingdings" panose="05000000000000000000" pitchFamily="2" charset="2"/>
            </a:pPr>
            <a:endParaRPr lang="en-US" altLang="zh-CN" dirty="0"/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2.1 </a:t>
            </a:r>
            <a:r>
              <a:rPr lang="zh-CN" altLang="en-US" smtClean="0"/>
              <a:t>语法结构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5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en-US" dirty="0"/>
              <a:t>for </a:t>
            </a:r>
            <a:r>
              <a:rPr lang="zh-CN" altLang="en-US" dirty="0"/>
              <a:t>循环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/>
              <a:t>2.2 </a:t>
            </a:r>
            <a:r>
              <a:rPr lang="en-US" altLang="zh-CN" dirty="0"/>
              <a:t>for </a:t>
            </a:r>
            <a:r>
              <a:rPr lang="zh-CN" altLang="en-US" dirty="0"/>
              <a:t>循环重复相同的代码</a:t>
            </a:r>
          </a:p>
        </p:txBody>
      </p:sp>
      <p:sp>
        <p:nvSpPr>
          <p:cNvPr id="6" name="矩形 5"/>
          <p:cNvSpPr/>
          <p:nvPr/>
        </p:nvSpPr>
        <p:spPr>
          <a:xfrm>
            <a:off x="917575" y="1978660"/>
            <a:ext cx="6338570" cy="248285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基本写法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for(var i =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1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; i &lt;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=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10; i++){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console.log('</a:t>
            </a:r>
            <a:r>
              <a:rPr 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媳妇我错了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~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'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用户输入次数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num = prompt('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请输入次数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:')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；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for ( var i = 1 ; i &lt;= num; i++)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dirty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console.log('</a:t>
            </a:r>
            <a:r>
              <a:rPr lang="zh-CN" sz="1050" dirty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媳妇我错了</a:t>
            </a:r>
            <a:r>
              <a:rPr lang="en-US" altLang="zh-CN" sz="1050" dirty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~</a:t>
            </a:r>
            <a:r>
              <a:rPr lang="en-US" sz="1050" dirty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'</a:t>
            </a:r>
            <a:r>
              <a:rPr sz="1050" dirty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);</a:t>
            </a:r>
            <a:endParaRPr lang="en-US" altLang="zh-CN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 </a:t>
            </a: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67715" y="1417955"/>
            <a:ext cx="6488430" cy="428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>
                <a:sym typeface="+mn-ea"/>
              </a:rPr>
              <a:t>for</a:t>
            </a:r>
            <a:r>
              <a:rPr lang="zh-CN" altLang="en-US" sz="1050" smtClean="0">
                <a:sym typeface="+mn-ea"/>
              </a:rPr>
              <a:t>循环可以</a:t>
            </a:r>
            <a:r>
              <a:rPr lang="zh-CN" altLang="en-US" sz="1050" dirty="0">
                <a:sym typeface="+mn-ea"/>
              </a:rPr>
              <a:t>重复相同的代码 ，比如我们要输出</a:t>
            </a:r>
            <a:r>
              <a:rPr lang="en-US" altLang="zh-CN" sz="1050">
                <a:sym typeface="+mn-ea"/>
              </a:rPr>
              <a:t>10</a:t>
            </a:r>
            <a:r>
              <a:rPr lang="zh-CN" altLang="en-US" sz="1050" smtClean="0">
                <a:sym typeface="+mn-ea"/>
              </a:rPr>
              <a:t>句“媳妇</a:t>
            </a:r>
            <a:r>
              <a:rPr lang="zh-CN" altLang="en-US" sz="1050" dirty="0">
                <a:sym typeface="+mn-ea"/>
              </a:rPr>
              <a:t>我</a:t>
            </a:r>
            <a:r>
              <a:rPr lang="zh-CN" altLang="en-US" sz="1050">
                <a:sym typeface="+mn-ea"/>
              </a:rPr>
              <a:t>错</a:t>
            </a:r>
            <a:r>
              <a:rPr lang="zh-CN" altLang="en-US" sz="1050" smtClean="0">
                <a:sym typeface="+mn-ea"/>
              </a:rPr>
              <a:t>了”</a:t>
            </a:r>
            <a:endParaRPr lang="zh-CN" altLang="en-US" sz="105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4016</TotalTime>
  <Words>3016</Words>
  <Application>Microsoft Office PowerPoint</Application>
  <PresentationFormat>全屏显示(16:9)</PresentationFormat>
  <Paragraphs>356</Paragraphs>
  <Slides>52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3" baseType="lpstr">
      <vt:lpstr>黑马程序员主题​​</vt:lpstr>
      <vt:lpstr>JavaScript 流程控制-循环</vt:lpstr>
      <vt:lpstr>PowerPoint 演示文稿</vt:lpstr>
      <vt:lpstr>1. 循环</vt:lpstr>
      <vt:lpstr>1. 循环</vt:lpstr>
      <vt:lpstr>PowerPoint 演示文稿</vt:lpstr>
      <vt:lpstr>2. for 循环</vt:lpstr>
      <vt:lpstr>2. for 循环</vt:lpstr>
      <vt:lpstr>2. for 循环</vt:lpstr>
      <vt:lpstr>2. for 循环</vt:lpstr>
      <vt:lpstr>2. for 循环</vt:lpstr>
      <vt:lpstr>2. for 循环</vt:lpstr>
      <vt:lpstr>2. for 循环</vt:lpstr>
      <vt:lpstr>2. for 循环</vt:lpstr>
      <vt:lpstr>2. for 循环</vt:lpstr>
      <vt:lpstr>2. for 循环</vt:lpstr>
      <vt:lpstr>2. for 循环</vt:lpstr>
      <vt:lpstr>2. for 循环</vt:lpstr>
      <vt:lpstr>2. for 循环</vt:lpstr>
      <vt:lpstr>2. for 循环</vt:lpstr>
      <vt:lpstr>2. for 循环</vt:lpstr>
      <vt:lpstr>PowerPoint 演示文稿</vt:lpstr>
      <vt:lpstr>3. 双重 for 循环</vt:lpstr>
      <vt:lpstr>3. 双重 for 循环</vt:lpstr>
      <vt:lpstr>3. 双重 for 循环</vt:lpstr>
      <vt:lpstr>3. 双重 for 循环</vt:lpstr>
      <vt:lpstr>3. 双重 for 循环</vt:lpstr>
      <vt:lpstr>3. 双重 for 循环</vt:lpstr>
      <vt:lpstr>3. 双重 for 循环</vt:lpstr>
      <vt:lpstr>3. 双重 for 循环</vt:lpstr>
      <vt:lpstr>3. 双重 for 循环</vt:lpstr>
      <vt:lpstr>3. 双重 for 循环</vt:lpstr>
      <vt:lpstr>3. 双重 for 循环</vt:lpstr>
      <vt:lpstr>3. 双重 for 循环</vt:lpstr>
      <vt:lpstr>3. 双重 for 循环</vt:lpstr>
      <vt:lpstr>3. 双重 for 循环</vt:lpstr>
      <vt:lpstr>PowerPoint 演示文稿</vt:lpstr>
      <vt:lpstr>4. while 循环</vt:lpstr>
      <vt:lpstr>4. while 循环</vt:lpstr>
      <vt:lpstr>4. while 循环</vt:lpstr>
      <vt:lpstr>5. while 循环</vt:lpstr>
      <vt:lpstr>5. do while 循环</vt:lpstr>
      <vt:lpstr>PowerPoint 演示文稿</vt:lpstr>
      <vt:lpstr>5. do while 循环</vt:lpstr>
      <vt:lpstr>5. do while 循环</vt:lpstr>
      <vt:lpstr>5. do while 循环</vt:lpstr>
      <vt:lpstr>5. do while 循环</vt:lpstr>
      <vt:lpstr>5. do while 循环</vt:lpstr>
      <vt:lpstr>5. do while 循环</vt:lpstr>
      <vt:lpstr>PowerPoint 演示文稿</vt:lpstr>
      <vt:lpstr>6. continue break</vt:lpstr>
      <vt:lpstr>6. continue break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Windows 用户</cp:lastModifiedBy>
  <cp:revision>3320</cp:revision>
  <dcterms:created xsi:type="dcterms:W3CDTF">2018-10-05T21:01:00Z</dcterms:created>
  <dcterms:modified xsi:type="dcterms:W3CDTF">2018-12-07T03:04:18Z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