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7"/>
  </p:notesMasterIdLst>
  <p:sldIdLst>
    <p:sldId id="261" r:id="rId2"/>
    <p:sldId id="260" r:id="rId3"/>
    <p:sldId id="304" r:id="rId4"/>
    <p:sldId id="584" r:id="rId5"/>
    <p:sldId id="470" r:id="rId6"/>
    <p:sldId id="579" r:id="rId7"/>
    <p:sldId id="581" r:id="rId8"/>
    <p:sldId id="580" r:id="rId9"/>
    <p:sldId id="533" r:id="rId10"/>
    <p:sldId id="582" r:id="rId11"/>
    <p:sldId id="471" r:id="rId12"/>
    <p:sldId id="615" r:id="rId13"/>
    <p:sldId id="583" r:id="rId14"/>
    <p:sldId id="587" r:id="rId15"/>
    <p:sldId id="585" r:id="rId16"/>
    <p:sldId id="588" r:id="rId17"/>
    <p:sldId id="589" r:id="rId18"/>
    <p:sldId id="537" r:id="rId19"/>
    <p:sldId id="616" r:id="rId20"/>
    <p:sldId id="593" r:id="rId21"/>
    <p:sldId id="594" r:id="rId22"/>
    <p:sldId id="617" r:id="rId23"/>
    <p:sldId id="590" r:id="rId24"/>
    <p:sldId id="592" r:id="rId25"/>
    <p:sldId id="601" r:id="rId26"/>
    <p:sldId id="591" r:id="rId27"/>
    <p:sldId id="620" r:id="rId28"/>
    <p:sldId id="621" r:id="rId29"/>
    <p:sldId id="622" r:id="rId30"/>
    <p:sldId id="596" r:id="rId31"/>
    <p:sldId id="539" r:id="rId32"/>
    <p:sldId id="597" r:id="rId33"/>
    <p:sldId id="598" r:id="rId34"/>
    <p:sldId id="474" r:id="rId35"/>
    <p:sldId id="599" r:id="rId36"/>
    <p:sldId id="604" r:id="rId37"/>
    <p:sldId id="602" r:id="rId38"/>
    <p:sldId id="603" r:id="rId39"/>
    <p:sldId id="608" r:id="rId40"/>
    <p:sldId id="610" r:id="rId41"/>
    <p:sldId id="611" r:id="rId42"/>
    <p:sldId id="612" r:id="rId43"/>
    <p:sldId id="613" r:id="rId44"/>
    <p:sldId id="614" r:id="rId45"/>
    <p:sldId id="262" r:id="rId46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262626"/>
    <a:srgbClr val="404040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95" d="100"/>
          <a:sy n="95" d="100"/>
        </p:scale>
        <p:origin x="-420" y="-90"/>
      </p:cViewPr>
      <p:guideLst>
        <p:guide orient="horz" pos="158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5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563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2018/12/17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2018/12/17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12/17/2018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12/17/2018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2018/12/17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dirty="0"/>
              <a:t>JavaScript </a:t>
            </a:r>
            <a:r>
              <a:rPr kumimoji="1" lang="zh-CN" dirty="0"/>
              <a:t>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29330" y="972185"/>
            <a:ext cx="4991100" cy="3559810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函数的概念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函数的使用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函数的参数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函数的返回</a:t>
            </a:r>
            <a:r>
              <a:rPr lang="zh-CN" altLang="en-US" dirty="0">
                <a:solidFill>
                  <a:schemeClr val="tx1"/>
                </a:solidFill>
              </a:rPr>
              <a:t>值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arguments的使用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函数案例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函数的两种声明方式</a:t>
            </a: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/>
              <a:t>. </a:t>
            </a:r>
            <a:r>
              <a:rPr lang="zh-CN" altLang="en-US" smtClean="0"/>
              <a:t>函数的参数</a:t>
            </a:r>
            <a:endParaRPr lang="zh-CN" altLang="en-US" dirty="0"/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67715" y="1499547"/>
            <a:ext cx="6488430" cy="710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在</a:t>
            </a:r>
            <a:r>
              <a:rPr lang="zh-CN" altLang="en-US" smtClean="0">
                <a:solidFill>
                  <a:srgbClr val="FF0000"/>
                </a:solidFill>
              </a:rPr>
              <a:t>声明函数</a:t>
            </a:r>
            <a:r>
              <a:rPr lang="zh-CN" altLang="en-US">
                <a:solidFill>
                  <a:srgbClr val="FF0000"/>
                </a:solidFill>
              </a:rPr>
              <a:t>时</a:t>
            </a:r>
            <a:r>
              <a:rPr lang="zh-CN" altLang="en-US" smtClean="0"/>
              <a:t>，可以在函数名称后面的小括号中添加一些参数，这些参数被称为</a:t>
            </a:r>
            <a:r>
              <a:rPr lang="zh-CN" altLang="en-US" b="1" smtClean="0">
                <a:solidFill>
                  <a:srgbClr val="FF0000"/>
                </a:solidFill>
              </a:rPr>
              <a:t>形参</a:t>
            </a:r>
            <a:r>
              <a:rPr lang="zh-CN" altLang="en-US" smtClean="0"/>
              <a:t>，而在</a:t>
            </a:r>
            <a:r>
              <a:rPr lang="zh-CN" altLang="en-US" smtClean="0">
                <a:solidFill>
                  <a:srgbClr val="FF0000"/>
                </a:solidFill>
              </a:rPr>
              <a:t>调用该函数时</a:t>
            </a:r>
            <a:r>
              <a:rPr lang="zh-CN" altLang="en-US" smtClean="0"/>
              <a:t>，同样也需要传递相应的参数，这些参数被称为</a:t>
            </a:r>
            <a:r>
              <a:rPr lang="zh-CN" altLang="en-US" b="1" smtClean="0">
                <a:solidFill>
                  <a:srgbClr val="FF0000"/>
                </a:solidFill>
              </a:rPr>
              <a:t>实参</a:t>
            </a:r>
            <a:r>
              <a:rPr lang="zh-CN" altLang="en-US" smtClean="0"/>
              <a:t>。</a:t>
            </a: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38523" y="995055"/>
            <a:ext cx="6517622" cy="541557"/>
          </a:xfrm>
        </p:spPr>
        <p:txBody>
          <a:bodyPr/>
          <a:lstStyle/>
          <a:p>
            <a:r>
              <a:rPr lang="en-US" altLang="zh-CN" smtClean="0"/>
              <a:t>3.1 </a:t>
            </a:r>
            <a:r>
              <a:rPr lang="zh-CN" altLang="en-US" smtClean="0"/>
              <a:t>形参和实参</a:t>
            </a:r>
            <a:endParaRPr lang="zh-CN" altLang="en-US" dirty="0"/>
          </a:p>
        </p:txBody>
      </p:sp>
      <p:pic>
        <p:nvPicPr>
          <p:cNvPr id="8" name="图片 7" descr="WG@%~7${CW20H030H)349J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15" y="2210463"/>
            <a:ext cx="6970395" cy="1153795"/>
          </a:xfrm>
          <a:prstGeom prst="rect">
            <a:avLst/>
          </a:prstGeom>
        </p:spPr>
      </p:pic>
      <p:sp>
        <p:nvSpPr>
          <p:cNvPr id="9" name="内容占位符 5"/>
          <p:cNvSpPr>
            <a:spLocks noGrp="1"/>
          </p:cNvSpPr>
          <p:nvPr/>
        </p:nvSpPr>
        <p:spPr>
          <a:xfrm>
            <a:off x="767715" y="3505031"/>
            <a:ext cx="6488430" cy="11402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b="1" smtClean="0">
                <a:solidFill>
                  <a:srgbClr val="FF0000"/>
                </a:solidFill>
              </a:rPr>
              <a:t>参数</a:t>
            </a:r>
            <a:r>
              <a:rPr lang="zh-CN" altLang="en-US" b="1" smtClean="0">
                <a:solidFill>
                  <a:srgbClr val="FF0000"/>
                </a:solidFill>
              </a:rPr>
              <a:t>的作用</a:t>
            </a:r>
            <a:r>
              <a:rPr lang="zh-CN" b="1" smtClean="0">
                <a:solidFill>
                  <a:srgbClr val="FF0000"/>
                </a:solidFill>
              </a:rPr>
              <a:t> </a:t>
            </a:r>
            <a:r>
              <a:rPr lang="zh-CN" smtClean="0"/>
              <a:t>: 在</a:t>
            </a:r>
            <a:r>
              <a:rPr lang="zh-CN" b="1" smtClean="0">
                <a:solidFill>
                  <a:srgbClr val="FF0000"/>
                </a:solidFill>
              </a:rPr>
              <a:t>函数内部</a:t>
            </a:r>
            <a:r>
              <a:rPr lang="zh-CN" smtClean="0"/>
              <a:t>某些值不能固定，我们可以</a:t>
            </a:r>
            <a:r>
              <a:rPr lang="zh-CN" altLang="en-US" smtClean="0"/>
              <a:t>通过参数在</a:t>
            </a:r>
            <a:r>
              <a:rPr lang="zh-CN" b="1" smtClean="0">
                <a:solidFill>
                  <a:srgbClr val="FF0000"/>
                </a:solidFill>
              </a:rPr>
              <a:t>调用函数时传递</a:t>
            </a:r>
            <a:r>
              <a:rPr lang="zh-CN" smtClean="0"/>
              <a:t>不同</a:t>
            </a:r>
            <a:r>
              <a:rPr lang="zh-CN" altLang="en-US" smtClean="0"/>
              <a:t>的</a:t>
            </a:r>
            <a:r>
              <a:rPr lang="zh-CN" smtClean="0"/>
              <a:t>值</a:t>
            </a:r>
            <a:r>
              <a:rPr lang="zh-CN" altLang="en-US" smtClean="0"/>
              <a:t>进去</a:t>
            </a:r>
            <a:r>
              <a:rPr lang="zh-CN" smtClean="0"/>
              <a:t>。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/>
              <a:t>. </a:t>
            </a:r>
            <a:r>
              <a:rPr lang="zh-CN" altLang="en-US" smtClean="0"/>
              <a:t>函数的参数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05815" y="2272072"/>
            <a:ext cx="6338570" cy="157368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带参数的函数声明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函数名(形参1, </a:t>
            </a:r>
            <a:r>
              <a:rPr 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形参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2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, 形参3...) { // 可以定义任意多的参数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，用逗号分隔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// 函数体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带参数的函数调用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函数名(实参1, 实参2, 实参3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...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); </a:t>
            </a: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38523" y="995055"/>
            <a:ext cx="6517622" cy="541557"/>
          </a:xfrm>
        </p:spPr>
        <p:txBody>
          <a:bodyPr/>
          <a:lstStyle/>
          <a:p>
            <a:r>
              <a:rPr lang="en-US" altLang="zh-CN" smtClean="0"/>
              <a:t>3.1 </a:t>
            </a:r>
            <a:r>
              <a:rPr lang="zh-CN" altLang="en-US" smtClean="0"/>
              <a:t>形参和实参</a:t>
            </a:r>
            <a:endParaRPr lang="zh-CN" altLang="en-US" dirty="0"/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67715" y="1499547"/>
            <a:ext cx="6488430" cy="710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在</a:t>
            </a:r>
            <a:r>
              <a:rPr lang="zh-CN" altLang="en-US" smtClean="0">
                <a:solidFill>
                  <a:srgbClr val="FF0000"/>
                </a:solidFill>
              </a:rPr>
              <a:t>声明函数</a:t>
            </a:r>
            <a:r>
              <a:rPr lang="zh-CN" altLang="en-US">
                <a:solidFill>
                  <a:srgbClr val="FF0000"/>
                </a:solidFill>
              </a:rPr>
              <a:t>时</a:t>
            </a:r>
            <a:r>
              <a:rPr lang="zh-CN" altLang="en-US" smtClean="0"/>
              <a:t>，可以在函数名称后面的小括号中添加一些参数，这些参数被称为</a:t>
            </a:r>
            <a:r>
              <a:rPr lang="zh-CN" altLang="en-US" b="1" smtClean="0">
                <a:solidFill>
                  <a:srgbClr val="FF0000"/>
                </a:solidFill>
              </a:rPr>
              <a:t>形参</a:t>
            </a:r>
            <a:r>
              <a:rPr lang="zh-CN" altLang="en-US" smtClean="0"/>
              <a:t>，而在</a:t>
            </a:r>
            <a:r>
              <a:rPr lang="zh-CN" altLang="en-US" smtClean="0">
                <a:solidFill>
                  <a:srgbClr val="FF0000"/>
                </a:solidFill>
              </a:rPr>
              <a:t>调用该函数时</a:t>
            </a:r>
            <a:r>
              <a:rPr lang="zh-CN" altLang="en-US" smtClean="0"/>
              <a:t>，同样也需要传递相应的参数，这些参数被称为</a:t>
            </a:r>
            <a:r>
              <a:rPr lang="zh-CN" altLang="en-US" b="1" smtClean="0">
                <a:solidFill>
                  <a:srgbClr val="FF0000"/>
                </a:solidFill>
              </a:rPr>
              <a:t>实参</a:t>
            </a:r>
            <a:r>
              <a:rPr lang="zh-CN" altLang="en-US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990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en-US" altLang="zh-CN">
                <a:sym typeface="+mn-ea"/>
              </a:rPr>
              <a:t>. </a:t>
            </a:r>
            <a:r>
              <a:rPr lang="zh-CN" altLang="en-US" smtClean="0">
                <a:sym typeface="+mn-ea"/>
              </a:rPr>
              <a:t>函数的参数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利用函数求任意两个数的和 </a:t>
            </a: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909955" y="1833880"/>
            <a:ext cx="6338570" cy="151066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getSum(num1, num2)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console.log(num1 + num2);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getSum(1, 3); // 4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getSum(6, 5); // 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11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/>
              <a:t>. </a:t>
            </a:r>
            <a:r>
              <a:rPr lang="zh-CN" altLang="en-US" smtClean="0"/>
              <a:t>函数的参数</a:t>
            </a:r>
            <a:endParaRPr lang="zh-CN" altLang="en-US" dirty="0"/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38523" y="3181516"/>
            <a:ext cx="6488430" cy="9499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1. </a:t>
            </a:r>
            <a:r>
              <a:rPr lang="zh-CN" altLang="en-US" dirty="0"/>
              <a:t>调用的时候实参值是传递给形参的</a:t>
            </a:r>
            <a:endParaRPr 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形参简单理解</a:t>
            </a:r>
            <a:r>
              <a:rPr lang="zh-CN" altLang="en-US"/>
              <a:t>为</a:t>
            </a:r>
            <a:r>
              <a:rPr lang="zh-CN" altLang="en-US" smtClean="0"/>
              <a:t>：</a:t>
            </a:r>
            <a:r>
              <a:rPr lang="zh-CN" altLang="en-US" b="1" smtClean="0">
                <a:solidFill>
                  <a:srgbClr val="FF0000"/>
                </a:solidFill>
              </a:rPr>
              <a:t>不用</a:t>
            </a:r>
            <a:r>
              <a:rPr lang="zh-CN" altLang="en-US" b="1" dirty="0">
                <a:solidFill>
                  <a:srgbClr val="FF0000"/>
                </a:solidFill>
              </a:rPr>
              <a:t>声明的变量</a:t>
            </a:r>
          </a:p>
          <a:p>
            <a:r>
              <a:rPr lang="en-US" altLang="zh-CN" dirty="0"/>
              <a:t>3</a:t>
            </a:r>
            <a:r>
              <a:rPr lang="en-US" altLang="zh-CN"/>
              <a:t>. </a:t>
            </a:r>
            <a:r>
              <a:rPr lang="zh-CN" altLang="en-US" smtClean="0"/>
              <a:t>实参</a:t>
            </a:r>
            <a:r>
              <a:rPr lang="zh-CN" altLang="en-US"/>
              <a:t>和</a:t>
            </a:r>
            <a:r>
              <a:rPr lang="zh-CN" altLang="en-US" smtClean="0"/>
              <a:t>形参的多个参数之间用逗号（</a:t>
            </a:r>
            <a:r>
              <a:rPr lang="en-US" altLang="zh-CN" smtClean="0"/>
              <a:t>,</a:t>
            </a:r>
            <a:r>
              <a:rPr lang="zh-CN" altLang="en-US" smtClean="0"/>
              <a:t>）分隔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38504" y="1379221"/>
            <a:ext cx="6627495" cy="1678388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声明函数</a:t>
            </a:r>
            <a:endParaRPr lang="en-US"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getSum(num1, num2)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console.log(num1 + num2);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lang="en-US"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zh-CN" alt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调用函数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getSum(1, 3); // 4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getSum(6, 5); // 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11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>
                <a:solidFill>
                  <a:srgbClr val="595959"/>
                </a:solidFill>
                <a:sym typeface="+mn-ea"/>
              </a:rPr>
              <a:t>3.2 </a:t>
            </a:r>
            <a:r>
              <a:rPr lang="zh-CN" altLang="en-US">
                <a:solidFill>
                  <a:srgbClr val="595959"/>
                </a:solidFill>
                <a:sym typeface="+mn-ea"/>
              </a:rPr>
              <a:t>函数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参数</a:t>
            </a:r>
            <a:r>
              <a:rPr lang="zh-CN" altLang="en-US">
                <a:solidFill>
                  <a:srgbClr val="595959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传递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函数参数</a:t>
            </a: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81712" y="4504524"/>
            <a:ext cx="6488430" cy="4749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>
                <a:solidFill>
                  <a:srgbClr val="FF0000"/>
                </a:solidFill>
              </a:rPr>
              <a:t>注意：</a:t>
            </a:r>
            <a:r>
              <a:rPr lang="zh-CN" smtClean="0"/>
              <a:t>在</a:t>
            </a:r>
            <a:r>
              <a:rPr lang="zh-CN" dirty="0"/>
              <a:t>JavaScript中，形参的默认值</a:t>
            </a:r>
            <a:r>
              <a:rPr lang="zh-CN"/>
              <a:t>是</a:t>
            </a:r>
            <a:r>
              <a:rPr lang="zh-CN" smtClean="0">
                <a:solidFill>
                  <a:srgbClr val="FF0000"/>
                </a:solidFill>
              </a:rPr>
              <a:t>undefined</a:t>
            </a:r>
            <a:r>
              <a:rPr lang="zh-CN" altLang="en-US" smtClean="0">
                <a:solidFill>
                  <a:srgbClr val="FF0000"/>
                </a:solidFill>
              </a:rPr>
              <a:t>。</a:t>
            </a:r>
            <a:endParaRPr 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>
                <a:solidFill>
                  <a:srgbClr val="595959"/>
                </a:solidFill>
                <a:sym typeface="+mn-ea"/>
              </a:rPr>
              <a:t>3.3 </a:t>
            </a:r>
            <a:r>
              <a:rPr lang="zh-CN" altLang="en-US">
                <a:solidFill>
                  <a:srgbClr val="595959"/>
                </a:solidFill>
                <a:sym typeface="+mn-ea"/>
              </a:rPr>
              <a:t>函数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形参和实参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个数不匹配问题</a:t>
            </a:r>
          </a:p>
        </p:txBody>
      </p:sp>
      <p:sp>
        <p:nvSpPr>
          <p:cNvPr id="6" name="矩形 5"/>
          <p:cNvSpPr/>
          <p:nvPr/>
        </p:nvSpPr>
        <p:spPr>
          <a:xfrm>
            <a:off x="856642" y="2590578"/>
            <a:ext cx="6338570" cy="176847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sum(num1, num2)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    console.log(num1 + num2);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sum(100, 200);            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形参和实参个数相等</a:t>
            </a:r>
            <a:r>
              <a:rPr lang="zh-CN" altLang="en-US" sz="105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，</a:t>
            </a:r>
            <a:r>
              <a:rPr lang="zh-CN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输出</a:t>
            </a:r>
            <a:r>
              <a:rPr 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正确结果</a:t>
            </a:r>
            <a:endParaRPr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sum(100, 400, 500, 700);   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sz="105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实参个数多于形参，只取到形参的个数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sum(200);  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      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sz="105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实参个数少于形参，多的形参定义为undefined，结果为NaN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pic>
        <p:nvPicPr>
          <p:cNvPr id="4" name="图片 3" descr="7~CX~(B72YPQ2]AP[6F5)~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72" y="1317057"/>
            <a:ext cx="5816600" cy="1200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en-US" altLang="zh-CN">
                <a:sym typeface="+mn-ea"/>
              </a:rPr>
              <a:t>. </a:t>
            </a:r>
            <a:r>
              <a:rPr lang="zh-CN" altLang="en-US" smtClean="0">
                <a:sym typeface="+mn-ea"/>
              </a:rPr>
              <a:t>函数的参数</a:t>
            </a:r>
            <a:endParaRPr lang="zh-CN" dirty="0"/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842645" y="1483053"/>
            <a:ext cx="7105015" cy="1676400"/>
          </a:xfrm>
        </p:spPr>
        <p:txBody>
          <a:bodyPr>
            <a:normAutofit lnSpcReduction="10000"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/>
              <a:t> </a:t>
            </a:r>
            <a:r>
              <a:rPr dirty="0"/>
              <a:t>函数可以带参数也可以不带参数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/>
              <a:t> </a:t>
            </a:r>
            <a:r>
              <a:rPr dirty="0"/>
              <a:t>声明函数的时候</a:t>
            </a:r>
            <a:r>
              <a:rPr/>
              <a:t>，</a:t>
            </a:r>
            <a:r>
              <a:rPr smtClean="0"/>
              <a:t>函数名括号里面的是形参</a:t>
            </a:r>
            <a:r>
              <a:rPr lang="zh-CN" altLang="en-US" smtClean="0"/>
              <a:t>，形参的</a:t>
            </a:r>
            <a:r>
              <a:rPr lang="zh-CN" smtClean="0"/>
              <a:t>默认值</a:t>
            </a:r>
            <a:r>
              <a:rPr lang="zh-CN" dirty="0"/>
              <a:t>为 </a:t>
            </a:r>
            <a:r>
              <a:rPr lang="en-US" altLang="zh-CN" dirty="0"/>
              <a:t>undefined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/>
              <a:t> </a:t>
            </a:r>
            <a:r>
              <a:rPr dirty="0"/>
              <a:t>调用函数的时候</a:t>
            </a:r>
            <a:r>
              <a:rPr/>
              <a:t>，</a:t>
            </a:r>
            <a:r>
              <a:rPr smtClean="0"/>
              <a:t>函数名括号里面的是实参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/>
              <a:t> </a:t>
            </a:r>
            <a:r>
              <a:rPr smtClean="0"/>
              <a:t>多个参数中间用逗号分隔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/>
              <a:t> </a:t>
            </a:r>
            <a:r>
              <a:rPr dirty="0"/>
              <a:t>形参的个数可以和实参个数不匹配，但是结果不可预计</a:t>
            </a:r>
            <a:r>
              <a:rPr/>
              <a:t>，</a:t>
            </a:r>
            <a:r>
              <a:rPr smtClean="0"/>
              <a:t>我们尽量要匹配</a:t>
            </a:r>
            <a:endParaRPr dirty="0"/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38523" y="939398"/>
            <a:ext cx="6517622" cy="541557"/>
          </a:xfrm>
        </p:spPr>
        <p:txBody>
          <a:bodyPr/>
          <a:lstStyle/>
          <a:p>
            <a:r>
              <a:rPr lang="en-US" altLang="zh-CN" smtClean="0"/>
              <a:t>3.4 </a:t>
            </a:r>
            <a:r>
              <a:rPr lang="zh-CN" altLang="en-US" dirty="0"/>
              <a:t>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29330" y="972185"/>
            <a:ext cx="4991100" cy="3559810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函数的概念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函数的使用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rgbClr val="595959"/>
                </a:solidFill>
              </a:rPr>
              <a:t>函数的参数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函数的返回</a:t>
            </a:r>
            <a:r>
              <a:rPr lang="zh-CN" altLang="en-US" dirty="0">
                <a:solidFill>
                  <a:srgbClr val="FF0000"/>
                </a:solidFill>
              </a:rPr>
              <a:t>值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arguments的使用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函数案例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函数的两种声明方式</a:t>
            </a: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/>
              <a:t>. </a:t>
            </a:r>
            <a:r>
              <a:rPr lang="zh-CN" smtClean="0"/>
              <a:t>函数</a:t>
            </a:r>
            <a:r>
              <a:rPr lang="zh-CN" altLang="en-US" smtClean="0"/>
              <a:t>的</a:t>
            </a:r>
            <a:r>
              <a:rPr lang="zh-CN" smtClean="0"/>
              <a:t>返回值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05814" y="1343246"/>
            <a:ext cx="6620703" cy="7002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有的时候，我们</a:t>
            </a:r>
            <a:r>
              <a:rPr lang="zh-CN" altLang="en-US">
                <a:sym typeface="+mn-ea"/>
              </a:rPr>
              <a:t>会希望函数将值</a:t>
            </a:r>
            <a:r>
              <a:rPr lang="zh-CN" altLang="en-US" smtClean="0">
                <a:sym typeface="+mn-ea"/>
              </a:rPr>
              <a:t>返回给调用者，此时通过</a:t>
            </a:r>
            <a:r>
              <a:rPr lang="zh-CN" altLang="en-US">
                <a:sym typeface="+mn-ea"/>
              </a:rPr>
              <a:t>使用 </a:t>
            </a:r>
            <a:r>
              <a:rPr lang="en-US" altLang="zh-CN">
                <a:sym typeface="+mn-ea"/>
              </a:rPr>
              <a:t>return </a:t>
            </a:r>
            <a:r>
              <a:rPr lang="zh-CN" altLang="en-US">
                <a:sym typeface="+mn-ea"/>
              </a:rPr>
              <a:t>语句就可以</a:t>
            </a:r>
            <a:r>
              <a:rPr lang="zh-CN" altLang="en-US" smtClean="0">
                <a:sym typeface="+mn-ea"/>
              </a:rPr>
              <a:t>实现。</a:t>
            </a:r>
            <a:endParaRPr lang="en-US" altLang="zh-CN" smtClean="0">
              <a:sym typeface="+mn-ea"/>
            </a:endParaRPr>
          </a:p>
          <a:p>
            <a:r>
              <a:rPr lang="en-US" altLang="zh-CN" smtClean="0">
                <a:sym typeface="+mn-ea"/>
              </a:rPr>
              <a:t>return </a:t>
            </a:r>
            <a:r>
              <a:rPr lang="zh-CN" altLang="en-US" smtClean="0">
                <a:sym typeface="+mn-ea"/>
              </a:rPr>
              <a:t>语句的语法格式如下：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9588" y="2043484"/>
            <a:ext cx="6486411" cy="187293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zh-CN" alt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声明函数</a:t>
            </a:r>
            <a:endParaRPr lang="en-US"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函数名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（）{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...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return  需要返回的值；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zh-CN" alt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调用函数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函数名</a:t>
            </a:r>
            <a:r>
              <a:rPr 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()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;   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此时调用函数就可以得到函数体内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return 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后面的值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38523" y="939398"/>
            <a:ext cx="6517622" cy="541557"/>
          </a:xfrm>
        </p:spPr>
        <p:txBody>
          <a:bodyPr/>
          <a:lstStyle/>
          <a:p>
            <a:r>
              <a:rPr lang="en-US" altLang="zh-CN" smtClean="0"/>
              <a:t>4.1 return </a:t>
            </a:r>
            <a:r>
              <a:rPr lang="zh-CN" altLang="en-US" smtClean="0"/>
              <a:t>语句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805814" y="4051588"/>
            <a:ext cx="6620703" cy="7863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ym typeface="+mn-ea"/>
              </a:rPr>
              <a:t> 在</a:t>
            </a:r>
            <a:r>
              <a:rPr lang="zh-CN" altLang="en-US">
                <a:sym typeface="+mn-ea"/>
              </a:rPr>
              <a:t>使用 </a:t>
            </a:r>
            <a:r>
              <a:rPr lang="en-US" altLang="zh-CN">
                <a:sym typeface="+mn-ea"/>
              </a:rPr>
              <a:t>return </a:t>
            </a:r>
            <a:r>
              <a:rPr lang="zh-CN" altLang="en-US">
                <a:sym typeface="+mn-ea"/>
              </a:rPr>
              <a:t>语句时，函数会停止执行，并返回指定的</a:t>
            </a:r>
            <a:r>
              <a:rPr lang="zh-CN" altLang="en-US" smtClean="0">
                <a:sym typeface="+mn-ea"/>
              </a:rPr>
              <a:t>值</a:t>
            </a:r>
            <a:endParaRPr lang="en-US" altLang="zh-CN" smtClean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mtClean="0"/>
              <a:t> </a:t>
            </a:r>
            <a:r>
              <a:rPr lang="zh-CN" smtClean="0"/>
              <a:t>如果</a:t>
            </a:r>
            <a:r>
              <a:rPr lang="zh-CN" dirty="0"/>
              <a:t>函数</a:t>
            </a:r>
            <a:r>
              <a:rPr lang="zh-CN" dirty="0">
                <a:solidFill>
                  <a:srgbClr val="FF0000"/>
                </a:solidFill>
              </a:rPr>
              <a:t>没有 </a:t>
            </a:r>
            <a:r>
              <a:rPr lang="en-US" altLang="zh-CN" dirty="0">
                <a:solidFill>
                  <a:srgbClr val="FF0000"/>
                </a:solidFill>
              </a:rPr>
              <a:t>return </a:t>
            </a:r>
            <a:r>
              <a:rPr lang="zh-CN" altLang="en-US" dirty="0"/>
              <a:t>，返回的值</a:t>
            </a:r>
            <a:r>
              <a:rPr lang="zh-CN" altLang="en-US"/>
              <a:t>是 </a:t>
            </a:r>
            <a:r>
              <a:rPr lang="en-US" altLang="zh-CN" smtClean="0">
                <a:solidFill>
                  <a:srgbClr val="FF0000"/>
                </a:solidFill>
              </a:rPr>
              <a:t>undefined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/>
              <a:t>. </a:t>
            </a:r>
            <a:r>
              <a:rPr lang="zh-CN" smtClean="0"/>
              <a:t>函数</a:t>
            </a:r>
            <a:r>
              <a:rPr lang="zh-CN" altLang="en-US" smtClean="0"/>
              <a:t>的</a:t>
            </a:r>
            <a:r>
              <a:rPr lang="zh-CN" smtClean="0"/>
              <a:t>返回值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38523" y="939398"/>
            <a:ext cx="6517622" cy="541557"/>
          </a:xfrm>
        </p:spPr>
        <p:txBody>
          <a:bodyPr/>
          <a:lstStyle/>
          <a:p>
            <a:r>
              <a:rPr lang="en-US" altLang="zh-CN" smtClean="0"/>
              <a:t>4.1 return </a:t>
            </a:r>
            <a:r>
              <a:rPr lang="zh-CN" altLang="en-US" smtClean="0"/>
              <a:t>语句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84659" y="2033869"/>
            <a:ext cx="6581342" cy="187293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zh-CN" alt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声明函数</a:t>
            </a:r>
            <a:endParaRPr lang="en-US"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sum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（）{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...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return  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666；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zh-CN" alt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调用函数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sum()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;      // 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此时 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sum 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的值就等于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666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，因为 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return 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语句会把自身后面的值返回给调用者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05814" y="1343246"/>
            <a:ext cx="6620703" cy="7002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有的时候，我们</a:t>
            </a:r>
            <a:r>
              <a:rPr lang="zh-CN" altLang="en-US">
                <a:sym typeface="+mn-ea"/>
              </a:rPr>
              <a:t>会希望函数将值</a:t>
            </a:r>
            <a:r>
              <a:rPr lang="zh-CN" altLang="en-US" smtClean="0">
                <a:sym typeface="+mn-ea"/>
              </a:rPr>
              <a:t>返回给调用者，此时通过</a:t>
            </a:r>
            <a:r>
              <a:rPr lang="zh-CN" altLang="en-US">
                <a:sym typeface="+mn-ea"/>
              </a:rPr>
              <a:t>使用 </a:t>
            </a:r>
            <a:r>
              <a:rPr lang="en-US" altLang="zh-CN">
                <a:sym typeface="+mn-ea"/>
              </a:rPr>
              <a:t>return </a:t>
            </a:r>
            <a:r>
              <a:rPr lang="zh-CN" altLang="en-US">
                <a:sym typeface="+mn-ea"/>
              </a:rPr>
              <a:t>语句就可以</a:t>
            </a:r>
            <a:r>
              <a:rPr lang="zh-CN" altLang="en-US" smtClean="0">
                <a:sym typeface="+mn-ea"/>
              </a:rPr>
              <a:t>实现。</a:t>
            </a:r>
            <a:endParaRPr lang="en-US" altLang="zh-CN" smtClean="0">
              <a:sym typeface="+mn-ea"/>
            </a:endParaRPr>
          </a:p>
          <a:p>
            <a:r>
              <a:rPr lang="zh-CN" altLang="en-US" smtClean="0">
                <a:sym typeface="+mn-ea"/>
              </a:rPr>
              <a:t>例如，声明了一个</a:t>
            </a:r>
            <a:r>
              <a:rPr lang="en-US" altLang="zh-CN" smtClean="0">
                <a:sym typeface="+mn-ea"/>
              </a:rPr>
              <a:t>sum()</a:t>
            </a:r>
            <a:r>
              <a:rPr lang="zh-CN" altLang="en-US" smtClean="0">
                <a:sym typeface="+mn-ea"/>
              </a:rPr>
              <a:t>函数，该函数的返回值为</a:t>
            </a:r>
            <a:r>
              <a:rPr lang="en-US" altLang="zh-CN" smtClean="0">
                <a:sym typeface="+mn-ea"/>
              </a:rPr>
              <a:t>666</a:t>
            </a:r>
            <a:r>
              <a:rPr lang="zh-CN" altLang="en-US" smtClean="0">
                <a:sym typeface="+mn-ea"/>
              </a:rPr>
              <a:t>，其代码如下：</a:t>
            </a:r>
            <a:endParaRPr lang="en-US" altLang="zh-CN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478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51555" y="765810"/>
            <a:ext cx="4991100" cy="3699510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函数的概念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函数的使用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函数的参数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函数的返回</a:t>
            </a:r>
            <a:r>
              <a:rPr lang="zh-CN" altLang="en-US" dirty="0">
                <a:solidFill>
                  <a:schemeClr val="tx1"/>
                </a:solidFill>
              </a:rPr>
              <a:t>值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arguments的使用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函数案例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函数的两种</a:t>
            </a:r>
            <a:r>
              <a:rPr lang="zh-CN" altLang="en-US">
                <a:solidFill>
                  <a:schemeClr val="tx1"/>
                </a:solidFill>
              </a:rPr>
              <a:t>声明</a:t>
            </a:r>
            <a:r>
              <a:rPr lang="zh-CN" altLang="en-US" smtClean="0">
                <a:solidFill>
                  <a:schemeClr val="tx1"/>
                </a:solidFill>
              </a:rPr>
              <a:t>方式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</a:t>
            </a:r>
            <a:r>
              <a:rPr lang="en-US" altLang="zh-CN">
                <a:sym typeface="+mn-ea"/>
              </a:rPr>
              <a:t>. </a:t>
            </a:r>
            <a:r>
              <a:rPr lang="zh-CN" smtClean="0">
                <a:sym typeface="+mn-ea"/>
              </a:rPr>
              <a:t>函数</a:t>
            </a:r>
            <a:r>
              <a:rPr lang="zh-CN" altLang="en-US" smtClean="0">
                <a:sym typeface="+mn-ea"/>
              </a:rPr>
              <a:t>的</a:t>
            </a:r>
            <a:r>
              <a:rPr lang="zh-CN" smtClean="0">
                <a:sym typeface="+mn-ea"/>
              </a:rPr>
              <a:t>返回值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利用函数求任意两个数的最大值 </a:t>
            </a: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853440" y="1848485"/>
            <a:ext cx="6512560" cy="149106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getMax(num1, num2)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return num1 &gt; num2 ? num1 : num2;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console.log(getMax(1, 2));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console.log(getMax(11, 2));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</a:t>
            </a:r>
            <a:r>
              <a:rPr lang="en-US" altLang="zh-CN">
                <a:sym typeface="+mn-ea"/>
              </a:rPr>
              <a:t>. </a:t>
            </a:r>
            <a:r>
              <a:rPr lang="zh-CN" smtClean="0">
                <a:sym typeface="+mn-ea"/>
              </a:rPr>
              <a:t>函数</a:t>
            </a:r>
            <a:r>
              <a:rPr lang="zh-CN" altLang="en-US" smtClean="0">
                <a:sym typeface="+mn-ea"/>
              </a:rPr>
              <a:t>的</a:t>
            </a:r>
            <a:r>
              <a:rPr lang="zh-CN" smtClean="0">
                <a:sym typeface="+mn-ea"/>
              </a:rPr>
              <a:t>返回值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利用函数求任意一个数组中的最大值 </a:t>
            </a: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内容占位符 5"/>
          <p:cNvSpPr>
            <a:spLocks noGrp="1"/>
          </p:cNvSpPr>
          <p:nvPr/>
        </p:nvSpPr>
        <p:spPr>
          <a:xfrm>
            <a:off x="877570" y="1699481"/>
            <a:ext cx="6488430" cy="3460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mtClean="0"/>
              <a:t>求数组 </a:t>
            </a:r>
            <a:r>
              <a:rPr dirty="0"/>
              <a:t>[5,2,99,101,67,77</a:t>
            </a:r>
            <a:r>
              <a:rPr/>
              <a:t>] </a:t>
            </a:r>
            <a:r>
              <a:rPr smtClean="0"/>
              <a:t>中的最大数值</a:t>
            </a:r>
            <a:r>
              <a:rPr lang="zh-CN" altLang="en-US" smtClean="0"/>
              <a:t>。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</a:t>
            </a:r>
            <a:r>
              <a:rPr lang="en-US" altLang="zh-CN">
                <a:sym typeface="+mn-ea"/>
              </a:rPr>
              <a:t>. </a:t>
            </a:r>
            <a:r>
              <a:rPr lang="zh-CN" smtClean="0">
                <a:sym typeface="+mn-ea"/>
              </a:rPr>
              <a:t>函数</a:t>
            </a:r>
            <a:r>
              <a:rPr lang="zh-CN" altLang="en-US" smtClean="0">
                <a:sym typeface="+mn-ea"/>
              </a:rPr>
              <a:t>的</a:t>
            </a:r>
            <a:r>
              <a:rPr lang="zh-CN" smtClean="0">
                <a:sym typeface="+mn-ea"/>
              </a:rPr>
              <a:t>返回值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利用函数求任意一个数组中的最大值 </a:t>
            </a: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828040" y="1709836"/>
            <a:ext cx="6537960" cy="327787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定义一个获取数组中最大数的函数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getMaxFromArr(numArray){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var maxNum = 0;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for(var i =0;i &lt; numArray.length;i++){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if(numArray[i] &gt; maxNum){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   maxNum = numArray[i];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return maxNum;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arrNum = [5,2,99,101,67,77];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maxN = getMaxFromArr(arrNum); //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这个实参是个数组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alert('最大值为：'+ maxN);</a:t>
            </a:r>
          </a:p>
        </p:txBody>
      </p:sp>
    </p:spTree>
    <p:extLst>
      <p:ext uri="{BB962C8B-B14F-4D97-AF65-F5344CB8AC3E}">
        <p14:creationId xmlns:p14="http://schemas.microsoft.com/office/powerpoint/2010/main" val="212028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/>
              <a:t>. </a:t>
            </a:r>
            <a:r>
              <a:rPr lang="zh-CN" smtClean="0"/>
              <a:t>函数</a:t>
            </a:r>
            <a:r>
              <a:rPr lang="zh-CN" altLang="en-US" smtClean="0"/>
              <a:t>的</a:t>
            </a:r>
            <a:r>
              <a:rPr lang="zh-CN" smtClean="0"/>
              <a:t>返回值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>
                <a:solidFill>
                  <a:srgbClr val="595959"/>
                </a:solidFill>
                <a:sym typeface="+mn-ea"/>
              </a:rPr>
              <a:t>4.2 </a:t>
            </a:r>
            <a:r>
              <a:rPr lang="en-US" dirty="0">
                <a:solidFill>
                  <a:srgbClr val="595959"/>
                </a:solidFill>
                <a:sym typeface="+mn-ea"/>
              </a:rPr>
              <a:t>return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终止函数</a:t>
            </a: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833120" y="1560830"/>
            <a:ext cx="6488430" cy="3460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/>
              <a:t>return </a:t>
            </a:r>
            <a:r>
              <a:rPr lang="zh-CN" altLang="en-US" smtClean="0"/>
              <a:t>语句之</a:t>
            </a:r>
            <a:r>
              <a:rPr smtClean="0"/>
              <a:t>后的代码不被执行</a:t>
            </a:r>
            <a:r>
              <a:rPr lang="zh-CN" altLang="en-US" smtClean="0"/>
              <a:t>。</a:t>
            </a:r>
            <a:endParaRPr dirty="0"/>
          </a:p>
        </p:txBody>
      </p:sp>
      <p:sp>
        <p:nvSpPr>
          <p:cNvPr id="12" name="矩形 11"/>
          <p:cNvSpPr/>
          <p:nvPr/>
        </p:nvSpPr>
        <p:spPr>
          <a:xfrm>
            <a:off x="915035" y="2112645"/>
            <a:ext cx="6338570" cy="197358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add(num1，num2){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//函数体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return num1 + num2; // 注意：return 后的代码不执行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alert('我不会被执行，因为前面有 return');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resNum = add(21,6); // 调用函数，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传入两个实参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，并通过 resNum 接收函数返回值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alert(resNum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);          //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27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/>
              <a:t>. </a:t>
            </a:r>
            <a:r>
              <a:rPr lang="zh-CN" smtClean="0"/>
              <a:t>函数</a:t>
            </a:r>
            <a:r>
              <a:rPr lang="zh-CN" altLang="en-US" smtClean="0"/>
              <a:t>的</a:t>
            </a:r>
            <a:r>
              <a:rPr lang="zh-CN" smtClean="0"/>
              <a:t>返回值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>
                <a:solidFill>
                  <a:srgbClr val="595959"/>
                </a:solidFill>
                <a:sym typeface="+mn-ea"/>
              </a:rPr>
              <a:t>4.3 </a:t>
            </a:r>
            <a:r>
              <a:rPr lang="en-US">
                <a:solidFill>
                  <a:srgbClr val="595959"/>
                </a:solidFill>
                <a:sym typeface="+mn-ea"/>
              </a:rPr>
              <a:t>return </a:t>
            </a:r>
            <a:r>
              <a:rPr lang="zh-CN" altLang="en-US">
                <a:solidFill>
                  <a:srgbClr val="595959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返回值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7575" y="2105660"/>
            <a:ext cx="6338570" cy="197358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add(num1，num2){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//函数体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return num1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，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num2;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resNum = add(21,6); // 调用函数，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传入两个实参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，并通过 resNum 接收函数返回值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alert(resNum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);          //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6</a:t>
            </a: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833120" y="1560830"/>
            <a:ext cx="6488430" cy="3460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dirty="0">
                <a:solidFill>
                  <a:srgbClr val="FF0000"/>
                </a:solidFill>
              </a:rPr>
              <a:t>return </a:t>
            </a:r>
            <a:r>
              <a:rPr lang="zh-CN" b="1" dirty="0">
                <a:solidFill>
                  <a:srgbClr val="FF0000"/>
                </a:solidFill>
              </a:rPr>
              <a:t>只能返回一个值</a:t>
            </a:r>
            <a:r>
              <a:rPr lang="zh-CN" dirty="0"/>
              <a:t>。如果用逗号隔开多个值，以最后一个为准。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</a:t>
            </a:r>
            <a:r>
              <a:rPr lang="en-US" altLang="zh-CN">
                <a:sym typeface="+mn-ea"/>
              </a:rPr>
              <a:t>. </a:t>
            </a:r>
            <a:r>
              <a:rPr lang="zh-CN" smtClean="0">
                <a:sym typeface="+mn-ea"/>
              </a:rPr>
              <a:t>函数</a:t>
            </a:r>
            <a:r>
              <a:rPr lang="zh-CN" altLang="en-US" smtClean="0">
                <a:sym typeface="+mn-ea"/>
              </a:rPr>
              <a:t>的</a:t>
            </a:r>
            <a:r>
              <a:rPr lang="zh-CN" smtClean="0">
                <a:sym typeface="+mn-ea"/>
              </a:rPr>
              <a:t>返回值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68535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：创建一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函数，实现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两个数之间的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加减乘除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运算，并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将结果返回 </a:t>
            </a: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910590" y="1786890"/>
            <a:ext cx="6338570" cy="219671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 = parseFloat(prompt('请输入第一个数'));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b = parseFloat(prompt('请输入第二个数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'));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count(a, b)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var arr = [a + b, a - b, a * b, a / b];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return arr;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result = count(a, b);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console.log(result);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/>
              <a:t>. </a:t>
            </a:r>
            <a:r>
              <a:rPr lang="zh-CN" smtClean="0"/>
              <a:t>函数</a:t>
            </a:r>
            <a:r>
              <a:rPr lang="zh-CN" altLang="en-US" smtClean="0"/>
              <a:t>的</a:t>
            </a:r>
            <a:r>
              <a:rPr lang="zh-CN" smtClean="0"/>
              <a:t>返回值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>
                <a:solidFill>
                  <a:srgbClr val="595959"/>
                </a:solidFill>
                <a:sym typeface="+mn-ea"/>
              </a:rPr>
              <a:t>4.4 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函数没有 </a:t>
            </a:r>
            <a:r>
              <a:rPr lang="en-US" altLang="zh-CN" smtClean="0">
                <a:solidFill>
                  <a:srgbClr val="595959"/>
                </a:solidFill>
                <a:sym typeface="+mn-ea"/>
              </a:rPr>
              <a:t>return 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返回 </a:t>
            </a:r>
            <a:r>
              <a:rPr lang="en-US" altLang="zh-CN" smtClean="0">
                <a:solidFill>
                  <a:srgbClr val="595959"/>
                </a:solidFill>
                <a:sym typeface="+mn-ea"/>
              </a:rPr>
              <a:t>undefined</a:t>
            </a:r>
            <a:endParaRPr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77570" y="1629051"/>
            <a:ext cx="6488430" cy="1745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函数都是有返回值的</a:t>
            </a:r>
            <a:endParaRPr lang="en-US" altLang="zh-CN" smtClean="0"/>
          </a:p>
          <a:p>
            <a:pPr marL="228600" indent="-228600">
              <a:buAutoNum type="arabicPeriod"/>
            </a:pPr>
            <a:r>
              <a:rPr lang="zh-CN" altLang="en-US" smtClean="0"/>
              <a:t>如果有</a:t>
            </a:r>
            <a:r>
              <a:rPr lang="en-US" altLang="zh-CN" smtClean="0"/>
              <a:t>return </a:t>
            </a:r>
            <a:r>
              <a:rPr lang="zh-CN" altLang="en-US" smtClean="0"/>
              <a:t>则返回 </a:t>
            </a:r>
            <a:r>
              <a:rPr lang="en-US" altLang="zh-CN" smtClean="0"/>
              <a:t>return </a:t>
            </a:r>
            <a:r>
              <a:rPr lang="zh-CN" altLang="en-US" smtClean="0"/>
              <a:t>后面的值</a:t>
            </a:r>
            <a:endParaRPr lang="en-US" altLang="zh-CN" smtClean="0"/>
          </a:p>
          <a:p>
            <a:pPr marL="228600" indent="-228600">
              <a:buAutoNum type="arabicPeriod"/>
            </a:pPr>
            <a:r>
              <a:rPr lang="zh-CN" altLang="en-US" smtClean="0"/>
              <a:t>如果没有</a:t>
            </a:r>
            <a:r>
              <a:rPr lang="en-US" altLang="zh-CN" smtClean="0"/>
              <a:t>return </a:t>
            </a:r>
            <a:r>
              <a:rPr lang="zh-CN" altLang="en-US" smtClean="0"/>
              <a:t>则返回 </a:t>
            </a:r>
            <a:r>
              <a:rPr lang="en-US" altLang="zh-CN" smtClean="0"/>
              <a:t>undefined</a:t>
            </a:r>
            <a:r>
              <a:rPr lang="zh-CN" altLang="en-US" smtClean="0"/>
              <a:t> 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/>
              <a:t>. </a:t>
            </a:r>
            <a:r>
              <a:rPr lang="zh-CN" smtClean="0"/>
              <a:t>函数</a:t>
            </a:r>
            <a:r>
              <a:rPr lang="zh-CN" altLang="en-US" smtClean="0"/>
              <a:t>的</a:t>
            </a:r>
            <a:r>
              <a:rPr lang="zh-CN" smtClean="0"/>
              <a:t>返回值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>
                <a:solidFill>
                  <a:srgbClr val="595959"/>
                </a:solidFill>
                <a:sym typeface="+mn-ea"/>
              </a:rPr>
              <a:t>4.5 </a:t>
            </a:r>
            <a:r>
              <a:rPr dirty="0">
                <a:solidFill>
                  <a:srgbClr val="595959"/>
                </a:solidFill>
                <a:sym typeface="+mn-ea"/>
              </a:rPr>
              <a:t>break ,continue ,return 的区别</a:t>
            </a: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77570" y="1629051"/>
            <a:ext cx="6488430" cy="1745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mtClean="0"/>
              <a:t>break </a:t>
            </a:r>
            <a:r>
              <a:rPr lang="zh-CN" altLang="en-US" smtClean="0"/>
              <a:t>：结束当前的循环体（如 </a:t>
            </a:r>
            <a:r>
              <a:rPr lang="en-US" altLang="zh-CN" smtClean="0"/>
              <a:t>for</a:t>
            </a:r>
            <a:r>
              <a:rPr lang="zh-CN" altLang="en-US" smtClean="0"/>
              <a:t>、</a:t>
            </a:r>
            <a:r>
              <a:rPr lang="en-US" altLang="zh-CN" smtClean="0"/>
              <a:t>while</a:t>
            </a:r>
            <a:r>
              <a:rPr lang="zh-CN" altLang="en-US" smtClean="0"/>
              <a:t>）</a:t>
            </a:r>
            <a:endParaRPr lang="en-US" altLang="zh-CN" smtClean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/>
              <a:t>continue </a:t>
            </a:r>
            <a:r>
              <a:rPr lang="zh-CN" altLang="en-US" smtClean="0"/>
              <a:t>：跳出本次循环，继续执行下次循环（如 </a:t>
            </a:r>
            <a:r>
              <a:rPr lang="en-US" altLang="zh-CN" smtClean="0"/>
              <a:t>for</a:t>
            </a:r>
            <a:r>
              <a:rPr lang="zh-CN" altLang="en-US"/>
              <a:t>、</a:t>
            </a:r>
            <a:r>
              <a:rPr lang="en-US" altLang="zh-CN"/>
              <a:t>while</a:t>
            </a:r>
            <a:r>
              <a:rPr lang="zh-CN" altLang="en-US"/>
              <a:t>）</a:t>
            </a:r>
            <a:endParaRPr lang="en-US" altLang="zh-CN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mtClean="0"/>
              <a:t>return </a:t>
            </a:r>
            <a:r>
              <a:rPr lang="zh-CN" altLang="en-US" smtClean="0"/>
              <a:t>：不仅可以退出循环，还能够返回 </a:t>
            </a:r>
            <a:r>
              <a:rPr lang="en-US" altLang="zh-CN" smtClean="0"/>
              <a:t>return </a:t>
            </a:r>
            <a:r>
              <a:rPr lang="zh-CN" altLang="en-US" smtClean="0"/>
              <a:t>语句中的值，同时还可以结束当前的函数体内的代码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4573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/>
              <a:t>. </a:t>
            </a:r>
            <a:r>
              <a:rPr lang="zh-CN" altLang="en-US" smtClean="0"/>
              <a:t>通过榨汁机看透函数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</a:p>
        </p:txBody>
      </p:sp>
      <p:pic>
        <p:nvPicPr>
          <p:cNvPr id="1026" name="Picture 2" descr="https://timgsa.baidu.com/timg?image&amp;quality=80&amp;size=b9999_10000&amp;sec=1545024674252&amp;di=5c10e27295803c91706275fb646583e5&amp;imgtype=0&amp;src=http%3A%2F%2Fimg37.ddimg.cn%2F96%2F30%2F1248151407-1_u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607" y="1518711"/>
            <a:ext cx="2316702" cy="231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994567" y="943621"/>
            <a:ext cx="1050084" cy="382762"/>
          </a:xfrm>
        </p:spPr>
        <p:txBody>
          <a:bodyPr/>
          <a:lstStyle/>
          <a:p>
            <a:r>
              <a:rPr lang="zh-CN" altLang="en-US" smtClean="0">
                <a:solidFill>
                  <a:srgbClr val="595959"/>
                </a:solidFill>
                <a:sym typeface="+mn-ea"/>
              </a:rPr>
              <a:t>榨汁机</a:t>
            </a:r>
            <a:endParaRPr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5842000" y="943621"/>
            <a:ext cx="1050084" cy="382762"/>
          </a:xfrm>
        </p:spPr>
        <p:txBody>
          <a:bodyPr/>
          <a:lstStyle/>
          <a:p>
            <a:r>
              <a:rPr lang="zh-CN" altLang="en-US" smtClean="0">
                <a:solidFill>
                  <a:srgbClr val="595959"/>
                </a:solidFill>
                <a:sym typeface="+mn-ea"/>
              </a:rPr>
              <a:t>函数</a:t>
            </a:r>
            <a:endParaRPr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5369184" y="1650366"/>
            <a:ext cx="3141770" cy="1745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smtClean="0">
                <a:solidFill>
                  <a:srgbClr val="FF0000"/>
                </a:solidFill>
              </a:rPr>
              <a:t>function fn(</a:t>
            </a:r>
            <a:r>
              <a:rPr lang="zh-CN" altLang="en-US" sz="1200" smtClean="0">
                <a:solidFill>
                  <a:srgbClr val="FF0000"/>
                </a:solidFill>
              </a:rPr>
              <a:t>参数</a:t>
            </a:r>
            <a:r>
              <a:rPr lang="en-US" altLang="zh-CN" sz="1200" smtClean="0">
                <a:solidFill>
                  <a:srgbClr val="FF0000"/>
                </a:solidFill>
              </a:rPr>
              <a:t>1</a:t>
            </a:r>
            <a:r>
              <a:rPr lang="zh-CN" altLang="en-US" sz="1200" smtClean="0">
                <a:solidFill>
                  <a:srgbClr val="FF0000"/>
                </a:solidFill>
              </a:rPr>
              <a:t>，参数</a:t>
            </a:r>
            <a:r>
              <a:rPr lang="en-US" altLang="zh-CN" sz="1200" smtClean="0">
                <a:solidFill>
                  <a:srgbClr val="FF0000"/>
                </a:solidFill>
              </a:rPr>
              <a:t>2..){</a:t>
            </a:r>
          </a:p>
          <a:p>
            <a:r>
              <a:rPr lang="en-US" sz="1200">
                <a:solidFill>
                  <a:srgbClr val="FF0000"/>
                </a:solidFill>
              </a:rPr>
              <a:t> </a:t>
            </a:r>
            <a:r>
              <a:rPr lang="en-US" sz="1200" smtClean="0">
                <a:solidFill>
                  <a:srgbClr val="FF0000"/>
                </a:solidFill>
              </a:rPr>
              <a:t>   </a:t>
            </a:r>
            <a:r>
              <a:rPr lang="zh-CN" altLang="en-US" sz="1200" smtClean="0">
                <a:solidFill>
                  <a:srgbClr val="FF0000"/>
                </a:solidFill>
              </a:rPr>
              <a:t>函数体</a:t>
            </a:r>
            <a:r>
              <a:rPr lang="en-US" altLang="zh-CN" sz="1200" smtClean="0">
                <a:solidFill>
                  <a:srgbClr val="FF0000"/>
                </a:solidFill>
              </a:rPr>
              <a:t>;</a:t>
            </a:r>
          </a:p>
          <a:p>
            <a:r>
              <a:rPr lang="en-US" sz="1200">
                <a:solidFill>
                  <a:srgbClr val="FF0000"/>
                </a:solidFill>
              </a:rPr>
              <a:t> </a:t>
            </a:r>
            <a:r>
              <a:rPr lang="en-US" sz="1200" smtClean="0">
                <a:solidFill>
                  <a:srgbClr val="FF0000"/>
                </a:solidFill>
              </a:rPr>
              <a:t>   return </a:t>
            </a:r>
            <a:r>
              <a:rPr lang="zh-CN" altLang="en-US" sz="1200" smtClean="0">
                <a:solidFill>
                  <a:srgbClr val="FF0000"/>
                </a:solidFill>
              </a:rPr>
              <a:t>返回值</a:t>
            </a:r>
            <a:r>
              <a:rPr lang="en-US" altLang="zh-CN" sz="1200" smtClean="0">
                <a:solidFill>
                  <a:srgbClr val="FF0000"/>
                </a:solidFill>
              </a:rPr>
              <a:t>;</a:t>
            </a:r>
            <a:endParaRPr lang="en-US" sz="1200" smtClean="0">
              <a:solidFill>
                <a:srgbClr val="FF0000"/>
              </a:solidFill>
            </a:endParaRPr>
          </a:p>
          <a:p>
            <a:r>
              <a:rPr lang="en-US" sz="1200" smtClean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9213" y="1656007"/>
            <a:ext cx="889987" cy="303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输入原料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29213" y="2439922"/>
            <a:ext cx="889987" cy="303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内部处理</a:t>
            </a:r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29213" y="3243892"/>
            <a:ext cx="889987" cy="303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输出果汁</a:t>
            </a: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76233" y="1518711"/>
            <a:ext cx="889987" cy="303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输入</a:t>
            </a:r>
            <a:r>
              <a:rPr lang="zh-CN" altLang="en-US"/>
              <a:t>参数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76233" y="2302626"/>
            <a:ext cx="889987" cy="303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内部处理</a:t>
            </a: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776233" y="3106596"/>
            <a:ext cx="889987" cy="303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返回结果</a:t>
            </a:r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044651" y="943621"/>
            <a:ext cx="2653290" cy="303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他们俩的功能都是实现某种功能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05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1" grpId="0"/>
      <p:bldP spid="5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作业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</a:p>
        </p:txBody>
      </p:sp>
      <p:sp>
        <p:nvSpPr>
          <p:cNvPr id="46084" name="TextBox 8"/>
          <p:cNvSpPr txBox="1"/>
          <p:nvPr/>
        </p:nvSpPr>
        <p:spPr>
          <a:xfrm>
            <a:off x="709294" y="1149337"/>
            <a:ext cx="7307364" cy="163121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 eaLnBrk="1" hangingPunct="1">
              <a:lnSpc>
                <a:spcPct val="250000"/>
              </a:lnSpc>
              <a:buFont typeface="黑体" panose="02010609060101010101" pitchFamily="49" charset="-122"/>
              <a:buAutoNum type="circleNumDbPlain"/>
            </a:pPr>
            <a:r>
              <a:rPr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写一个函数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用户输入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任意两个数字的任意算术运算</a:t>
            </a:r>
            <a:r>
              <a:rPr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（简单的计算器小功能</a:t>
            </a:r>
            <a:r>
              <a:rPr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），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并能</a:t>
            </a:r>
            <a:r>
              <a:rPr lang="zh-CN" altLang="en-US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弹出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运算后的结果。</a:t>
            </a:r>
            <a:endParaRPr sz="1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250000"/>
              </a:lnSpc>
              <a:buFont typeface="黑体" panose="02010609060101010101" pitchFamily="49" charset="-122"/>
              <a:buAutoNum type="circleNumDbPlain"/>
            </a:pPr>
            <a:r>
              <a:rPr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写一个函数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</a:t>
            </a:r>
            <a:r>
              <a:rPr lang="zh-CN" altLang="en-US"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输入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任意两个数字的最大值</a:t>
            </a:r>
            <a:r>
              <a:rPr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并能</a:t>
            </a:r>
            <a:r>
              <a:rPr lang="zh-CN" altLang="en-US"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出弹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运算后的结果。</a:t>
            </a:r>
            <a:endParaRPr sz="1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250000"/>
              </a:lnSpc>
              <a:buFont typeface="黑体" panose="02010609060101010101" pitchFamily="49" charset="-122"/>
              <a:buAutoNum type="circleNumDbPlain"/>
            </a:pPr>
            <a:r>
              <a:rPr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写一个函数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</a:t>
            </a:r>
            <a:r>
              <a:rPr lang="zh-CN" altLang="en-US"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输入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任意三个不同数字的最大值</a:t>
            </a:r>
            <a:r>
              <a:rPr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并能</a:t>
            </a:r>
            <a:r>
              <a:rPr lang="zh-CN" altLang="en-US"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弹出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运算后的结果。</a:t>
            </a:r>
            <a:endParaRPr sz="1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250000"/>
              </a:lnSpc>
              <a:buFont typeface="黑体" panose="02010609060101010101" pitchFamily="49" charset="-122"/>
              <a:buAutoNum type="circleNumDbPlain"/>
            </a:pPr>
            <a:r>
              <a:rPr lang="en-US"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写一个函数，</a:t>
            </a:r>
            <a:r>
              <a:rPr lang="zh-CN" altLang="en-US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</a:t>
            </a:r>
            <a:r>
              <a:rPr lang="zh-CN" altLang="en-US"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输入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一个数</a:t>
            </a:r>
            <a:r>
              <a:rPr lang="zh-CN" altLang="en-US"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是否是素数</a:t>
            </a:r>
            <a:r>
              <a:rPr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并返</a:t>
            </a:r>
            <a:r>
              <a:rPr lang="zh-CN" altLang="en-US"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弹出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回值</a:t>
            </a:r>
            <a:r>
              <a:rPr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(又叫质数，只能被1</a:t>
            </a:r>
            <a:r>
              <a:rPr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和自身整数的数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sz="1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812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/>
              <a:t>函数的</a:t>
            </a:r>
            <a:r>
              <a:rPr lang="zh-CN" smtClean="0"/>
              <a:t>概念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05815" y="850265"/>
            <a:ext cx="6488430" cy="17011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在</a:t>
            </a:r>
            <a:r>
              <a:rPr smtClean="0"/>
              <a:t> </a:t>
            </a:r>
            <a:r>
              <a:rPr lang="en-US" dirty="0"/>
              <a:t>JS </a:t>
            </a:r>
            <a:r>
              <a:rPr/>
              <a:t>里面</a:t>
            </a:r>
            <a:r>
              <a:rPr smtClean="0"/>
              <a:t>，</a:t>
            </a:r>
            <a:r>
              <a:rPr lang="zh-CN" altLang="en-US" smtClean="0"/>
              <a:t>可能会定义</a:t>
            </a:r>
            <a:r>
              <a:rPr smtClean="0"/>
              <a:t>非常多的相同代码</a:t>
            </a:r>
            <a:r>
              <a:rPr lang="zh-CN" altLang="en-US" smtClean="0"/>
              <a:t>或者功能相似的代码，这些代码</a:t>
            </a:r>
            <a:r>
              <a:rPr smtClean="0"/>
              <a:t>可能需要大量重复使用。</a:t>
            </a:r>
            <a:endParaRPr lang="en-US" smtClean="0"/>
          </a:p>
          <a:p>
            <a:r>
              <a:rPr lang="zh-CN" altLang="en-US" smtClean="0"/>
              <a:t>虽然 </a:t>
            </a:r>
            <a:r>
              <a:rPr lang="en-US" altLang="zh-CN" smtClean="0"/>
              <a:t>for</a:t>
            </a:r>
            <a:r>
              <a:rPr lang="zh-CN" altLang="en-US" smtClean="0"/>
              <a:t>循环语句也</a:t>
            </a:r>
            <a:r>
              <a:rPr lang="zh-CN" altLang="en-US"/>
              <a:t>能实现一些简单的重复操作，但是比较具有</a:t>
            </a:r>
            <a:r>
              <a:rPr lang="zh-CN" altLang="en-US" smtClean="0"/>
              <a:t>局限性，</a:t>
            </a:r>
            <a:r>
              <a:rPr smtClean="0"/>
              <a:t>此时我们</a:t>
            </a:r>
            <a:r>
              <a:rPr lang="zh-CN" altLang="en-US" smtClean="0"/>
              <a:t>就</a:t>
            </a:r>
            <a:r>
              <a:rPr smtClean="0"/>
              <a:t>可以</a:t>
            </a:r>
            <a:r>
              <a:rPr lang="zh-CN" altLang="en-US" smtClean="0"/>
              <a:t>使用</a:t>
            </a:r>
            <a:r>
              <a:rPr lang="en-US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JS </a:t>
            </a:r>
            <a:r>
              <a:rPr lang="zh-CN" altLang="en-US" smtClean="0">
                <a:solidFill>
                  <a:srgbClr val="FF0000"/>
                </a:solidFill>
              </a:rPr>
              <a:t>中的</a:t>
            </a:r>
            <a:r>
              <a:rPr smtClean="0">
                <a:solidFill>
                  <a:srgbClr val="FF0000"/>
                </a:solidFill>
              </a:rPr>
              <a:t>函数</a:t>
            </a:r>
            <a:r>
              <a:rPr smtClean="0"/>
              <a:t>。</a:t>
            </a:r>
            <a:endParaRPr dirty="0"/>
          </a:p>
          <a:p>
            <a:r>
              <a:rPr lang="zh-CN" b="1">
                <a:solidFill>
                  <a:srgbClr val="FF0000"/>
                </a:solidFill>
              </a:rPr>
              <a:t>函数</a:t>
            </a:r>
            <a:r>
              <a:rPr lang="zh-CN" b="1" smtClean="0">
                <a:solidFill>
                  <a:srgbClr val="FF0000"/>
                </a:solidFill>
              </a:rPr>
              <a:t>：</a:t>
            </a:r>
            <a:r>
              <a:rPr lang="zh-CN" smtClean="0"/>
              <a:t>就是封装了一段</a:t>
            </a:r>
            <a:r>
              <a:rPr lang="zh-CN" dirty="0">
                <a:solidFill>
                  <a:srgbClr val="FF0000"/>
                </a:solidFill>
              </a:rPr>
              <a:t>可被重复调用</a:t>
            </a:r>
            <a:r>
              <a:rPr lang="zh-CN">
                <a:solidFill>
                  <a:srgbClr val="FF0000"/>
                </a:solidFill>
              </a:rPr>
              <a:t>执行</a:t>
            </a:r>
            <a:r>
              <a:rPr lang="zh-CN" smtClean="0">
                <a:solidFill>
                  <a:srgbClr val="FF0000"/>
                </a:solidFill>
              </a:rPr>
              <a:t>的</a:t>
            </a:r>
            <a:r>
              <a:rPr lang="zh-CN" b="1" smtClean="0">
                <a:solidFill>
                  <a:srgbClr val="FF0000"/>
                </a:solidFill>
              </a:rPr>
              <a:t>代码块</a:t>
            </a:r>
            <a:r>
              <a:rPr lang="zh-CN" altLang="en-US" smtClean="0"/>
              <a:t>。通过此代码块</a:t>
            </a:r>
            <a:r>
              <a:rPr lang="zh-CN" smtClean="0"/>
              <a:t>可以</a:t>
            </a:r>
            <a:r>
              <a:rPr lang="zh-CN" dirty="0"/>
              <a:t>实现大量代码的重复使用</a:t>
            </a:r>
            <a:r>
              <a:rPr lang="zh-CN"/>
              <a:t>。</a:t>
            </a:r>
            <a:r>
              <a:rPr lang="en-US" altLang="zh-CN"/>
              <a:t>  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29330" y="972185"/>
            <a:ext cx="4991100" cy="3559810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函数的概念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函数的使用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函数的参数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函数的返回</a:t>
            </a:r>
            <a:r>
              <a:rPr lang="zh-CN" altLang="en-US" dirty="0">
                <a:solidFill>
                  <a:schemeClr val="tx1"/>
                </a:solidFill>
              </a:rPr>
              <a:t>值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arguments的使用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函数案例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函数的两种声明方式</a:t>
            </a: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595959"/>
                </a:solidFill>
              </a:rPr>
              <a:t>5.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arguments的使用</a:t>
            </a: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05814" y="850266"/>
            <a:ext cx="6560185" cy="10341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mtClean="0"/>
              <a:t>当</a:t>
            </a:r>
            <a:r>
              <a:rPr lang="zh-CN" dirty="0"/>
              <a:t>我们不确定有多少个参数传递的时候，</a:t>
            </a:r>
            <a:r>
              <a:rPr lang="zh-CN"/>
              <a:t>可以</a:t>
            </a:r>
            <a:r>
              <a:rPr lang="zh-CN" smtClean="0"/>
              <a:t>用</a:t>
            </a:r>
            <a:r>
              <a:rPr lang="en-US" altLang="zh-CN" smtClean="0"/>
              <a:t> </a:t>
            </a:r>
            <a:r>
              <a:rPr lang="zh-CN" smtClean="0">
                <a:solidFill>
                  <a:srgbClr val="FF0000"/>
                </a:solidFill>
              </a:rPr>
              <a:t>arguments</a:t>
            </a:r>
            <a:r>
              <a:rPr lang="zh-CN" smtClean="0"/>
              <a:t> </a:t>
            </a:r>
            <a:r>
              <a:rPr lang="zh-CN"/>
              <a:t>来</a:t>
            </a:r>
            <a:r>
              <a:rPr lang="zh-CN" smtClean="0"/>
              <a:t>获取</a:t>
            </a:r>
            <a:r>
              <a:rPr lang="zh-CN" altLang="en-US" smtClean="0"/>
              <a:t>。在 </a:t>
            </a:r>
            <a:r>
              <a:rPr lang="zh-CN" smtClean="0"/>
              <a:t>JavaScript</a:t>
            </a:r>
            <a:r>
              <a:rPr lang="en-US" altLang="zh-CN" smtClean="0"/>
              <a:t> </a:t>
            </a:r>
            <a:r>
              <a:rPr lang="zh-CN" smtClean="0"/>
              <a:t>中</a:t>
            </a:r>
            <a:r>
              <a:rPr lang="zh-CN" dirty="0"/>
              <a:t>，</a:t>
            </a:r>
            <a:r>
              <a:rPr lang="zh-CN"/>
              <a:t>arguments </a:t>
            </a:r>
            <a:r>
              <a:rPr lang="zh-CN" smtClean="0"/>
              <a:t>实际上</a:t>
            </a:r>
            <a:r>
              <a:rPr lang="zh-CN" altLang="en-US" smtClean="0"/>
              <a:t>它</a:t>
            </a:r>
            <a:r>
              <a:rPr lang="zh-CN" smtClean="0"/>
              <a:t>是</a:t>
            </a:r>
            <a:r>
              <a:rPr lang="zh-CN" dirty="0"/>
              <a:t>当前函数的一</a:t>
            </a:r>
            <a:r>
              <a:rPr lang="zh-CN"/>
              <a:t>个</a:t>
            </a:r>
            <a:r>
              <a:rPr lang="zh-CN" smtClean="0">
                <a:solidFill>
                  <a:srgbClr val="FF0000"/>
                </a:solidFill>
              </a:rPr>
              <a:t>内置</a:t>
            </a:r>
            <a:r>
              <a:rPr lang="zh-CN" altLang="en-US">
                <a:solidFill>
                  <a:srgbClr val="FF0000"/>
                </a:solidFill>
              </a:rPr>
              <a:t>对象</a:t>
            </a:r>
            <a:r>
              <a:rPr lang="zh-CN" smtClean="0"/>
              <a:t>。</a:t>
            </a:r>
            <a:r>
              <a:rPr lang="zh-CN" smtClean="0"/>
              <a:t>所有</a:t>
            </a:r>
            <a:r>
              <a:rPr lang="zh-CN" dirty="0"/>
              <a:t>函数都内置了</a:t>
            </a:r>
            <a:r>
              <a:rPr lang="zh-CN"/>
              <a:t>一</a:t>
            </a:r>
            <a:r>
              <a:rPr lang="zh-CN" smtClean="0"/>
              <a:t>个</a:t>
            </a:r>
            <a:r>
              <a:rPr lang="en-US" altLang="zh-CN" smtClean="0"/>
              <a:t> </a:t>
            </a:r>
            <a:r>
              <a:rPr lang="zh-CN" smtClean="0"/>
              <a:t>arguments</a:t>
            </a:r>
            <a:r>
              <a:rPr lang="en-US" altLang="zh-CN" smtClean="0"/>
              <a:t> </a:t>
            </a:r>
            <a:r>
              <a:rPr lang="zh-CN" smtClean="0"/>
              <a:t>对象</a:t>
            </a:r>
            <a:r>
              <a:rPr lang="zh-CN"/>
              <a:t>，</a:t>
            </a:r>
            <a:r>
              <a:rPr lang="zh-CN" smtClean="0"/>
              <a:t>arguments</a:t>
            </a:r>
            <a:r>
              <a:rPr lang="en-US" altLang="zh-CN" smtClean="0"/>
              <a:t> </a:t>
            </a:r>
            <a:r>
              <a:rPr lang="zh-CN" smtClean="0"/>
              <a:t>对象</a:t>
            </a:r>
            <a:r>
              <a:rPr lang="zh-CN" dirty="0"/>
              <a:t>中</a:t>
            </a:r>
            <a:r>
              <a:rPr lang="zh-CN" dirty="0">
                <a:solidFill>
                  <a:srgbClr val="FF0000"/>
                </a:solidFill>
              </a:rPr>
              <a:t>存储了传递</a:t>
            </a:r>
            <a:r>
              <a:rPr lang="zh-CN">
                <a:solidFill>
                  <a:srgbClr val="FF0000"/>
                </a:solidFill>
              </a:rPr>
              <a:t>的</a:t>
            </a:r>
            <a:r>
              <a:rPr lang="zh-CN" smtClean="0">
                <a:solidFill>
                  <a:srgbClr val="FF0000"/>
                </a:solidFill>
              </a:rPr>
              <a:t>所有实参</a:t>
            </a:r>
            <a:r>
              <a:rPr lang="zh-CN" smtClean="0"/>
              <a:t>。</a:t>
            </a:r>
            <a:endParaRPr lang="en-US" altLang="zh-CN" smtClean="0"/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05814" y="1809167"/>
            <a:ext cx="6488430" cy="1788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>
                <a:solidFill>
                  <a:srgbClr val="FF0000"/>
                </a:solidFill>
              </a:rPr>
              <a:t>a</a:t>
            </a:r>
            <a:r>
              <a:rPr lang="en-US" altLang="zh-CN" b="1" smtClean="0">
                <a:solidFill>
                  <a:srgbClr val="FF0000"/>
                </a:solidFill>
              </a:rPr>
              <a:t>rguments</a:t>
            </a:r>
            <a:r>
              <a:rPr lang="zh-CN" altLang="en-US" b="1" smtClean="0">
                <a:solidFill>
                  <a:srgbClr val="FF0000"/>
                </a:solidFill>
              </a:rPr>
              <a:t>展示形式是</a:t>
            </a:r>
            <a:r>
              <a:rPr lang="zh-CN" altLang="en-US" b="1">
                <a:solidFill>
                  <a:srgbClr val="FF0000"/>
                </a:solidFill>
              </a:rPr>
              <a:t>一个伪数组</a:t>
            </a:r>
            <a:r>
              <a:rPr lang="zh-CN" altLang="en-US"/>
              <a:t>，因此可以进行</a:t>
            </a:r>
            <a:r>
              <a:rPr lang="zh-CN" altLang="en-US" smtClean="0"/>
              <a:t>遍历。</a:t>
            </a:r>
            <a:r>
              <a:rPr lang="zh-CN" smtClean="0"/>
              <a:t>伪数组</a:t>
            </a:r>
            <a:r>
              <a:rPr lang="zh-CN" altLang="en-US" smtClean="0"/>
              <a:t>具有以下特点：</a:t>
            </a:r>
            <a:endParaRPr 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smtClean="0"/>
              <a:t>具有</a:t>
            </a:r>
            <a:r>
              <a:rPr lang="en-US" altLang="zh-CN" smtClean="0"/>
              <a:t> </a:t>
            </a:r>
            <a:r>
              <a:rPr lang="zh-CN" smtClean="0"/>
              <a:t>length</a:t>
            </a:r>
            <a:r>
              <a:rPr lang="en-US" altLang="zh-CN" smtClean="0"/>
              <a:t> </a:t>
            </a:r>
            <a:r>
              <a:rPr lang="zh-CN" smtClean="0"/>
              <a:t>属性</a:t>
            </a:r>
            <a:endParaRPr 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smtClean="0"/>
              <a:t>按</a:t>
            </a:r>
            <a:r>
              <a:rPr lang="zh-CN" dirty="0"/>
              <a:t>索引方式</a:t>
            </a:r>
            <a:r>
              <a:rPr lang="zh-CN"/>
              <a:t>储存</a:t>
            </a:r>
            <a:r>
              <a:rPr lang="zh-CN" smtClean="0"/>
              <a:t>数据</a:t>
            </a:r>
            <a:endParaRPr 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smtClean="0"/>
              <a:t>不</a:t>
            </a:r>
            <a:r>
              <a:rPr lang="zh-CN" dirty="0"/>
              <a:t>具有</a:t>
            </a:r>
            <a:r>
              <a:rPr lang="zh-CN"/>
              <a:t>数组</a:t>
            </a:r>
            <a:r>
              <a:rPr lang="zh-CN" smtClean="0"/>
              <a:t>的</a:t>
            </a:r>
            <a:r>
              <a:rPr lang="en-US" altLang="zh-CN" smtClean="0"/>
              <a:t> </a:t>
            </a:r>
            <a:r>
              <a:rPr lang="zh-CN" smtClean="0"/>
              <a:t>push</a:t>
            </a:r>
            <a:r>
              <a:rPr lang="en-US" altLang="zh-CN" smtClean="0"/>
              <a:t> </a:t>
            </a:r>
            <a:r>
              <a:rPr lang="zh-CN" smtClean="0"/>
              <a:t>,</a:t>
            </a:r>
            <a:r>
              <a:rPr lang="en-US" altLang="zh-CN" smtClean="0"/>
              <a:t> </a:t>
            </a:r>
            <a:r>
              <a:rPr lang="zh-CN" smtClean="0"/>
              <a:t>pop</a:t>
            </a:r>
            <a:r>
              <a:rPr lang="en-US" altLang="zh-CN" smtClean="0"/>
              <a:t> </a:t>
            </a:r>
            <a:r>
              <a:rPr lang="zh-CN" smtClean="0"/>
              <a:t>等方法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5. </a:t>
            </a:r>
            <a:r>
              <a:rPr lang="zh-CN" altLang="en-US" dirty="0">
                <a:sym typeface="+mn-ea"/>
              </a:rPr>
              <a:t>arguments的使用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利用函数求任意个数的最大值 </a:t>
            </a: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910590" y="1786890"/>
            <a:ext cx="6338570" cy="295402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maxValue()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var max = arguments[0];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for (var i = 0; i &lt; arguments.length; i++)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if (max &lt; arguments[i])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           max = arguments[i];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return max;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console.log(maxValue(2, 4, 5, 9));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console.log(maxValue(12, 4, 9));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29330" y="972185"/>
            <a:ext cx="4991100" cy="3559810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函数的概念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函数的使用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函数的参数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函数的返回</a:t>
            </a:r>
            <a:r>
              <a:rPr lang="zh-CN" altLang="en-US" dirty="0">
                <a:solidFill>
                  <a:schemeClr val="tx1"/>
                </a:solidFill>
              </a:rPr>
              <a:t>值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arguments的使用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函数案例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函数的两种声明方式</a:t>
            </a: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 </a:t>
            </a:r>
            <a:r>
              <a:rPr lang="zh-CN" dirty="0">
                <a:sym typeface="+mn-ea"/>
              </a:rPr>
              <a:t>函数案例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利用函数封装方式，翻转任意一个数组</a:t>
            </a: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910590" y="1786890"/>
            <a:ext cx="6338570" cy="257409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function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reverse(arr) {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var newArr = [];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for (var i = arr.length - 1; i &gt;= 0; i--) {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newArr[newArr.length] = arr[i];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return newArr;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var arr1 = reverse([1, 3, 4, 6, 9]);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console.log(arr1);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 </a:t>
            </a:r>
            <a:r>
              <a:rPr lang="zh-CN" dirty="0">
                <a:sym typeface="+mn-ea"/>
              </a:rPr>
              <a:t>函数案例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705929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利用函数封装方式，对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冒泡排序</a:t>
            </a: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910590" y="1726602"/>
            <a:ext cx="6338570" cy="3187044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function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sort(arr) {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for (var i = 0; i &lt; arr.length - 1; i++) {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for (var j = 0; j &lt; arr.length - i - 1; j++) {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if (arr[j] &gt; arr[j + 1]) {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var temp = arr[j];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arr[j] = arr[j + 1];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arr[j + 1] = temp;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}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}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}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return arr;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}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 </a:t>
            </a:r>
            <a:r>
              <a:rPr lang="zh-CN" dirty="0">
                <a:sym typeface="+mn-ea"/>
              </a:rPr>
              <a:t>函数案例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705929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判断闰年</a:t>
            </a: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内容占位符 5"/>
          <p:cNvSpPr>
            <a:spLocks noGrp="1"/>
          </p:cNvSpPr>
          <p:nvPr/>
        </p:nvSpPr>
        <p:spPr>
          <a:xfrm>
            <a:off x="853440" y="1729105"/>
            <a:ext cx="6488430" cy="3460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要求：输入一个年份，判断是否</a:t>
            </a:r>
            <a:r>
              <a:rPr lang="zh-CN"/>
              <a:t>是</a:t>
            </a:r>
            <a:r>
              <a:rPr lang="zh-CN" smtClean="0"/>
              <a:t>闰年</a:t>
            </a:r>
            <a:r>
              <a:rPr lang="zh-CN" altLang="en-US" smtClean="0"/>
              <a:t>（</a:t>
            </a:r>
            <a:r>
              <a:rPr lang="zh-CN" smtClean="0"/>
              <a:t>闰年</a:t>
            </a:r>
            <a:r>
              <a:rPr lang="zh-CN" dirty="0"/>
              <a:t>：能被</a:t>
            </a:r>
            <a:r>
              <a:rPr lang="zh-CN"/>
              <a:t>4</a:t>
            </a:r>
            <a:r>
              <a:rPr lang="zh-CN" smtClean="0"/>
              <a:t>整</a:t>
            </a:r>
            <a:r>
              <a:rPr lang="zh-CN" altLang="en-US" smtClean="0"/>
              <a:t>除</a:t>
            </a:r>
            <a:r>
              <a:rPr lang="zh-CN" smtClean="0"/>
              <a:t>并且</a:t>
            </a:r>
            <a:r>
              <a:rPr lang="zh-CN" dirty="0"/>
              <a:t>不能被100整数，或者能被</a:t>
            </a:r>
            <a:r>
              <a:rPr lang="zh-CN"/>
              <a:t>400</a:t>
            </a:r>
            <a:r>
              <a:rPr lang="zh-CN" smtClean="0"/>
              <a:t>整</a:t>
            </a:r>
            <a:r>
              <a:rPr lang="zh-CN" altLang="en-US" smtClean="0"/>
              <a:t>除</a:t>
            </a:r>
            <a:r>
              <a:rPr lang="zh-CN" altLang="en-US"/>
              <a:t>）</a:t>
            </a:r>
            <a:endParaRPr lang="zh-CN" dirty="0"/>
          </a:p>
        </p:txBody>
      </p:sp>
      <p:sp>
        <p:nvSpPr>
          <p:cNvPr id="5" name="矩形 4"/>
          <p:cNvSpPr/>
          <p:nvPr/>
        </p:nvSpPr>
        <p:spPr>
          <a:xfrm>
            <a:off x="853440" y="2255520"/>
            <a:ext cx="6338570" cy="238696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isRun(year)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var flag = false;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if (year % 4 === 0 &amp;&amp; year % 100 !== 0 || year % 400 === 0)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flag = true;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return flag;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console.log(isRun(2010));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console.log(isRun(2012));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 </a:t>
            </a:r>
            <a:r>
              <a:rPr lang="zh-CN" dirty="0">
                <a:sym typeface="+mn-ea"/>
              </a:rPr>
              <a:t>函数案例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zh-CN" altLang="en-US" dirty="0">
                <a:solidFill>
                  <a:srgbClr val="595959"/>
                </a:solidFill>
                <a:sym typeface="+mn-ea"/>
              </a:rPr>
              <a:t>函数可以调用另外一个函数</a:t>
            </a: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67715" y="1485265"/>
            <a:ext cx="6488430" cy="3460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因为每个函数都是独立的代码</a:t>
            </a:r>
            <a:r>
              <a:rPr lang="zh-CN"/>
              <a:t>块</a:t>
            </a:r>
            <a:r>
              <a:rPr lang="zh-CN" smtClean="0"/>
              <a:t>，</a:t>
            </a:r>
            <a:r>
              <a:rPr lang="zh-CN" altLang="en-US" smtClean="0"/>
              <a:t>用于</a:t>
            </a:r>
            <a:r>
              <a:rPr lang="zh-CN" smtClean="0"/>
              <a:t>完成</a:t>
            </a:r>
            <a:r>
              <a:rPr lang="zh-CN" dirty="0"/>
              <a:t>特殊任务，因此经常会用到函数相互调用的情况。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970" y="2578238"/>
            <a:ext cx="2272030" cy="16611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05" y="2498725"/>
            <a:ext cx="4033520" cy="2016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 </a:t>
            </a:r>
            <a:r>
              <a:rPr lang="zh-CN" dirty="0">
                <a:sym typeface="+mn-ea"/>
              </a:rPr>
              <a:t>函数案例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zh-CN" altLang="en-US" dirty="0">
                <a:solidFill>
                  <a:srgbClr val="595959"/>
                </a:solidFill>
                <a:sym typeface="+mn-ea"/>
              </a:rPr>
              <a:t>函数可以调用另外一个函数</a:t>
            </a:r>
          </a:p>
        </p:txBody>
      </p:sp>
      <p:sp>
        <p:nvSpPr>
          <p:cNvPr id="5" name="矩形 4"/>
          <p:cNvSpPr/>
          <p:nvPr/>
        </p:nvSpPr>
        <p:spPr>
          <a:xfrm>
            <a:off x="840740" y="1860604"/>
            <a:ext cx="6525260" cy="2600077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</a:t>
            </a:r>
            <a:r>
              <a:rPr sz="1050" b="1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fn1()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console.log(111);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</a:t>
            </a:r>
            <a:r>
              <a:rPr sz="1050" b="1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fn2();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console.log('fn1');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</a:t>
            </a:r>
            <a:r>
              <a:rPr sz="1050" b="1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fn2()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console.log(222);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console.log('fn2');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b="1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fn1();</a:t>
            </a: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67715" y="1485265"/>
            <a:ext cx="6488430" cy="3460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因为每个函数都是独立的代码</a:t>
            </a:r>
            <a:r>
              <a:rPr lang="zh-CN"/>
              <a:t>块</a:t>
            </a:r>
            <a:r>
              <a:rPr lang="zh-CN" smtClean="0"/>
              <a:t>，</a:t>
            </a:r>
            <a:r>
              <a:rPr lang="zh-CN" altLang="en-US" smtClean="0"/>
              <a:t>用于</a:t>
            </a:r>
            <a:r>
              <a:rPr lang="zh-CN" smtClean="0"/>
              <a:t>完成</a:t>
            </a:r>
            <a:r>
              <a:rPr lang="zh-CN" dirty="0"/>
              <a:t>特殊任务，因此经常会用到函数相互调用的情况。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 </a:t>
            </a:r>
            <a:r>
              <a:rPr lang="zh-CN" dirty="0">
                <a:sym typeface="+mn-ea"/>
              </a:rPr>
              <a:t>函数案例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7059295" cy="7005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输入年份，输出当前年份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月份的天数</a:t>
            </a:r>
          </a:p>
          <a:p>
            <a:pPr>
              <a:lnSpc>
                <a:spcPct val="150000"/>
              </a:lnSpc>
            </a:pP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内容占位符 5"/>
          <p:cNvSpPr>
            <a:spLocks noGrp="1"/>
          </p:cNvSpPr>
          <p:nvPr/>
        </p:nvSpPr>
        <p:spPr>
          <a:xfrm>
            <a:off x="853440" y="1729105"/>
            <a:ext cx="6488430" cy="3460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如果是闰年，则</a:t>
            </a:r>
            <a:r>
              <a:rPr lang="en-US" altLang="zh-CN" smtClean="0"/>
              <a:t>2</a:t>
            </a:r>
            <a:r>
              <a:rPr lang="zh-CN" altLang="en-US" smtClean="0"/>
              <a:t>月份是 </a:t>
            </a:r>
            <a:r>
              <a:rPr lang="en-US" altLang="zh-CN" smtClean="0"/>
              <a:t>29</a:t>
            </a:r>
            <a:r>
              <a:rPr lang="zh-CN" altLang="en-US" smtClean="0"/>
              <a:t>天， 如果是平年，则</a:t>
            </a:r>
            <a:r>
              <a:rPr lang="en-US" altLang="zh-CN" smtClean="0"/>
              <a:t>2</a:t>
            </a:r>
            <a:r>
              <a:rPr lang="zh-CN" altLang="en-US" smtClean="0"/>
              <a:t>月份是 </a:t>
            </a:r>
            <a:r>
              <a:rPr lang="en-US" altLang="zh-CN" smtClean="0"/>
              <a:t>28</a:t>
            </a:r>
            <a:r>
              <a:rPr lang="zh-CN" altLang="en-US" smtClean="0"/>
              <a:t>天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44570" y="706755"/>
            <a:ext cx="4991100" cy="3559810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函数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zh-CN" altLang="en-US" smtClean="0">
                <a:solidFill>
                  <a:schemeClr val="tx1"/>
                </a:solidFill>
              </a:rPr>
              <a:t>概念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函数的使用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函数的参数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函数的返回</a:t>
            </a:r>
            <a:r>
              <a:rPr lang="zh-CN" altLang="en-US" dirty="0">
                <a:solidFill>
                  <a:schemeClr val="tx1"/>
                </a:solidFill>
              </a:rPr>
              <a:t>值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arguments的使用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函数案例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函数的两种声明方式</a:t>
            </a: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29330" y="972185"/>
            <a:ext cx="4991100" cy="355981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函数概念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函数使用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函数参数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函数返回值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arguments的使用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函数案例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函数的两种声明方式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函数的两种声明方式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1. 自定义函数方式(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命名函数</a:t>
            </a:r>
            <a:r>
              <a:rPr lang="en-US" altLang="zh-CN" dirty="0">
                <a:solidFill>
                  <a:srgbClr val="595959"/>
                </a:solidFill>
                <a:sym typeface="+mn-ea"/>
              </a:rPr>
              <a:t>)</a:t>
            </a:r>
          </a:p>
        </p:txBody>
      </p:sp>
      <p:sp>
        <p:nvSpPr>
          <p:cNvPr id="12" name="矩形 11"/>
          <p:cNvSpPr/>
          <p:nvPr/>
        </p:nvSpPr>
        <p:spPr>
          <a:xfrm>
            <a:off x="908050" y="2046132"/>
            <a:ext cx="6338570" cy="125920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声明定义方式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fn() 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{...}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调用  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fn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()</a:t>
            </a:r>
            <a:r>
              <a:rPr lang="en-US" sz="105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;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833120" y="1560830"/>
            <a:ext cx="6488430" cy="3460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利用</a:t>
            </a:r>
            <a:r>
              <a:rPr dirty="0"/>
              <a:t>函数关键字 </a:t>
            </a:r>
            <a:r>
              <a:rPr lang="en-US" dirty="0"/>
              <a:t>function </a:t>
            </a:r>
            <a:r>
              <a:rPr dirty="0"/>
              <a:t>自定义函数方式</a:t>
            </a:r>
            <a:r>
              <a:rPr lang="zh-CN" dirty="0"/>
              <a:t>。</a:t>
            </a: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33120" y="3444564"/>
            <a:ext cx="6488430" cy="9061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 因为</a:t>
            </a:r>
            <a:r>
              <a:rPr lang="zh-CN" altLang="en-US" dirty="0"/>
              <a:t>有</a:t>
            </a:r>
            <a:r>
              <a:rPr lang="zh-CN" altLang="en-US"/>
              <a:t>名字</a:t>
            </a:r>
            <a:r>
              <a:rPr lang="zh-CN" altLang="en-US" smtClean="0"/>
              <a:t>，所以也被称为</a:t>
            </a:r>
            <a:r>
              <a:rPr lang="zh-CN" altLang="en-US" smtClean="0">
                <a:solidFill>
                  <a:srgbClr val="FF0000"/>
                </a:solidFill>
              </a:rPr>
              <a:t>命名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 调用函数的代码既可以</a:t>
            </a:r>
            <a:r>
              <a:rPr lang="zh-CN" altLang="en-US" dirty="0"/>
              <a:t>放到声明函数</a:t>
            </a:r>
            <a:r>
              <a:rPr lang="zh-CN" altLang="en-US"/>
              <a:t>的</a:t>
            </a:r>
            <a:r>
              <a:rPr lang="zh-CN" altLang="en-US" smtClean="0"/>
              <a:t>前面，也可以放在声明函数的后面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函数的两种声明方式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2. </a:t>
            </a:r>
            <a:r>
              <a:rPr dirty="0">
                <a:solidFill>
                  <a:srgbClr val="595959"/>
                </a:solidFill>
                <a:sym typeface="+mn-ea"/>
              </a:rPr>
              <a:t> 函数表达式方式</a:t>
            </a:r>
            <a:r>
              <a:rPr lang="en-US" dirty="0">
                <a:solidFill>
                  <a:srgbClr val="595959"/>
                </a:solidFill>
                <a:sym typeface="+mn-ea"/>
              </a:rPr>
              <a:t>(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匿名函数）</a:t>
            </a:r>
          </a:p>
        </p:txBody>
      </p:sp>
      <p:sp>
        <p:nvSpPr>
          <p:cNvPr id="12" name="矩形 11"/>
          <p:cNvSpPr/>
          <p:nvPr/>
        </p:nvSpPr>
        <p:spPr>
          <a:xfrm>
            <a:off x="908050" y="1937236"/>
            <a:ext cx="6338570" cy="125920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这是函数表达式写法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，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匿名函数后面跟分号结束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fn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=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function(){...}；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调用的方式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，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函数调用必须写到函数体下面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fn();</a:t>
            </a: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841071" y="1560830"/>
            <a:ext cx="6488430" cy="3460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/>
              <a:t>利用</a:t>
            </a:r>
            <a:r>
              <a:rPr smtClean="0"/>
              <a:t>函数表达式</a:t>
            </a:r>
            <a:r>
              <a:rPr lang="zh-CN" altLang="en-US" smtClean="0"/>
              <a:t>方式的</a:t>
            </a:r>
            <a:r>
              <a:rPr smtClean="0"/>
              <a:t>写法</a:t>
            </a:r>
            <a:r>
              <a:rPr lang="zh-CN" altLang="en-US" smtClean="0"/>
              <a:t>如下：</a:t>
            </a:r>
            <a:r>
              <a:rPr smtClean="0"/>
              <a:t> </a:t>
            </a:r>
            <a:endParaRPr dirty="0"/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33120" y="3341012"/>
            <a:ext cx="6488430" cy="14141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/>
              <a:t> </a:t>
            </a:r>
            <a:r>
              <a:rPr lang="zh-CN" altLang="en-US" smtClean="0"/>
              <a:t>因为</a:t>
            </a:r>
            <a:r>
              <a:rPr smtClean="0"/>
              <a:t>函数没有名字，</a:t>
            </a:r>
            <a:r>
              <a:rPr lang="zh-CN" altLang="en-US" smtClean="0"/>
              <a:t>所以也被</a:t>
            </a:r>
            <a:r>
              <a:rPr smtClean="0"/>
              <a:t>称为</a:t>
            </a:r>
            <a:r>
              <a:rPr smtClean="0">
                <a:solidFill>
                  <a:srgbClr val="FF0000"/>
                </a:solidFill>
              </a:rPr>
              <a:t>匿名函数</a:t>
            </a:r>
            <a:endParaRPr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/>
              <a:t> </a:t>
            </a:r>
            <a:r>
              <a:rPr dirty="0"/>
              <a:t>这个fn 里面存储的是一个函数  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/>
              <a:t> </a:t>
            </a:r>
            <a:r>
              <a:rPr lang="zh-CN" dirty="0"/>
              <a:t>函数</a:t>
            </a:r>
            <a:r>
              <a:rPr lang="zh-CN"/>
              <a:t>表达式</a:t>
            </a:r>
            <a:r>
              <a:rPr lang="zh-CN" smtClean="0"/>
              <a:t>方式</a:t>
            </a:r>
            <a:r>
              <a:rPr smtClean="0"/>
              <a:t>原理跟</a:t>
            </a:r>
            <a:r>
              <a:rPr lang="zh-CN"/>
              <a:t>声明</a:t>
            </a:r>
            <a:r>
              <a:rPr smtClean="0"/>
              <a:t>变量</a:t>
            </a:r>
            <a:r>
              <a:rPr lang="zh-CN" altLang="en-US" smtClean="0"/>
              <a:t>方式是</a:t>
            </a:r>
            <a:r>
              <a:rPr smtClean="0"/>
              <a:t>一致</a:t>
            </a:r>
            <a:r>
              <a:rPr lang="zh-CN" altLang="en-US" smtClean="0"/>
              <a:t>的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/>
              <a:t> </a:t>
            </a:r>
            <a:r>
              <a:rPr smtClean="0"/>
              <a:t>函数调用</a:t>
            </a:r>
            <a:r>
              <a:rPr lang="zh-CN" altLang="en-US" smtClean="0"/>
              <a:t>的代码</a:t>
            </a:r>
            <a:r>
              <a:rPr smtClean="0"/>
              <a:t>必须写到函数体</a:t>
            </a:r>
            <a:r>
              <a:rPr lang="zh-CN" dirty="0"/>
              <a:t>后</a:t>
            </a:r>
            <a:r>
              <a:rPr dirty="0"/>
              <a:t>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作业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</a:p>
        </p:txBody>
      </p:sp>
      <p:sp>
        <p:nvSpPr>
          <p:cNvPr id="46084" name="TextBox 8"/>
          <p:cNvSpPr txBox="1"/>
          <p:nvPr/>
        </p:nvSpPr>
        <p:spPr>
          <a:xfrm>
            <a:off x="709294" y="1149337"/>
            <a:ext cx="7307364" cy="86177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 eaLnBrk="1" hangingPunct="1">
              <a:lnSpc>
                <a:spcPct val="250000"/>
              </a:lnSpc>
              <a:buFont typeface="黑体" panose="02010609060101010101" pitchFamily="49" charset="-122"/>
              <a:buAutoNum type="circleNumDbPlain"/>
            </a:pPr>
            <a:r>
              <a:rPr lang="en-US"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写一个函数</a:t>
            </a:r>
            <a:r>
              <a:rPr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实现反转任意数组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250000"/>
              </a:lnSpc>
              <a:buFont typeface="黑体" panose="02010609060101010101" pitchFamily="49" charset="-122"/>
              <a:buAutoNum type="circleNumDbPlain"/>
            </a:pPr>
            <a:r>
              <a:rPr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写一个函数，</a:t>
            </a:r>
            <a:r>
              <a:rPr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实现对数字数组的排序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作业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705929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小组项目：  做一个简易计算器</a:t>
            </a: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673" y="1695920"/>
            <a:ext cx="4380865" cy="2856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/>
              <a:t>. </a:t>
            </a:r>
            <a:r>
              <a:rPr lang="zh-CN" altLang="en-US" smtClean="0"/>
              <a:t>函数的使用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1385580"/>
            <a:ext cx="6517622" cy="541557"/>
          </a:xfrm>
        </p:spPr>
        <p:txBody>
          <a:bodyPr/>
          <a:lstStyle/>
          <a:p>
            <a:r>
              <a:rPr lang="en-US" altLang="zh-CN"/>
              <a:t>2</a:t>
            </a:r>
            <a:r>
              <a:rPr lang="en-US" altLang="zh-CN" smtClean="0"/>
              <a:t>.1 </a:t>
            </a:r>
            <a:r>
              <a:rPr lang="zh-CN" smtClean="0"/>
              <a:t>声明</a:t>
            </a:r>
            <a:r>
              <a:rPr lang="zh-CN" altLang="zh-CN"/>
              <a:t>函数</a:t>
            </a:r>
            <a:endParaRPr lang="zh-CN" altLang="en-US" dirty="0"/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39140" y="874395"/>
            <a:ext cx="7666355" cy="428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smtClean="0">
                <a:sym typeface="+mn-ea"/>
              </a:rPr>
              <a:t>函数在使用时分为</a:t>
            </a:r>
            <a:r>
              <a:rPr lang="zh-CN" altLang="en-US" sz="1050" dirty="0">
                <a:sym typeface="+mn-ea"/>
              </a:rPr>
              <a:t>两</a:t>
            </a:r>
            <a:r>
              <a:rPr lang="zh-CN" altLang="en-US" sz="1050">
                <a:sym typeface="+mn-ea"/>
              </a:rPr>
              <a:t>步</a:t>
            </a:r>
            <a:r>
              <a:rPr lang="zh-CN" altLang="en-US" sz="1050" smtClean="0">
                <a:sym typeface="+mn-ea"/>
              </a:rPr>
              <a:t>：</a:t>
            </a:r>
            <a:r>
              <a:rPr lang="zh-CN" altLang="en-US" sz="1050">
                <a:solidFill>
                  <a:srgbClr val="FF0000"/>
                </a:solidFill>
                <a:sym typeface="+mn-ea"/>
              </a:rPr>
              <a:t>声明函数</a:t>
            </a:r>
            <a:r>
              <a:rPr lang="zh-CN" altLang="en-US" sz="1050">
                <a:sym typeface="+mn-ea"/>
              </a:rPr>
              <a:t>和调用函数。</a:t>
            </a:r>
            <a:endParaRPr lang="zh-CN" altLang="en-US" sz="1050" dirty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8040" y="2055495"/>
            <a:ext cx="6338570" cy="1207967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声明</a:t>
            </a:r>
            <a:r>
              <a:rPr lang="zh-CN" altLang="en-US" sz="105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函数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rgbClr val="FF0000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函数名()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//函数体代码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rgbClr val="FF0000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828040" y="3391820"/>
            <a:ext cx="7105015" cy="1234440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FF0000"/>
                </a:solidFill>
              </a:rPr>
              <a:t>function</a:t>
            </a:r>
            <a:r>
              <a:rPr lang="en-US" altLang="zh-CN"/>
              <a:t> </a:t>
            </a:r>
            <a:r>
              <a:rPr lang="zh-CN" altLang="en-US"/>
              <a:t>是</a:t>
            </a:r>
            <a:r>
              <a:rPr lang="zh-CN" altLang="en-US" smtClean="0"/>
              <a:t>声明</a:t>
            </a:r>
            <a:r>
              <a:rPr lang="zh-CN" altLang="en-US" dirty="0"/>
              <a:t>函数</a:t>
            </a:r>
            <a:r>
              <a:rPr lang="zh-CN" altLang="en-US"/>
              <a:t>的</a:t>
            </a:r>
            <a:r>
              <a:rPr lang="zh-CN" altLang="en-US" smtClean="0"/>
              <a:t>关键字</a:t>
            </a:r>
            <a:r>
              <a:rPr lang="en-US" altLang="zh-CN" smtClean="0"/>
              <a:t>,</a:t>
            </a:r>
            <a:r>
              <a:rPr lang="zh-CN" altLang="en-US" smtClean="0">
                <a:solidFill>
                  <a:srgbClr val="FF0000"/>
                </a:solidFill>
              </a:rPr>
              <a:t>必须小写</a:t>
            </a:r>
            <a:endParaRPr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由于</a:t>
            </a:r>
            <a:r>
              <a:rPr lang="zh-CN" smtClean="0">
                <a:sym typeface="+mn-ea"/>
              </a:rPr>
              <a:t>函数</a:t>
            </a:r>
            <a:r>
              <a:rPr lang="zh-CN">
                <a:sym typeface="+mn-ea"/>
              </a:rPr>
              <a:t>一般</a:t>
            </a:r>
            <a:r>
              <a:rPr lang="zh-CN" smtClean="0">
                <a:sym typeface="+mn-ea"/>
              </a:rPr>
              <a:t>是</a:t>
            </a:r>
            <a:r>
              <a:rPr lang="zh-CN" altLang="en-US" smtClean="0">
                <a:sym typeface="+mn-ea"/>
              </a:rPr>
              <a:t>为了</a:t>
            </a:r>
            <a:r>
              <a:rPr lang="zh-CN" smtClean="0">
                <a:sym typeface="+mn-ea"/>
              </a:rPr>
              <a:t>实现</a:t>
            </a:r>
            <a:r>
              <a:rPr lang="zh-CN">
                <a:sym typeface="+mn-ea"/>
              </a:rPr>
              <a:t>某个</a:t>
            </a:r>
            <a:r>
              <a:rPr lang="zh-CN" smtClean="0">
                <a:sym typeface="+mn-ea"/>
              </a:rPr>
              <a:t>功能</a:t>
            </a:r>
            <a:r>
              <a:rPr lang="zh-CN" altLang="en-US" smtClean="0">
                <a:sym typeface="+mn-ea"/>
              </a:rPr>
              <a:t>才定义的</a:t>
            </a:r>
            <a:r>
              <a:rPr lang="zh-CN" smtClean="0">
                <a:sym typeface="+mn-ea"/>
              </a:rPr>
              <a:t>， </a:t>
            </a:r>
            <a:r>
              <a:rPr lang="zh-CN" altLang="en-US" smtClean="0">
                <a:sym typeface="+mn-ea"/>
              </a:rPr>
              <a:t>所以</a:t>
            </a:r>
            <a:r>
              <a:rPr lang="zh-CN" altLang="en-US">
                <a:sym typeface="+mn-ea"/>
              </a:rPr>
              <a:t>通常</a:t>
            </a:r>
            <a:r>
              <a:rPr lang="zh-CN" smtClean="0">
                <a:sym typeface="+mn-ea"/>
              </a:rPr>
              <a:t>我们</a:t>
            </a:r>
            <a:r>
              <a:rPr lang="zh-CN" altLang="en-US" smtClean="0">
                <a:sym typeface="+mn-ea"/>
              </a:rPr>
              <a:t>将</a:t>
            </a:r>
            <a:r>
              <a:rPr lang="zh-CN" smtClean="0">
                <a:solidFill>
                  <a:srgbClr val="FF0000"/>
                </a:solidFill>
                <a:sym typeface="+mn-ea"/>
              </a:rPr>
              <a:t>函数</a:t>
            </a:r>
            <a:r>
              <a:rPr lang="zh-CN" dirty="0">
                <a:solidFill>
                  <a:srgbClr val="FF0000"/>
                </a:solidFill>
                <a:sym typeface="+mn-ea"/>
              </a:rPr>
              <a:t>名</a:t>
            </a:r>
            <a:r>
              <a:rPr lang="zh-CN" dirty="0">
                <a:sym typeface="+mn-ea"/>
              </a:rPr>
              <a:t>命名</a:t>
            </a:r>
            <a:r>
              <a:rPr lang="zh-CN">
                <a:sym typeface="+mn-ea"/>
              </a:rPr>
              <a:t>为</a:t>
            </a:r>
            <a:r>
              <a:rPr lang="zh-CN" smtClean="0">
                <a:solidFill>
                  <a:srgbClr val="FF0000"/>
                </a:solidFill>
                <a:sym typeface="+mn-ea"/>
              </a:rPr>
              <a:t>动词</a:t>
            </a:r>
            <a:r>
              <a:rPr lang="zh-CN" altLang="en-US" smtClean="0">
                <a:sym typeface="+mn-ea"/>
              </a:rPr>
              <a:t>，</a:t>
            </a:r>
            <a:r>
              <a:rPr lang="zh-CN" smtClean="0">
                <a:sym typeface="+mn-ea"/>
              </a:rPr>
              <a:t>比如 </a:t>
            </a:r>
            <a:r>
              <a:rPr lang="en-US" altLang="zh-CN">
                <a:sym typeface="+mn-ea"/>
              </a:rPr>
              <a:t>getSum </a:t>
            </a:r>
            <a:r>
              <a:rPr lang="en-US" altLang="zh-CN"/>
              <a:t>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3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/>
              <a:t>. </a:t>
            </a:r>
            <a:r>
              <a:rPr lang="zh-CN" altLang="en-US" smtClean="0"/>
              <a:t>函数的使用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1385580"/>
            <a:ext cx="6517622" cy="541557"/>
          </a:xfrm>
        </p:spPr>
        <p:txBody>
          <a:bodyPr/>
          <a:lstStyle/>
          <a:p>
            <a:r>
              <a:rPr lang="en-US" altLang="zh-CN"/>
              <a:t>2</a:t>
            </a:r>
            <a:r>
              <a:rPr lang="en-US" altLang="zh-CN" smtClean="0"/>
              <a:t>.2 </a:t>
            </a:r>
            <a:r>
              <a:rPr lang="zh-CN" smtClean="0"/>
              <a:t>调用</a:t>
            </a:r>
            <a:r>
              <a:rPr lang="zh-CN" altLang="zh-CN"/>
              <a:t>函数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8040" y="1945134"/>
            <a:ext cx="6338570" cy="68652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调用</a:t>
            </a:r>
            <a:r>
              <a:rPr lang="zh-CN" altLang="en-US" sz="105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函数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rgbClr val="FF0000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函数名</a:t>
            </a:r>
            <a:r>
              <a:rPr sz="1050" strike="noStrike" noProof="1" smtClean="0">
                <a:solidFill>
                  <a:srgbClr val="FF0000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();</a:t>
            </a:r>
            <a:r>
              <a:rPr lang="en-US" sz="1050" strike="noStrike" noProof="1" smtClean="0">
                <a:solidFill>
                  <a:srgbClr val="FF0000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通过调用函数名来执行函数体代码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828041" y="2814339"/>
            <a:ext cx="6537960" cy="795962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dirty="0"/>
              <a:t>调用的</a:t>
            </a:r>
            <a:r>
              <a:rPr lang="zh-CN"/>
              <a:t>时候</a:t>
            </a:r>
            <a:r>
              <a:rPr lang="zh-CN" smtClean="0"/>
              <a:t>千万</a:t>
            </a:r>
            <a:r>
              <a:rPr lang="zh-CN" altLang="en-US" smtClean="0">
                <a:solidFill>
                  <a:srgbClr val="FF0000"/>
                </a:solidFill>
              </a:rPr>
              <a:t>不要</a:t>
            </a:r>
            <a:r>
              <a:rPr lang="zh-CN" smtClean="0">
                <a:solidFill>
                  <a:srgbClr val="FF0000"/>
                </a:solidFill>
              </a:rPr>
              <a:t>忘记</a:t>
            </a:r>
            <a:r>
              <a:rPr lang="zh-CN" dirty="0">
                <a:solidFill>
                  <a:srgbClr val="FF0000"/>
                </a:solidFill>
              </a:rPr>
              <a:t>添加小括号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/>
              <a:t>口诀</a:t>
            </a:r>
            <a:r>
              <a:rPr lang="zh-CN" smtClean="0"/>
              <a:t>：函数</a:t>
            </a:r>
            <a:r>
              <a:rPr lang="zh-CN" dirty="0"/>
              <a:t>不调用，自己不执行。</a:t>
            </a: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39140" y="3665383"/>
            <a:ext cx="7666355" cy="428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b="1" smtClean="0">
                <a:solidFill>
                  <a:srgbClr val="FF0000"/>
                </a:solidFill>
                <a:sym typeface="+mn-ea"/>
              </a:rPr>
              <a:t>注意：</a:t>
            </a:r>
            <a:r>
              <a:rPr lang="zh-CN" altLang="en-US" sz="1050">
                <a:solidFill>
                  <a:srgbClr val="FF0000"/>
                </a:solidFill>
                <a:sym typeface="+mn-ea"/>
              </a:rPr>
              <a:t>声明函数本身并不会执行代码，只有调用函数时才会执行函数</a:t>
            </a:r>
            <a:r>
              <a:rPr lang="zh-CN" altLang="en-US" sz="1050" smtClean="0">
                <a:solidFill>
                  <a:srgbClr val="FF0000"/>
                </a:solidFill>
                <a:sym typeface="+mn-ea"/>
              </a:rPr>
              <a:t>体</a:t>
            </a:r>
            <a:r>
              <a:rPr lang="zh-CN" altLang="en-US" sz="1050">
                <a:solidFill>
                  <a:srgbClr val="FF0000"/>
                </a:solidFill>
                <a:sym typeface="+mn-ea"/>
              </a:rPr>
              <a:t>代码</a:t>
            </a:r>
            <a:r>
              <a:rPr lang="zh-CN" altLang="en-US" sz="1050" smtClean="0">
                <a:solidFill>
                  <a:srgbClr val="FF0000"/>
                </a:solidFill>
                <a:sym typeface="+mn-ea"/>
              </a:rPr>
              <a:t>。</a:t>
            </a:r>
            <a:endParaRPr lang="zh-CN" altLang="en-US" sz="1050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39140" y="874395"/>
            <a:ext cx="7666355" cy="428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smtClean="0">
                <a:sym typeface="+mn-ea"/>
              </a:rPr>
              <a:t>函数在使用时分为</a:t>
            </a:r>
            <a:r>
              <a:rPr lang="zh-CN" altLang="en-US" sz="1050" dirty="0">
                <a:sym typeface="+mn-ea"/>
              </a:rPr>
              <a:t>两</a:t>
            </a:r>
            <a:r>
              <a:rPr lang="zh-CN" altLang="en-US" sz="1050">
                <a:sym typeface="+mn-ea"/>
              </a:rPr>
              <a:t>步</a:t>
            </a:r>
            <a:r>
              <a:rPr lang="zh-CN" altLang="en-US" sz="1050" smtClean="0">
                <a:sym typeface="+mn-ea"/>
              </a:rPr>
              <a:t>：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声明函数</a:t>
            </a:r>
            <a:r>
              <a:rPr lang="zh-CN" altLang="en-US" sz="1050" smtClean="0">
                <a:sym typeface="+mn-ea"/>
              </a:rPr>
              <a:t>和</a:t>
            </a:r>
            <a:r>
              <a:rPr lang="zh-CN" altLang="en-US" sz="1050">
                <a:solidFill>
                  <a:srgbClr val="FF0000"/>
                </a:solidFill>
                <a:sym typeface="+mn-ea"/>
              </a:rPr>
              <a:t>调用函数</a:t>
            </a:r>
            <a:r>
              <a:rPr lang="zh-CN" altLang="en-US" sz="1050" smtClean="0">
                <a:sym typeface="+mn-ea"/>
              </a:rPr>
              <a:t>。</a:t>
            </a:r>
            <a:endParaRPr lang="zh-CN" altLang="en-US" sz="105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/>
              <a:t>. </a:t>
            </a:r>
            <a:r>
              <a:rPr lang="zh-CN" altLang="en-US" smtClean="0"/>
              <a:t>函数的使用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1098560"/>
            <a:ext cx="6517622" cy="541557"/>
          </a:xfrm>
        </p:spPr>
        <p:txBody>
          <a:bodyPr/>
          <a:lstStyle/>
          <a:p>
            <a:r>
              <a:rPr lang="en-US" altLang="zh-CN"/>
              <a:t>2</a:t>
            </a:r>
            <a:r>
              <a:rPr lang="en-US" altLang="zh-CN" smtClean="0"/>
              <a:t>.3 </a:t>
            </a:r>
            <a:r>
              <a:rPr lang="zh-CN" smtClean="0"/>
              <a:t>函数</a:t>
            </a:r>
            <a:r>
              <a:rPr lang="zh-CN" altLang="en-US"/>
              <a:t>的</a:t>
            </a:r>
            <a:r>
              <a:rPr lang="zh-CN" smtClean="0"/>
              <a:t>封装</a:t>
            </a:r>
            <a:endParaRPr lang="zh-CN" altLang="en-US" dirty="0"/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38505" y="1732280"/>
            <a:ext cx="6627495" cy="8896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50" smtClean="0">
                <a:sym typeface="+mn-ea"/>
              </a:rPr>
              <a:t>函数的封装</a:t>
            </a:r>
            <a:r>
              <a:rPr lang="zh-CN" altLang="en-US" sz="1050" dirty="0">
                <a:sym typeface="+mn-ea"/>
              </a:rPr>
              <a:t>是把一个或者多个功能</a:t>
            </a:r>
            <a:r>
              <a:rPr lang="zh-CN" altLang="en-US" sz="1050">
                <a:sym typeface="+mn-ea"/>
              </a:rPr>
              <a:t>通过</a:t>
            </a:r>
            <a:r>
              <a:rPr lang="zh-CN" altLang="en-US" sz="1050" b="1" smtClean="0">
                <a:solidFill>
                  <a:srgbClr val="FF0000"/>
                </a:solidFill>
                <a:sym typeface="+mn-ea"/>
              </a:rPr>
              <a:t>函数的方式</a:t>
            </a:r>
            <a:r>
              <a:rPr lang="zh-CN" altLang="en-US" sz="1050" b="1" dirty="0">
                <a:solidFill>
                  <a:srgbClr val="FF0000"/>
                </a:solidFill>
                <a:sym typeface="+mn-ea"/>
              </a:rPr>
              <a:t>封装起来</a:t>
            </a:r>
            <a:r>
              <a:rPr lang="zh-CN" altLang="en-US" sz="1050" dirty="0">
                <a:sym typeface="+mn-ea"/>
              </a:rPr>
              <a:t>，对外只提供一个简单的</a:t>
            </a:r>
            <a:r>
              <a:rPr lang="zh-CN" altLang="en-US" sz="1050">
                <a:sym typeface="+mn-ea"/>
              </a:rPr>
              <a:t>函数</a:t>
            </a:r>
            <a:r>
              <a:rPr lang="zh-CN" altLang="en-US" sz="1050" smtClean="0">
                <a:sym typeface="+mn-ea"/>
              </a:rPr>
              <a:t>接口</a:t>
            </a:r>
            <a:endParaRPr lang="zh-CN" altLang="en-US" sz="1050" dirty="0">
              <a:sym typeface="+mn-ea"/>
            </a:endParaRPr>
          </a:p>
          <a:p>
            <a:pPr marL="171450" lvl="1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50" smtClean="0">
                <a:sym typeface="+mn-ea"/>
              </a:rPr>
              <a:t>简单</a:t>
            </a:r>
            <a:r>
              <a:rPr lang="zh-CN" altLang="en-US" sz="1050">
                <a:sym typeface="+mn-ea"/>
              </a:rPr>
              <a:t>理解</a:t>
            </a:r>
            <a:r>
              <a:rPr lang="zh-CN" altLang="en-US" sz="1050" smtClean="0">
                <a:sym typeface="+mn-ea"/>
              </a:rPr>
              <a:t>：封装类似于将电脑配件整合组装到机箱中 </a:t>
            </a:r>
            <a:r>
              <a:rPr lang="en-US" altLang="zh-CN" sz="1050" smtClean="0">
                <a:sym typeface="+mn-ea"/>
              </a:rPr>
              <a:t>( </a:t>
            </a:r>
            <a:r>
              <a:rPr lang="zh-CN" altLang="en-US" sz="1050" smtClean="0">
                <a:sym typeface="+mn-ea"/>
              </a:rPr>
              <a:t>类似快递打包）  </a:t>
            </a:r>
            <a:endParaRPr lang="zh-CN" altLang="en-US" sz="1050" dirty="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004" y="2580397"/>
            <a:ext cx="3874865" cy="2130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函数使用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利用函数计算1-100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的累加和 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909955" y="1636896"/>
            <a:ext cx="6338570" cy="3195454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/* 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计算1-100之间值的函数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*/</a:t>
            </a:r>
            <a:endParaRPr lang="en-US"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zh-CN" alt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声明函数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getSum(){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var sumNum = 0;// 准备一个变量，保存数字和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for (var i = 1; i &lt;= 100; i++)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sumNum += i;// 把每个数值 都累加 到变量中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alert(sumNum);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调用函数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getSum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函数使用</a:t>
            </a:r>
            <a:endParaRPr 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95055"/>
            <a:ext cx="6517622" cy="541557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.4 </a:t>
            </a:r>
            <a:r>
              <a:rPr lang="en-US" altLang="zh-CN" dirty="0"/>
              <a:t>pink</a:t>
            </a:r>
            <a:r>
              <a:rPr lang="zh-CN" altLang="en-US" dirty="0"/>
              <a:t>老师提问</a:t>
            </a:r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842645" y="1536700"/>
            <a:ext cx="7105015" cy="1676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</a:pPr>
            <a:r>
              <a:rPr lang="en-US" dirty="0"/>
              <a:t>1</a:t>
            </a:r>
            <a:r>
              <a:rPr lang="en-US"/>
              <a:t>. </a:t>
            </a:r>
            <a:r>
              <a:rPr smtClean="0"/>
              <a:t>函数</a:t>
            </a:r>
            <a:r>
              <a:rPr lang="zh-CN" altLang="en-US" smtClean="0"/>
              <a:t>是</a:t>
            </a:r>
            <a:r>
              <a:rPr smtClean="0"/>
              <a:t>做什么的（</a:t>
            </a:r>
            <a:r>
              <a:rPr lang="zh-CN" altLang="en-US"/>
              <a:t>作用</a:t>
            </a:r>
            <a:r>
              <a:rPr smtClean="0"/>
              <a:t>）？</a:t>
            </a:r>
            <a:endParaRPr dirty="0"/>
          </a:p>
          <a:p>
            <a:pPr>
              <a:buFont typeface="Wingdings" panose="05000000000000000000" pitchFamily="2" charset="2"/>
            </a:pPr>
            <a:r>
              <a:rPr lang="en-US" dirty="0"/>
              <a:t>2</a:t>
            </a:r>
            <a:r>
              <a:rPr lang="en-US"/>
              <a:t>. </a:t>
            </a:r>
            <a:r>
              <a:rPr smtClean="0"/>
              <a:t>声明函数用什么关键词</a:t>
            </a:r>
            <a:r>
              <a:rPr lang="zh-CN" altLang="en-US" smtClean="0"/>
              <a:t>？</a:t>
            </a:r>
            <a:endParaRPr dirty="0"/>
          </a:p>
          <a:p>
            <a:pPr>
              <a:buFont typeface="Wingdings" panose="05000000000000000000" pitchFamily="2" charset="2"/>
            </a:pPr>
            <a:r>
              <a:rPr lang="en-US" dirty="0"/>
              <a:t>3</a:t>
            </a:r>
            <a:r>
              <a:rPr lang="en-US"/>
              <a:t>. </a:t>
            </a:r>
            <a:r>
              <a:rPr smtClean="0"/>
              <a:t>如何调用函数</a:t>
            </a:r>
            <a:r>
              <a:rPr lang="zh-CN" altLang="en-US" smtClean="0"/>
              <a:t>？</a:t>
            </a:r>
            <a:r>
              <a:rPr lang="en-US" altLang="zh-CN" smtClean="0"/>
              <a:t> </a:t>
            </a:r>
            <a:endParaRPr lang="en-US" altLang="zh-CN" dirty="0"/>
          </a:p>
          <a:p>
            <a:pPr>
              <a:buFont typeface="Wingdings" panose="05000000000000000000" pitchFamily="2" charset="2"/>
            </a:pPr>
            <a:r>
              <a:rPr lang="en-US" dirty="0">
                <a:sym typeface="+mn-ea"/>
              </a:rPr>
              <a:t>4</a:t>
            </a:r>
            <a:r>
              <a:rPr lang="en-US">
                <a:sym typeface="+mn-ea"/>
              </a:rPr>
              <a:t>. </a:t>
            </a:r>
            <a:r>
              <a:rPr smtClean="0">
                <a:sym typeface="+mn-ea"/>
              </a:rPr>
              <a:t>封装是</a:t>
            </a:r>
            <a:r>
              <a:rPr lang="zh-CN" altLang="en-US" smtClean="0">
                <a:sym typeface="+mn-ea"/>
              </a:rPr>
              <a:t>什么</a:t>
            </a:r>
            <a:r>
              <a:rPr smtClean="0">
                <a:sym typeface="+mn-ea"/>
              </a:rPr>
              <a:t>意思</a:t>
            </a:r>
            <a:r>
              <a:rPr dirty="0">
                <a:sym typeface="+mn-ea"/>
              </a:rPr>
              <a:t>？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2440</TotalTime>
  <Words>2339</Words>
  <Application>Microsoft Office PowerPoint</Application>
  <PresentationFormat>全屏显示(16:9)</PresentationFormat>
  <Paragraphs>364</Paragraphs>
  <Slides>45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黑马程序员主题​​</vt:lpstr>
      <vt:lpstr>JavaScript 函数</vt:lpstr>
      <vt:lpstr>PowerPoint 演示文稿</vt:lpstr>
      <vt:lpstr>1. 函数的概念</vt:lpstr>
      <vt:lpstr>PowerPoint 演示文稿</vt:lpstr>
      <vt:lpstr>2. 函数的使用</vt:lpstr>
      <vt:lpstr>2. 函数的使用</vt:lpstr>
      <vt:lpstr>2. 函数的使用</vt:lpstr>
      <vt:lpstr>2. 函数使用</vt:lpstr>
      <vt:lpstr>2. 函数使用</vt:lpstr>
      <vt:lpstr>PowerPoint 演示文稿</vt:lpstr>
      <vt:lpstr>3. 函数的参数</vt:lpstr>
      <vt:lpstr>3. 函数的参数</vt:lpstr>
      <vt:lpstr>3. 函数的参数</vt:lpstr>
      <vt:lpstr>3. 函数的参数</vt:lpstr>
      <vt:lpstr>3. 函数参数</vt:lpstr>
      <vt:lpstr>3. 函数的参数</vt:lpstr>
      <vt:lpstr>PowerPoint 演示文稿</vt:lpstr>
      <vt:lpstr>4. 函数的返回值</vt:lpstr>
      <vt:lpstr>4. 函数的返回值</vt:lpstr>
      <vt:lpstr>4. 函数的返回值</vt:lpstr>
      <vt:lpstr>4. 函数的返回值</vt:lpstr>
      <vt:lpstr>4. 函数的返回值</vt:lpstr>
      <vt:lpstr>4. 函数的返回值</vt:lpstr>
      <vt:lpstr>4. 函数的返回值</vt:lpstr>
      <vt:lpstr>4. 函数的返回值</vt:lpstr>
      <vt:lpstr>4. 函数的返回值</vt:lpstr>
      <vt:lpstr>4. 函数的返回值</vt:lpstr>
      <vt:lpstr>4. 通过榨汁机看透函数</vt:lpstr>
      <vt:lpstr>作业</vt:lpstr>
      <vt:lpstr>PowerPoint 演示文稿</vt:lpstr>
      <vt:lpstr>5. arguments的使用</vt:lpstr>
      <vt:lpstr>5. arguments的使用</vt:lpstr>
      <vt:lpstr>PowerPoint 演示文稿</vt:lpstr>
      <vt:lpstr>6. 函数案例</vt:lpstr>
      <vt:lpstr>6. 函数案例</vt:lpstr>
      <vt:lpstr>6. 函数案例</vt:lpstr>
      <vt:lpstr>6. 函数案例</vt:lpstr>
      <vt:lpstr>6. 函数案例</vt:lpstr>
      <vt:lpstr>6. 函数案例</vt:lpstr>
      <vt:lpstr>PowerPoint 演示文稿</vt:lpstr>
      <vt:lpstr>7. 函数的两种声明方式</vt:lpstr>
      <vt:lpstr>7. 函数的两种声明方式</vt:lpstr>
      <vt:lpstr>作业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Windows 用户</cp:lastModifiedBy>
  <cp:revision>3336</cp:revision>
  <dcterms:created xsi:type="dcterms:W3CDTF">2018-10-05T21:01:00Z</dcterms:created>
  <dcterms:modified xsi:type="dcterms:W3CDTF">2018-12-17T11:57:33Z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