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61" r:id="rId2"/>
    <p:sldId id="260" r:id="rId3"/>
    <p:sldId id="590" r:id="rId4"/>
    <p:sldId id="304" r:id="rId5"/>
    <p:sldId id="577" r:id="rId6"/>
    <p:sldId id="592" r:id="rId7"/>
    <p:sldId id="595" r:id="rId8"/>
    <p:sldId id="578" r:id="rId9"/>
    <p:sldId id="591" r:id="rId10"/>
    <p:sldId id="580" r:id="rId11"/>
    <p:sldId id="583" r:id="rId12"/>
    <p:sldId id="584" r:id="rId13"/>
    <p:sldId id="585" r:id="rId14"/>
    <p:sldId id="582" r:id="rId15"/>
    <p:sldId id="586" r:id="rId16"/>
    <p:sldId id="587" r:id="rId17"/>
    <p:sldId id="588" r:id="rId18"/>
    <p:sldId id="589" r:id="rId19"/>
    <p:sldId id="262" r:id="rId20"/>
  </p:sldIdLst>
  <p:sldSz cx="9144000" cy="5143500" type="screen16x9"/>
  <p:notesSz cx="6858000" cy="9144000"/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047FFD"/>
    <a:srgbClr val="B3D9FF"/>
    <a:srgbClr val="EBF5FF"/>
    <a:srgbClr val="FFFFFF"/>
    <a:srgbClr val="CC3300"/>
    <a:srgbClr val="40404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45" autoAdjust="0"/>
    <p:restoredTop sz="93911" autoAdjust="0"/>
  </p:normalViewPr>
  <p:slideViewPr>
    <p:cSldViewPr snapToGrid="0" snapToObjects="1">
      <p:cViewPr varScale="1">
        <p:scale>
          <a:sx n="89" d="100"/>
          <a:sy n="89" d="100"/>
        </p:scale>
        <p:origin x="-600" y="-90"/>
      </p:cViewPr>
      <p:guideLst>
        <p:guide orient="horz" pos="16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162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985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158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png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/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/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/>
            <p:cNvGrpSpPr/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/>
            <p:cNvGrpSpPr/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/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/>
            <p:cNvGrpSpPr/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/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/>
            <p:cNvGrpSpPr/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/>
            <p:cNvGrpSpPr/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/>
            <p:cNvGrpSpPr/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/>
            <p:cNvGrpSpPr/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/>
            <p:cNvGrpSpPr/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/>
            <p:cNvGrpSpPr/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/>
            <p:cNvGrpSpPr/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2018/12/26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  <a:t>2018/12/26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  <a:t>‹#›</a:t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12/26/2018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  <a:t>12/26/2018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  <a:t>‹#›</a:t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2018/12/26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2018/12/26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  <a:t>2018/12/26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/>
            <p:cNvSpPr/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 lang="zh-CN" altLang="en-US"/>
              <a:t>2018/12/26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/>
              <a:t>JavaScript </a:t>
            </a:r>
            <a:r>
              <a:rPr kumimoji="1" lang="zh-CN" altLang="en-US"/>
              <a:t>作用域</a:t>
            </a:r>
            <a:endParaRPr kumimoji="1"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/>
              <a:t>. </a:t>
            </a:r>
            <a:r>
              <a:rPr lang="zh-CN" altLang="en-US" smtClean="0"/>
              <a:t>变量的作用域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45091" y="1434877"/>
            <a:ext cx="6488430" cy="20548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在</a:t>
            </a:r>
            <a:r>
              <a:rPr lang="zh-CN" altLang="en-US" dirty="0"/>
              <a:t>全局作用域下声明的变量叫做</a:t>
            </a:r>
            <a:r>
              <a:rPr lang="zh-CN" altLang="en-US" b="1" dirty="0">
                <a:solidFill>
                  <a:srgbClr val="FF0000"/>
                </a:solidFill>
              </a:rPr>
              <a:t>全局变量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在函数外部定义的</a:t>
            </a:r>
            <a:r>
              <a:rPr lang="zh-CN" altLang="en-US">
                <a:solidFill>
                  <a:srgbClr val="FF0000"/>
                </a:solidFill>
              </a:rPr>
              <a:t>变量</a:t>
            </a:r>
            <a:r>
              <a:rPr lang="zh-CN" altLang="en-US" smtClean="0"/>
              <a:t>）。</a:t>
            </a:r>
            <a:endParaRPr lang="zh-CN" altLang="en-US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/>
              <a:t>全局变量</a:t>
            </a:r>
            <a:r>
              <a:rPr lang="zh-CN" altLang="en-US" dirty="0"/>
              <a:t>在代码的任何位置都</a:t>
            </a:r>
            <a:r>
              <a:rPr lang="zh-CN" altLang="en-US"/>
              <a:t>可以</a:t>
            </a:r>
            <a:r>
              <a:rPr lang="zh-CN" altLang="en-US" smtClean="0"/>
              <a:t>使用</a:t>
            </a:r>
            <a:endParaRPr lang="en-US" altLang="zh-CN" smtClean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/>
              <a:t>在全局作用域下 </a:t>
            </a:r>
            <a:r>
              <a:rPr lang="en-US" altLang="zh-CN" smtClean="0"/>
              <a:t>var </a:t>
            </a:r>
            <a:r>
              <a:rPr lang="zh-CN" altLang="en-US" smtClean="0"/>
              <a:t>声明的变量 是全局变量</a:t>
            </a:r>
            <a:endParaRPr lang="zh-CN" altLang="en-US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/>
              <a:t>特殊情况下，在函数内不使用 var 声明的变量也</a:t>
            </a:r>
            <a:r>
              <a:rPr lang="zh-CN" altLang="en-US"/>
              <a:t>是</a:t>
            </a:r>
            <a:r>
              <a:rPr lang="zh-CN" altLang="en-US" smtClean="0"/>
              <a:t>全局变量（</a:t>
            </a:r>
            <a:r>
              <a:rPr lang="zh-CN" altLang="en-US" dirty="0"/>
              <a:t>不建议使用）</a:t>
            </a:r>
          </a:p>
        </p:txBody>
      </p:sp>
      <p:sp>
        <p:nvSpPr>
          <p:cNvPr id="9" name="内容占位符 4"/>
          <p:cNvSpPr>
            <a:spLocks noGrp="1"/>
          </p:cNvSpPr>
          <p:nvPr>
            <p:ph idx="1"/>
          </p:nvPr>
        </p:nvSpPr>
        <p:spPr>
          <a:xfrm>
            <a:off x="745091" y="893320"/>
            <a:ext cx="6517622" cy="541557"/>
          </a:xfrm>
        </p:spPr>
        <p:txBody>
          <a:bodyPr/>
          <a:lstStyle/>
          <a:p>
            <a:r>
              <a:rPr lang="en-US" altLang="zh-CN" smtClean="0"/>
              <a:t>2.2 </a:t>
            </a:r>
            <a:r>
              <a:rPr lang="zh-CN" altLang="en-US" dirty="0"/>
              <a:t>全局变量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/>
              <a:t>. </a:t>
            </a:r>
            <a:r>
              <a:rPr lang="zh-CN" altLang="en-US" smtClean="0"/>
              <a:t>变量的作用域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687573" y="1434875"/>
            <a:ext cx="6488430" cy="20548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在</a:t>
            </a:r>
            <a:r>
              <a:rPr lang="zh-CN" altLang="en-US" dirty="0"/>
              <a:t>局部作用域下声明的变量叫做</a:t>
            </a:r>
            <a:r>
              <a:rPr lang="zh-CN" altLang="en-US" b="1" dirty="0">
                <a:solidFill>
                  <a:srgbClr val="FF0000"/>
                </a:solidFill>
              </a:rPr>
              <a:t>局部变量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在函数内部定义的变量</a:t>
            </a:r>
            <a:r>
              <a:rPr lang="zh-CN" altLang="en-US" dirty="0"/>
              <a:t>）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/>
              <a:t>局部变量</a:t>
            </a:r>
            <a:r>
              <a:rPr lang="zh-CN" altLang="en-US" dirty="0"/>
              <a:t>只能在该函数</a:t>
            </a:r>
            <a:r>
              <a:rPr lang="zh-CN" altLang="en-US" b="1">
                <a:solidFill>
                  <a:srgbClr val="FF0000"/>
                </a:solidFill>
              </a:rPr>
              <a:t>内部</a:t>
            </a:r>
            <a:r>
              <a:rPr lang="zh-CN" altLang="en-US" smtClean="0"/>
              <a:t>使用</a:t>
            </a:r>
            <a:endParaRPr lang="en-US" altLang="zh-CN" smtClean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/>
              <a:t>在函数内部 </a:t>
            </a:r>
            <a:r>
              <a:rPr lang="en-US" altLang="zh-CN" smtClean="0"/>
              <a:t>var </a:t>
            </a:r>
            <a:r>
              <a:rPr lang="zh-CN" altLang="en-US" smtClean="0"/>
              <a:t>声明的变量是局部变量</a:t>
            </a:r>
            <a:endParaRPr lang="zh-CN" altLang="en-US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/>
              <a:t>函数</a:t>
            </a:r>
            <a:r>
              <a:rPr lang="zh-CN" altLang="en-US"/>
              <a:t>的</a:t>
            </a:r>
            <a:r>
              <a:rPr lang="zh-CN" altLang="en-US" b="1" smtClean="0">
                <a:solidFill>
                  <a:srgbClr val="FF0000"/>
                </a:solidFill>
              </a:rPr>
              <a:t>形参</a:t>
            </a:r>
            <a:r>
              <a:rPr lang="zh-CN" altLang="en-US" smtClean="0"/>
              <a:t>实际上</a:t>
            </a:r>
            <a:r>
              <a:rPr lang="zh-CN" altLang="en-US" dirty="0"/>
              <a:t>就是局部变量</a:t>
            </a:r>
          </a:p>
        </p:txBody>
      </p:sp>
      <p:sp>
        <p:nvSpPr>
          <p:cNvPr id="9" name="内容占位符 4"/>
          <p:cNvSpPr>
            <a:spLocks noGrp="1"/>
          </p:cNvSpPr>
          <p:nvPr>
            <p:ph idx="1"/>
          </p:nvPr>
        </p:nvSpPr>
        <p:spPr>
          <a:xfrm>
            <a:off x="752974" y="893318"/>
            <a:ext cx="6517622" cy="541557"/>
          </a:xfrm>
        </p:spPr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局部变量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/>
              <a:t>. </a:t>
            </a:r>
            <a:r>
              <a:rPr lang="zh-CN" altLang="en-US" smtClean="0"/>
              <a:t>变量的作用域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内容占位符 5"/>
          <p:cNvSpPr>
            <a:spLocks noGrp="1"/>
          </p:cNvSpPr>
          <p:nvPr/>
        </p:nvSpPr>
        <p:spPr>
          <a:xfrm>
            <a:off x="753110" y="1436098"/>
            <a:ext cx="6488430" cy="20548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/>
              <a:t>全局变量</a:t>
            </a:r>
            <a:r>
              <a:rPr lang="zh-CN" altLang="en-US"/>
              <a:t>：</a:t>
            </a:r>
            <a:r>
              <a:rPr lang="zh-CN" altLang="en-US" smtClean="0"/>
              <a:t>在任何</a:t>
            </a:r>
            <a:r>
              <a:rPr lang="zh-CN" altLang="en-US" dirty="0"/>
              <a:t>一个地方都可以使用</a:t>
            </a:r>
            <a:r>
              <a:rPr lang="zh-CN" altLang="en-US"/>
              <a:t>，</a:t>
            </a:r>
            <a:r>
              <a:rPr lang="zh-CN" altLang="en-US" smtClean="0"/>
              <a:t>只有在浏览器关闭时才会被销毁，因此比较</a:t>
            </a:r>
            <a:r>
              <a:rPr lang="zh-CN" altLang="en-US"/>
              <a:t>占</a:t>
            </a:r>
            <a:r>
              <a:rPr lang="zh-CN" altLang="en-US" smtClean="0"/>
              <a:t>内存</a:t>
            </a:r>
            <a:endParaRPr lang="en-US" altLang="zh-CN" smtClean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/>
              <a:t>局部变量：只</a:t>
            </a:r>
            <a:r>
              <a:rPr lang="zh-CN" altLang="en-US"/>
              <a:t>在函数内部使用，当其所在的代码块被执行时，会被初始化；当代码块运行结束后，</a:t>
            </a:r>
            <a:r>
              <a:rPr lang="zh-CN" altLang="en-US" smtClean="0"/>
              <a:t>就会被销毁，因此更节省</a:t>
            </a:r>
            <a:r>
              <a:rPr lang="zh-CN" altLang="en-US"/>
              <a:t>内存</a:t>
            </a:r>
            <a:r>
              <a:rPr lang="zh-CN" altLang="en-US" smtClean="0"/>
              <a:t>空间</a:t>
            </a:r>
            <a:endParaRPr lang="zh-CN" altLang="en-US"/>
          </a:p>
        </p:txBody>
      </p:sp>
      <p:sp>
        <p:nvSpPr>
          <p:cNvPr id="11" name="内容占位符 4"/>
          <p:cNvSpPr>
            <a:spLocks noGrp="1"/>
          </p:cNvSpPr>
          <p:nvPr>
            <p:ph idx="1"/>
          </p:nvPr>
        </p:nvSpPr>
        <p:spPr>
          <a:xfrm>
            <a:off x="754280" y="894541"/>
            <a:ext cx="6517622" cy="541557"/>
          </a:xfrm>
        </p:spPr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全局变量</a:t>
            </a:r>
            <a:r>
              <a:rPr lang="zh-CN" altLang="en-US"/>
              <a:t>和</a:t>
            </a:r>
            <a:r>
              <a:rPr lang="zh-CN" altLang="en-US" smtClean="0"/>
              <a:t>局部变量的区别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27095" y="1487805"/>
            <a:ext cx="4991100" cy="1762760"/>
          </a:xfrm>
        </p:spPr>
        <p:txBody>
          <a:bodyPr>
            <a:normAutofit/>
          </a:bodyPr>
          <a:lstStyle/>
          <a:p>
            <a:r>
              <a:rPr lang="zh-CN" altLang="en-US" smtClean="0">
                <a:solidFill>
                  <a:schemeClr val="tx1"/>
                </a:solidFill>
              </a:rPr>
              <a:t>作用域</a:t>
            </a:r>
          </a:p>
          <a:p>
            <a:r>
              <a:rPr lang="zh-CN" altLang="en-US" smtClean="0">
                <a:solidFill>
                  <a:schemeClr val="tx1"/>
                </a:solidFill>
              </a:rPr>
              <a:t>变量的作用域</a:t>
            </a:r>
          </a:p>
          <a:p>
            <a:r>
              <a:rPr lang="zh-CN" altLang="en-US" smtClean="0">
                <a:solidFill>
                  <a:srgbClr val="FF0000"/>
                </a:solidFill>
              </a:rPr>
              <a:t>作用域</a:t>
            </a:r>
            <a:r>
              <a:rPr lang="zh-CN" altLang="en-US" dirty="0">
                <a:solidFill>
                  <a:srgbClr val="FF0000"/>
                </a:solidFill>
              </a:rPr>
              <a:t>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3. </a:t>
            </a:r>
            <a:r>
              <a:rPr lang="zh-CN" altLang="en-US" dirty="0">
                <a:sym typeface="+mn-ea"/>
              </a:rPr>
              <a:t>作用域链</a:t>
            </a:r>
            <a:endParaRPr lang="zh-CN" altLang="en-US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753110" y="1035291"/>
            <a:ext cx="6488430" cy="301180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/>
              <a:t> </a:t>
            </a:r>
            <a:r>
              <a:rPr lang="zh-CN" altLang="en-US" dirty="0"/>
              <a:t>只要是代码，就至少有一个作用域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/>
              <a:t>写</a:t>
            </a:r>
            <a:r>
              <a:rPr lang="zh-CN" altLang="en-US" dirty="0"/>
              <a:t>在函数内部的局部作用域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/>
              <a:t> </a:t>
            </a:r>
            <a:r>
              <a:rPr lang="zh-CN" altLang="en-US" dirty="0"/>
              <a:t>如果函数中还有函数，那么在这个作用域中就又可以诞生一</a:t>
            </a:r>
            <a:r>
              <a:rPr lang="zh-CN" altLang="en-US"/>
              <a:t>个</a:t>
            </a:r>
            <a:r>
              <a:rPr lang="zh-CN" altLang="en-US" smtClean="0"/>
              <a:t>作用域</a:t>
            </a:r>
            <a:endParaRPr lang="zh-CN" altLang="en-US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/>
              <a:t> </a:t>
            </a:r>
            <a:r>
              <a:rPr lang="zh-CN" altLang="en-US" dirty="0"/>
              <a:t>根据在内部函数可以访问外部函数变量的这种机制，用链式查找决定哪些数据能被内部</a:t>
            </a:r>
            <a:r>
              <a:rPr lang="zh-CN" altLang="en-US"/>
              <a:t>函数</a:t>
            </a:r>
            <a:r>
              <a:rPr lang="zh-CN" altLang="en-US" smtClean="0"/>
              <a:t>访问</a:t>
            </a:r>
            <a:r>
              <a:rPr lang="zh-CN" altLang="en-US"/>
              <a:t>，</a:t>
            </a:r>
            <a:r>
              <a:rPr lang="zh-CN" altLang="en-US" smtClean="0"/>
              <a:t>就</a:t>
            </a:r>
            <a:r>
              <a:rPr lang="zh-CN" altLang="en-US" dirty="0"/>
              <a:t>称作</a:t>
            </a:r>
            <a:r>
              <a:rPr lang="zh-CN" altLang="en-US"/>
              <a:t>作用域</a:t>
            </a:r>
            <a:r>
              <a:rPr lang="zh-CN" altLang="en-US" smtClean="0"/>
              <a:t>链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3. </a:t>
            </a:r>
            <a:r>
              <a:rPr lang="zh-CN" altLang="en-US" dirty="0">
                <a:sym typeface="+mn-ea"/>
              </a:rPr>
              <a:t>作用域链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 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结果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是几？</a:t>
            </a: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853440" y="1723390"/>
            <a:ext cx="6338570" cy="254906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function f1() 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var num = 123;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function f2() 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console.log( num );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f2();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num = 456;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f1();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3. </a:t>
            </a:r>
            <a:r>
              <a:rPr lang="zh-CN" altLang="en-US" dirty="0">
                <a:sym typeface="+mn-ea"/>
              </a:rPr>
              <a:t>作用域链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377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 descr="06-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417" y="1824793"/>
            <a:ext cx="5691667" cy="22742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3. </a:t>
            </a:r>
            <a:r>
              <a:rPr lang="zh-CN" altLang="en-US" dirty="0">
                <a:sym typeface="+mn-ea"/>
              </a:rPr>
              <a:t>作用域链</a:t>
            </a:r>
            <a:endParaRPr lang="zh-CN" altLang="en-US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753110" y="932816"/>
            <a:ext cx="6488430" cy="4072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作用域</a:t>
            </a:r>
            <a:r>
              <a:rPr lang="zh-CN" altLang="en-US"/>
              <a:t>链</a:t>
            </a:r>
            <a:r>
              <a:rPr lang="zh-CN" altLang="en-US" smtClean="0"/>
              <a:t>：采取</a:t>
            </a:r>
            <a:r>
              <a:rPr lang="zh-CN" altLang="en-US" b="1" smtClean="0">
                <a:solidFill>
                  <a:srgbClr val="FF0000"/>
                </a:solidFill>
              </a:rPr>
              <a:t>就近原则</a:t>
            </a:r>
            <a:r>
              <a:rPr lang="zh-CN" altLang="en-US"/>
              <a:t>的方式</a:t>
            </a:r>
            <a:r>
              <a:rPr lang="zh-CN" altLang="en-US" smtClean="0">
                <a:solidFill>
                  <a:schemeClr val="tx1"/>
                </a:solidFill>
              </a:rPr>
              <a:t>来</a:t>
            </a:r>
            <a:r>
              <a:rPr lang="zh-CN" altLang="en-US" dirty="0">
                <a:solidFill>
                  <a:schemeClr val="tx1"/>
                </a:solidFill>
              </a:rPr>
              <a:t>查找变量最终</a:t>
            </a:r>
            <a:r>
              <a:rPr lang="zh-CN" altLang="en-US">
                <a:solidFill>
                  <a:schemeClr val="tx1"/>
                </a:solidFill>
              </a:rPr>
              <a:t>的</a:t>
            </a:r>
            <a:r>
              <a:rPr lang="zh-CN" altLang="en-US" smtClean="0">
                <a:solidFill>
                  <a:schemeClr val="tx1"/>
                </a:solidFill>
              </a:rPr>
              <a:t>值。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3. </a:t>
            </a:r>
            <a:r>
              <a:rPr lang="zh-CN" altLang="en-US" dirty="0">
                <a:sym typeface="+mn-ea"/>
              </a:rPr>
              <a:t>作用域链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13485" y="657642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 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结果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是几？</a:t>
            </a: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727585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853440" y="1157253"/>
            <a:ext cx="6338570" cy="3845143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a = 1;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function fn1() 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var a = 2;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var b = '22';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fn2();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function fn2() 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var a = 3;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fn3();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function fn3() 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    var a = 4;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    console.log(a); //a的值 ?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    console.log(b); //b的值 ?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fn1();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27095" y="1487805"/>
            <a:ext cx="4991100" cy="1762760"/>
          </a:xfrm>
        </p:spPr>
        <p:txBody>
          <a:bodyPr>
            <a:normAutofit/>
          </a:bodyPr>
          <a:lstStyle/>
          <a:p>
            <a:r>
              <a:rPr lang="zh-CN" altLang="en-US" smtClean="0">
                <a:solidFill>
                  <a:srgbClr val="FF0000"/>
                </a:solidFill>
              </a:rPr>
              <a:t>作用域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变量的作用域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作用域链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/>
              <a:t>. 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作用域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753110" y="1428027"/>
            <a:ext cx="6612890" cy="6903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olidFill>
                  <a:schemeClr val="tx1"/>
                </a:solidFill>
              </a:rPr>
              <a:t>通常</a:t>
            </a:r>
            <a:r>
              <a:rPr lang="zh-CN" altLang="en-US">
                <a:solidFill>
                  <a:schemeClr val="tx1"/>
                </a:solidFill>
              </a:rPr>
              <a:t>来说，一段程序代码中所用到的名字并不</a:t>
            </a:r>
            <a:r>
              <a:rPr lang="zh-CN" altLang="en-US" smtClean="0">
                <a:solidFill>
                  <a:schemeClr val="tx1"/>
                </a:solidFill>
              </a:rPr>
              <a:t>总是有效和可用的</a:t>
            </a:r>
            <a:r>
              <a:rPr lang="zh-CN" altLang="en-US">
                <a:solidFill>
                  <a:schemeClr val="tx1"/>
                </a:solidFill>
              </a:rPr>
              <a:t>，而限定这个</a:t>
            </a:r>
            <a:r>
              <a:rPr lang="zh-CN" altLang="en-US" smtClean="0">
                <a:solidFill>
                  <a:schemeClr val="tx1"/>
                </a:solidFill>
              </a:rPr>
              <a:t>名字的</a:t>
            </a:r>
            <a:r>
              <a:rPr lang="zh-CN" altLang="en-US" smtClean="0">
                <a:solidFill>
                  <a:srgbClr val="FF0000"/>
                </a:solidFill>
              </a:rPr>
              <a:t>可用性</a:t>
            </a:r>
            <a:r>
              <a:rPr lang="zh-CN" altLang="en-US">
                <a:solidFill>
                  <a:srgbClr val="FF0000"/>
                </a:solidFill>
              </a:rPr>
              <a:t>的代码范围</a:t>
            </a:r>
            <a:r>
              <a:rPr lang="zh-CN" altLang="en-US">
                <a:solidFill>
                  <a:schemeClr val="tx1"/>
                </a:solidFill>
              </a:rPr>
              <a:t>就是这个名字的</a:t>
            </a:r>
            <a:r>
              <a:rPr lang="zh-CN" altLang="en-US" b="1" smtClean="0">
                <a:solidFill>
                  <a:srgbClr val="FF0000"/>
                </a:solidFill>
              </a:rPr>
              <a:t>作用域</a:t>
            </a:r>
            <a:r>
              <a:rPr smtClean="0">
                <a:solidFill>
                  <a:schemeClr val="tx1"/>
                </a:solidFill>
              </a:rPr>
              <a:t>。作用域的使用提高了程序逻辑的局部性</a:t>
            </a:r>
            <a:r>
              <a:rPr>
                <a:solidFill>
                  <a:schemeClr val="tx1"/>
                </a:solidFill>
              </a:rPr>
              <a:t>，</a:t>
            </a:r>
            <a:r>
              <a:rPr smtClean="0">
                <a:solidFill>
                  <a:schemeClr val="tx1"/>
                </a:solidFill>
              </a:rPr>
              <a:t>增强</a:t>
            </a:r>
            <a:r>
              <a:rPr lang="zh-CN" altLang="en-US" smtClean="0">
                <a:solidFill>
                  <a:schemeClr val="tx1"/>
                </a:solidFill>
              </a:rPr>
              <a:t>了</a:t>
            </a:r>
            <a:r>
              <a:rPr smtClean="0">
                <a:solidFill>
                  <a:schemeClr val="tx1"/>
                </a:solidFill>
              </a:rPr>
              <a:t>程序的可靠性</a:t>
            </a:r>
            <a:r>
              <a:rPr>
                <a:solidFill>
                  <a:schemeClr val="tx1"/>
                </a:solidFill>
              </a:rPr>
              <a:t>，</a:t>
            </a:r>
            <a:r>
              <a:rPr smtClean="0">
                <a:solidFill>
                  <a:schemeClr val="tx1"/>
                </a:solidFill>
              </a:rPr>
              <a:t>减少</a:t>
            </a:r>
            <a:r>
              <a:rPr lang="zh-CN" altLang="en-US" smtClean="0">
                <a:solidFill>
                  <a:schemeClr val="tx1"/>
                </a:solidFill>
              </a:rPr>
              <a:t>了</a:t>
            </a:r>
            <a:r>
              <a:rPr smtClean="0">
                <a:solidFill>
                  <a:schemeClr val="tx1"/>
                </a:solidFill>
              </a:rPr>
              <a:t>名字冲突。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7" name="内容占位符 4"/>
          <p:cNvSpPr>
            <a:spLocks noGrp="1"/>
          </p:cNvSpPr>
          <p:nvPr>
            <p:ph idx="1"/>
          </p:nvPr>
        </p:nvSpPr>
        <p:spPr>
          <a:xfrm>
            <a:off x="738523" y="886470"/>
            <a:ext cx="6517622" cy="541557"/>
          </a:xfrm>
        </p:spPr>
        <p:txBody>
          <a:bodyPr/>
          <a:lstStyle/>
          <a:p>
            <a:r>
              <a:rPr lang="en-US" altLang="zh-CN"/>
              <a:t>1.1 </a:t>
            </a:r>
            <a:r>
              <a:rPr lang="zh-CN" altLang="en-US" smtClean="0"/>
              <a:t>作用域概述</a:t>
            </a:r>
            <a:endParaRPr lang="zh-CN" altLang="en-US" dirty="0"/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753110" y="2130587"/>
            <a:ext cx="6612890" cy="1247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JavaScript</a:t>
            </a:r>
            <a:r>
              <a:rPr lang="zh-CN" altLang="en-US" smtClean="0"/>
              <a:t>（</a:t>
            </a:r>
            <a:r>
              <a:rPr lang="en-US" altLang="zh-CN" dirty="0"/>
              <a:t>es6</a:t>
            </a:r>
            <a:r>
              <a:rPr lang="zh-CN" altLang="en-US" dirty="0"/>
              <a:t>前</a:t>
            </a:r>
            <a:r>
              <a:rPr lang="zh-CN" altLang="en-US"/>
              <a:t>）</a:t>
            </a:r>
            <a:r>
              <a:rPr lang="zh-CN" altLang="en-US" smtClean="0"/>
              <a:t>中的作用域有两种：</a:t>
            </a:r>
            <a:endParaRPr lang="en-US" altLang="zh-CN" smtClean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/>
              <a:t>全局作用域</a:t>
            </a:r>
            <a:endParaRPr lang="en-US" altLang="zh-CN" smtClean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/>
              <a:t>局部作用</a:t>
            </a:r>
            <a:r>
              <a:rPr lang="zh-CN" altLang="en-US" dirty="0"/>
              <a:t>域（函数作用域）</a:t>
            </a:r>
          </a:p>
        </p:txBody>
      </p:sp>
    </p:spTree>
    <p:extLst>
      <p:ext uri="{BB962C8B-B14F-4D97-AF65-F5344CB8AC3E}">
        <p14:creationId xmlns:p14="http://schemas.microsoft.com/office/powerpoint/2010/main" val="27284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/>
              <a:t>. 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作用域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753110" y="1386888"/>
            <a:ext cx="6488430" cy="17011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作用于所有</a:t>
            </a:r>
            <a:r>
              <a:rPr lang="zh-CN" altLang="en-US" dirty="0"/>
              <a:t>代码执行的环境</a:t>
            </a:r>
            <a:r>
              <a:rPr lang="zh-CN" altLang="en-US"/>
              <a:t>(</a:t>
            </a:r>
            <a:r>
              <a:rPr lang="zh-CN" altLang="en-US" smtClean="0"/>
              <a:t>整个 </a:t>
            </a:r>
            <a:r>
              <a:rPr lang="en-US" altLang="zh-CN"/>
              <a:t>s</a:t>
            </a:r>
            <a:r>
              <a:rPr lang="zh-CN" altLang="en-US" smtClean="0"/>
              <a:t>cript 标签</a:t>
            </a:r>
            <a:r>
              <a:rPr lang="zh-CN" altLang="en-US"/>
              <a:t>内部</a:t>
            </a:r>
            <a:r>
              <a:rPr lang="zh-CN" altLang="en-US" smtClean="0"/>
              <a:t>)或者</a:t>
            </a:r>
            <a:r>
              <a:rPr lang="zh-CN" altLang="en-US" dirty="0"/>
              <a:t>一</a:t>
            </a:r>
            <a:r>
              <a:rPr lang="zh-CN" altLang="en-US"/>
              <a:t>个</a:t>
            </a:r>
            <a:r>
              <a:rPr lang="zh-CN" altLang="en-US" smtClean="0"/>
              <a:t>独立的 js 文件。</a:t>
            </a:r>
            <a:endParaRPr lang="zh-CN" altLang="en-US" dirty="0"/>
          </a:p>
        </p:txBody>
      </p:sp>
      <p:sp>
        <p:nvSpPr>
          <p:cNvPr id="9" name="内容占位符 10"/>
          <p:cNvSpPr>
            <a:spLocks noGrp="1"/>
          </p:cNvSpPr>
          <p:nvPr>
            <p:ph idx="1"/>
          </p:nvPr>
        </p:nvSpPr>
        <p:spPr>
          <a:xfrm>
            <a:off x="738523" y="899447"/>
            <a:ext cx="8064869" cy="541557"/>
          </a:xfrm>
        </p:spPr>
        <p:txBody>
          <a:bodyPr/>
          <a:lstStyle/>
          <a:p>
            <a:r>
              <a:rPr lang="en-US" altLang="zh-CN" smtClean="0"/>
              <a:t>1.2 </a:t>
            </a:r>
            <a:r>
              <a:rPr lang="zh-CN" altLang="en-US" dirty="0"/>
              <a:t>全局作用域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/>
              <a:t>. 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作用域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42248" y="894219"/>
            <a:ext cx="6517622" cy="541557"/>
          </a:xfrm>
        </p:spPr>
        <p:txBody>
          <a:bodyPr/>
          <a:lstStyle/>
          <a:p>
            <a:r>
              <a:rPr lang="en-US" altLang="zh-CN" smtClean="0"/>
              <a:t>1.3 </a:t>
            </a:r>
            <a:r>
              <a:rPr lang="zh-CN" altLang="en-US" dirty="0"/>
              <a:t>局部作用域</a:t>
            </a:r>
            <a:r>
              <a:rPr lang="en-US" altLang="zh-CN" dirty="0"/>
              <a:t> </a:t>
            </a:r>
            <a:r>
              <a:rPr lang="zh-CN" altLang="en-US" dirty="0"/>
              <a:t>（函数作用域）</a:t>
            </a:r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771440" y="1325374"/>
            <a:ext cx="6488430" cy="17011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作用于函数</a:t>
            </a:r>
            <a:r>
              <a:rPr lang="zh-CN" altLang="en-US" smtClean="0"/>
              <a:t>内的代码环境</a:t>
            </a:r>
            <a:r>
              <a:rPr lang="zh-CN" altLang="en-US" dirty="0"/>
              <a:t>，就是</a:t>
            </a:r>
            <a:r>
              <a:rPr lang="zh-CN" altLang="en-US"/>
              <a:t>局部作用</a:t>
            </a:r>
            <a:r>
              <a:rPr lang="zh-CN" altLang="en-US" smtClean="0"/>
              <a:t>域。 </a:t>
            </a:r>
            <a:r>
              <a:rPr lang="zh-CN" altLang="en-US" dirty="0"/>
              <a:t>因为跟函数有关系，</a:t>
            </a:r>
            <a:r>
              <a:rPr lang="zh-CN" altLang="en-US"/>
              <a:t>所以</a:t>
            </a:r>
            <a:r>
              <a:rPr lang="zh-CN" altLang="en-US" smtClean="0"/>
              <a:t>也称为</a:t>
            </a:r>
            <a:r>
              <a:rPr lang="zh-CN" altLang="en-US"/>
              <a:t>函数</a:t>
            </a:r>
            <a:r>
              <a:rPr lang="zh-CN" altLang="en-US" smtClean="0"/>
              <a:t>作用域。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/>
              <a:t>. 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作用域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42248" y="894219"/>
            <a:ext cx="6517622" cy="541557"/>
          </a:xfrm>
        </p:spPr>
        <p:txBody>
          <a:bodyPr/>
          <a:lstStyle/>
          <a:p>
            <a:r>
              <a:rPr lang="en-US" altLang="zh-CN" smtClean="0"/>
              <a:t>1.4 JS </a:t>
            </a:r>
            <a:r>
              <a:rPr lang="zh-CN" altLang="en-US" smtClean="0"/>
              <a:t>没有块级作用域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28040" y="2527935"/>
            <a:ext cx="6338570" cy="151384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if(true){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 int num = 123;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 system.out.print(num)</a:t>
            </a:r>
            <a:r>
              <a:rPr lang="zh-CN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;  </a:t>
            </a:r>
            <a:r>
              <a:rPr lang="zh-CN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//</a:t>
            </a:r>
            <a:r>
              <a:rPr lang="en-US" altLang="zh-CN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lang="zh-CN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123</a:t>
            </a:r>
            <a:endParaRPr lang="zh-CN" sz="1050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system.out.print(num)</a:t>
            </a:r>
            <a:r>
              <a:rPr lang="zh-CN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; </a:t>
            </a:r>
            <a:r>
              <a:rPr lang="en-US" altLang="zh-CN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  </a:t>
            </a:r>
            <a:r>
              <a:rPr lang="zh-CN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//</a:t>
            </a:r>
            <a:r>
              <a:rPr lang="en-US" altLang="zh-CN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lang="zh-CN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报</a:t>
            </a:r>
            <a:r>
              <a:rPr lang="zh-CN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错</a:t>
            </a: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67715" y="1508760"/>
            <a:ext cx="6488430" cy="10191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smtClean="0"/>
              <a:t>块作用域由 </a:t>
            </a:r>
            <a:r>
              <a:rPr lang="en-US" dirty="0"/>
              <a:t>{ } 包括</a:t>
            </a:r>
            <a:r>
              <a:rPr lang="zh-CN" altLang="en-US" dirty="0"/>
              <a:t>。</a:t>
            </a:r>
            <a:endParaRPr lang="en-US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smtClean="0"/>
              <a:t>在其他编程语言中</a:t>
            </a:r>
            <a:r>
              <a:rPr lang="zh-CN" altLang="en-US"/>
              <a:t>（</a:t>
            </a:r>
            <a:r>
              <a:rPr smtClean="0"/>
              <a:t>如</a:t>
            </a:r>
            <a:r>
              <a:rPr lang="en-US" smtClean="0"/>
              <a:t> </a:t>
            </a:r>
            <a:r>
              <a:rPr smtClean="0"/>
              <a:t>java、c</a:t>
            </a:r>
            <a:r>
              <a:rPr/>
              <a:t>#</a:t>
            </a:r>
            <a:r>
              <a:rPr smtClean="0"/>
              <a:t>等</a:t>
            </a:r>
            <a:r>
              <a:rPr lang="zh-CN" altLang="en-US" smtClean="0"/>
              <a:t>）</a:t>
            </a:r>
            <a:r>
              <a:rPr lang="zh-CN" altLang="en-US"/>
              <a:t>，</a:t>
            </a:r>
            <a:r>
              <a:rPr smtClean="0"/>
              <a:t>在</a:t>
            </a:r>
            <a:r>
              <a:rPr lang="en-US" smtClean="0"/>
              <a:t> </a:t>
            </a:r>
            <a:r>
              <a:rPr smtClean="0"/>
              <a:t>if</a:t>
            </a:r>
            <a:r>
              <a:rPr lang="en-US" smtClean="0"/>
              <a:t> </a:t>
            </a:r>
            <a:r>
              <a:rPr smtClean="0"/>
              <a:t>语句</a:t>
            </a:r>
            <a:r>
              <a:rPr dirty="0"/>
              <a:t>、循环语句中创建的变量</a:t>
            </a:r>
            <a:r>
              <a:rPr/>
              <a:t>，</a:t>
            </a:r>
            <a:r>
              <a:rPr smtClean="0"/>
              <a:t>仅仅只能在本</a:t>
            </a:r>
            <a:r>
              <a:rPr lang="en-US" smtClean="0"/>
              <a:t> </a:t>
            </a:r>
            <a:r>
              <a:rPr smtClean="0"/>
              <a:t>if</a:t>
            </a:r>
            <a:r>
              <a:rPr lang="en-US" smtClean="0"/>
              <a:t> </a:t>
            </a:r>
            <a:r>
              <a:rPr smtClean="0"/>
              <a:t>语句</a:t>
            </a:r>
            <a:r>
              <a:rPr/>
              <a:t>、</a:t>
            </a:r>
            <a:r>
              <a:rPr smtClean="0"/>
              <a:t>本循环语句中使用</a:t>
            </a:r>
            <a:r>
              <a:rPr lang="zh-CN" altLang="en-US" smtClean="0"/>
              <a:t>，</a:t>
            </a:r>
            <a:r>
              <a:rPr smtClean="0"/>
              <a:t>如下</a:t>
            </a:r>
            <a:r>
              <a:rPr lang="zh-CN" altLang="en-US" smtClean="0"/>
              <a:t>面的</a:t>
            </a:r>
            <a:r>
              <a:rPr smtClean="0"/>
              <a:t>Java代码</a:t>
            </a:r>
            <a:r>
              <a:rPr lang="zh-CN" altLang="en-US" smtClean="0"/>
              <a:t>：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28132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/>
              <a:t>. </a:t>
            </a:r>
            <a:r>
              <a:rPr lang="zh-CN" altLang="en-US" smtClean="0">
                <a:solidFill>
                  <a:schemeClr val="tx1"/>
                </a:solidFill>
                <a:sym typeface="+mn-ea"/>
              </a:rPr>
              <a:t>作用域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42248" y="894219"/>
            <a:ext cx="6517622" cy="541557"/>
          </a:xfrm>
        </p:spPr>
        <p:txBody>
          <a:bodyPr/>
          <a:lstStyle/>
          <a:p>
            <a:r>
              <a:rPr lang="en-US" altLang="zh-CN" smtClean="0"/>
              <a:t>1.4 JS </a:t>
            </a:r>
            <a:r>
              <a:rPr lang="zh-CN" altLang="en-US" smtClean="0"/>
              <a:t>没有块级作用域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28040" y="2042160"/>
            <a:ext cx="6338570" cy="151384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if(true){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 var num = 123;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 console.log(123); //123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}</a:t>
            </a: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sz="1050" dirty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console.log(123)</a:t>
            </a:r>
            <a:r>
              <a:rPr lang="zh-CN" sz="105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;  </a:t>
            </a:r>
            <a:r>
              <a:rPr lang="en-US" altLang="zh-CN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lang="zh-CN" sz="1050" smtClean="0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//123</a:t>
            </a:r>
            <a:endParaRPr lang="zh-CN" sz="1050" dirty="0">
              <a:solidFill>
                <a:schemeClr val="tx1"/>
              </a:solidFill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767715" y="1508761"/>
            <a:ext cx="648843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/>
              <a:t>Js中没有块级作用域（在ES</a:t>
            </a:r>
            <a:r>
              <a:rPr lang="en-US" dirty="0"/>
              <a:t>6</a:t>
            </a:r>
            <a:r>
              <a:rPr/>
              <a:t>之前</a:t>
            </a:r>
            <a:r>
              <a:rPr smtClean="0"/>
              <a:t>）</a:t>
            </a:r>
            <a:r>
              <a:rPr lang="zh-CN" altLang="en-US" smtClean="0"/>
              <a:t>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573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427095" y="1487805"/>
            <a:ext cx="4991100" cy="1762760"/>
          </a:xfrm>
        </p:spPr>
        <p:txBody>
          <a:bodyPr>
            <a:normAutofit/>
          </a:bodyPr>
          <a:lstStyle/>
          <a:p>
            <a:r>
              <a:rPr lang="zh-CN" altLang="en-US" smtClean="0">
                <a:solidFill>
                  <a:schemeClr val="tx1"/>
                </a:solidFill>
              </a:rPr>
              <a:t>作用域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rgbClr val="FF0000"/>
                </a:solidFill>
              </a:rPr>
              <a:t>变量的作用域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作用域链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/>
              <a:t>. </a:t>
            </a:r>
            <a:r>
              <a:rPr lang="zh-CN" altLang="en-US" smtClean="0"/>
              <a:t>变量的作用域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742248" y="894219"/>
            <a:ext cx="6517622" cy="541557"/>
          </a:xfrm>
        </p:spPr>
        <p:txBody>
          <a:bodyPr/>
          <a:lstStyle/>
          <a:p>
            <a:r>
              <a:rPr lang="en-US" altLang="zh-CN" smtClean="0"/>
              <a:t>2.1 </a:t>
            </a:r>
            <a:r>
              <a:rPr lang="zh-CN" altLang="en-US" smtClean="0"/>
              <a:t>变量作用域的分类</a:t>
            </a:r>
            <a:endParaRPr lang="zh-CN" altLang="en-US" dirty="0"/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771440" y="1426820"/>
            <a:ext cx="6488430" cy="12454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在</a:t>
            </a:r>
            <a:r>
              <a:rPr lang="en-US" altLang="zh-CN" smtClean="0"/>
              <a:t>JavaScript</a:t>
            </a:r>
            <a:r>
              <a:rPr lang="zh-CN" altLang="en-US" smtClean="0"/>
              <a:t>中，根据作用域的不同，变量可以分为两种：</a:t>
            </a:r>
            <a:endParaRPr lang="en-US" altLang="zh-CN" smtClean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/>
              <a:t>全局变量</a:t>
            </a:r>
            <a:endParaRPr lang="en-US" altLang="zh-CN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/>
              <a:t>局部变量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637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728</TotalTime>
  <Words>703</Words>
  <Application>Microsoft Office PowerPoint</Application>
  <PresentationFormat>全屏显示(16:9)</PresentationFormat>
  <Paragraphs>100</Paragraphs>
  <Slides>19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黑马程序员主题​​</vt:lpstr>
      <vt:lpstr>JavaScript 作用域</vt:lpstr>
      <vt:lpstr>PowerPoint 演示文稿</vt:lpstr>
      <vt:lpstr>1. 作用域</vt:lpstr>
      <vt:lpstr>1. 作用域</vt:lpstr>
      <vt:lpstr>1. 作用域</vt:lpstr>
      <vt:lpstr>1. 作用域</vt:lpstr>
      <vt:lpstr>1. 作用域</vt:lpstr>
      <vt:lpstr>PowerPoint 演示文稿</vt:lpstr>
      <vt:lpstr>2. 变量的作用域</vt:lpstr>
      <vt:lpstr>2. 变量的作用域</vt:lpstr>
      <vt:lpstr>2. 变量的作用域</vt:lpstr>
      <vt:lpstr>2. 变量的作用域</vt:lpstr>
      <vt:lpstr>PowerPoint 演示文稿</vt:lpstr>
      <vt:lpstr>3. 作用域链</vt:lpstr>
      <vt:lpstr>3. 作用域链</vt:lpstr>
      <vt:lpstr>3. 作用域链</vt:lpstr>
      <vt:lpstr>3. 作用域链</vt:lpstr>
      <vt:lpstr>3. 作用域链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Windows 用户</cp:lastModifiedBy>
  <cp:revision>3253</cp:revision>
  <dcterms:created xsi:type="dcterms:W3CDTF">2018-10-05T21:01:00Z</dcterms:created>
  <dcterms:modified xsi:type="dcterms:W3CDTF">2018-12-26T03:21:54Z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2052-10.1.0.7668</vt:lpwstr>
  </property>
</Properties>
</file>