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0"/>
  </p:notesMasterIdLst>
  <p:sldIdLst>
    <p:sldId id="261" r:id="rId2"/>
    <p:sldId id="645" r:id="rId3"/>
    <p:sldId id="304" r:id="rId4"/>
    <p:sldId id="712" r:id="rId5"/>
    <p:sldId id="606" r:id="rId6"/>
    <p:sldId id="643" r:id="rId7"/>
    <p:sldId id="644" r:id="rId8"/>
    <p:sldId id="607" r:id="rId9"/>
    <p:sldId id="713" r:id="rId10"/>
    <p:sldId id="646" r:id="rId11"/>
    <p:sldId id="647" r:id="rId12"/>
    <p:sldId id="675" r:id="rId13"/>
    <p:sldId id="683" r:id="rId14"/>
    <p:sldId id="608" r:id="rId15"/>
    <p:sldId id="676" r:id="rId16"/>
    <p:sldId id="678" r:id="rId17"/>
    <p:sldId id="679" r:id="rId18"/>
    <p:sldId id="680" r:id="rId19"/>
    <p:sldId id="677" r:id="rId20"/>
    <p:sldId id="681" r:id="rId21"/>
    <p:sldId id="682" r:id="rId22"/>
    <p:sldId id="684" r:id="rId23"/>
    <p:sldId id="685" r:id="rId24"/>
    <p:sldId id="686" r:id="rId25"/>
    <p:sldId id="687" r:id="rId26"/>
    <p:sldId id="688" r:id="rId27"/>
    <p:sldId id="689" r:id="rId28"/>
    <p:sldId id="690" r:id="rId29"/>
    <p:sldId id="692" r:id="rId30"/>
    <p:sldId id="693" r:id="rId31"/>
    <p:sldId id="691" r:id="rId32"/>
    <p:sldId id="694" r:id="rId33"/>
    <p:sldId id="695" r:id="rId34"/>
    <p:sldId id="696" r:id="rId35"/>
    <p:sldId id="697" r:id="rId36"/>
    <p:sldId id="698" r:id="rId37"/>
    <p:sldId id="699" r:id="rId38"/>
    <p:sldId id="714" r:id="rId39"/>
    <p:sldId id="700" r:id="rId40"/>
    <p:sldId id="702" r:id="rId41"/>
    <p:sldId id="706" r:id="rId42"/>
    <p:sldId id="715" r:id="rId43"/>
    <p:sldId id="704" r:id="rId44"/>
    <p:sldId id="707" r:id="rId45"/>
    <p:sldId id="710" r:id="rId46"/>
    <p:sldId id="709" r:id="rId47"/>
    <p:sldId id="711" r:id="rId48"/>
    <p:sldId id="262" r:id="rId49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4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04040"/>
    <a:srgbClr val="262626"/>
    <a:srgbClr val="047FFD"/>
    <a:srgbClr val="B3D9FF"/>
    <a:srgbClr val="EBF5FF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45" autoAdjust="0"/>
    <p:restoredTop sz="93911" autoAdjust="0"/>
  </p:normalViewPr>
  <p:slideViewPr>
    <p:cSldViewPr snapToGrid="0" snapToObjects="1">
      <p:cViewPr varScale="1">
        <p:scale>
          <a:sx n="89" d="100"/>
          <a:sy n="89" d="100"/>
        </p:scale>
        <p:origin x="-600" y="-90"/>
      </p:cViewPr>
      <p:guideLst>
        <p:guide orient="horz" pos="164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22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158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824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2019/5/3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2019/5/3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5/3/2019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5/3/2019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2019/5/3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2019/5/3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hihu.com/question/27005396/answer/34868386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zh-CN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dirty="0"/>
              <a:t>JavaScript </a:t>
            </a:r>
            <a:r>
              <a:rPr kumimoji="1" lang="zh-CN" dirty="0"/>
              <a:t>内置对象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en-US" dirty="0"/>
              <a:t>Math </a:t>
            </a:r>
            <a:r>
              <a:rPr lang="zh-CN" altLang="en-US" dirty="0"/>
              <a:t>对象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48378" y="1501819"/>
            <a:ext cx="6738620" cy="4058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r</a:t>
            </a:r>
            <a:r>
              <a:rPr lang="en-US" altLang="zh-CN" smtClean="0">
                <a:sym typeface="+mn-ea"/>
              </a:rPr>
              <a:t>andom() </a:t>
            </a:r>
            <a:r>
              <a:rPr lang="zh-CN" altLang="en-US" smtClean="0">
                <a:sym typeface="+mn-ea"/>
              </a:rPr>
              <a:t>方法可以随机</a:t>
            </a:r>
            <a:r>
              <a:rPr lang="zh-CN" altLang="en-US" dirty="0">
                <a:sym typeface="+mn-ea"/>
              </a:rPr>
              <a:t>返回一</a:t>
            </a:r>
            <a:r>
              <a:rPr lang="zh-CN" altLang="en-US">
                <a:sym typeface="+mn-ea"/>
              </a:rPr>
              <a:t>个</a:t>
            </a:r>
            <a:r>
              <a:rPr lang="zh-CN" altLang="en-US" smtClean="0">
                <a:sym typeface="+mn-ea"/>
              </a:rPr>
              <a:t>小数，其取值范围是 [</a:t>
            </a:r>
            <a:r>
              <a:rPr lang="zh-CN" altLang="en-US" dirty="0">
                <a:sym typeface="+mn-ea"/>
              </a:rPr>
              <a:t>0，</a:t>
            </a:r>
            <a:r>
              <a:rPr lang="zh-CN" altLang="en-US">
                <a:sym typeface="+mn-ea"/>
              </a:rPr>
              <a:t>1</a:t>
            </a:r>
            <a:r>
              <a:rPr lang="zh-CN" altLang="en-US" smtClean="0">
                <a:sym typeface="+mn-ea"/>
              </a:rPr>
              <a:t>)，左</a:t>
            </a:r>
            <a:r>
              <a:rPr lang="zh-CN" altLang="en-US" dirty="0">
                <a:sym typeface="+mn-ea"/>
              </a:rPr>
              <a:t>闭右</a:t>
            </a:r>
            <a:r>
              <a:rPr lang="zh-CN" altLang="en-US">
                <a:sym typeface="+mn-ea"/>
              </a:rPr>
              <a:t>开 </a:t>
            </a:r>
            <a:r>
              <a:rPr lang="zh-CN" altLang="en-US" smtClean="0">
                <a:sym typeface="+mn-ea"/>
              </a:rPr>
              <a:t>0 &lt;= </a:t>
            </a:r>
            <a:r>
              <a:rPr lang="zh-CN" altLang="en-US">
                <a:sym typeface="+mn-ea"/>
              </a:rPr>
              <a:t>x </a:t>
            </a:r>
            <a:r>
              <a:rPr lang="zh-CN" altLang="en-US" smtClean="0">
                <a:sym typeface="+mn-ea"/>
              </a:rPr>
              <a:t>&lt; 1 </a:t>
            </a:r>
            <a:endParaRPr lang="zh-CN" altLang="en-US" b="1" dirty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1215" y="2354534"/>
            <a:ext cx="6592946" cy="107188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function getRandom(min, max)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</a:t>
            </a:r>
            <a:r>
              <a:rPr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return </a:t>
            </a:r>
            <a:r>
              <a:rPr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Math.floor(</a:t>
            </a:r>
            <a:r>
              <a:rPr sz="1050" b="1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Math.random</a:t>
            </a:r>
            <a:r>
              <a:rPr sz="1050" b="1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() </a:t>
            </a: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* (max - min + 1)) + min; 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}</a:t>
            </a:r>
            <a:endParaRPr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6" name="内容占位符 8"/>
          <p:cNvSpPr>
            <a:spLocks noGrp="1"/>
          </p:cNvSpPr>
          <p:nvPr>
            <p:ph idx="1"/>
          </p:nvPr>
        </p:nvSpPr>
        <p:spPr>
          <a:xfrm>
            <a:off x="848378" y="949160"/>
            <a:ext cx="6517622" cy="541557"/>
          </a:xfrm>
        </p:spPr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随机数</a:t>
            </a:r>
            <a:r>
              <a:rPr lang="zh-CN" altLang="en-US"/>
              <a:t>方法 </a:t>
            </a:r>
            <a:r>
              <a:rPr lang="en-US" altLang="zh-CN" smtClean="0"/>
              <a:t>random</a:t>
            </a:r>
            <a:r>
              <a:rPr lang="en-US" altLang="zh-CN"/>
              <a:t>()</a:t>
            </a: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848378" y="1943471"/>
            <a:ext cx="6738620" cy="4425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得到</a:t>
            </a:r>
            <a:r>
              <a:rPr lang="zh-CN" altLang="en-US" dirty="0">
                <a:sym typeface="+mn-ea"/>
              </a:rPr>
              <a:t>一个两数之间的随机整数，包括两个数在内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3. </a:t>
            </a:r>
            <a:r>
              <a:rPr lang="en-US" dirty="0">
                <a:sym typeface="+mn-ea"/>
              </a:rPr>
              <a:t>Math </a:t>
            </a:r>
            <a:r>
              <a:rPr lang="zh-CN" altLang="en-US" dirty="0">
                <a:sym typeface="+mn-ea"/>
              </a:rPr>
              <a:t>对象</a:t>
            </a:r>
            <a:endParaRPr lang="zh-CN" altLang="en-US" dirty="0"/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940632" y="1734746"/>
            <a:ext cx="6488430" cy="15208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程序随机生成一个 </a:t>
            </a:r>
            <a:r>
              <a:rPr lang="en-US" altLang="zh-CN" dirty="0"/>
              <a:t>1~ 10 </a:t>
            </a:r>
            <a:r>
              <a:rPr lang="zh-CN" altLang="en-US" dirty="0"/>
              <a:t>之间</a:t>
            </a:r>
            <a:r>
              <a:rPr lang="zh-CN" altLang="en-US"/>
              <a:t>的</a:t>
            </a:r>
            <a:r>
              <a:rPr lang="zh-CN" altLang="en-US" smtClean="0"/>
              <a:t>数字，并让用户</a:t>
            </a:r>
            <a:r>
              <a:rPr lang="zh-CN" altLang="en-US" dirty="0"/>
              <a:t>输入一</a:t>
            </a:r>
            <a:r>
              <a:rPr lang="zh-CN" altLang="en-US"/>
              <a:t>个</a:t>
            </a:r>
            <a:r>
              <a:rPr lang="zh-CN" altLang="en-US" smtClean="0"/>
              <a:t>数字，</a:t>
            </a:r>
            <a:endParaRPr lang="zh-CN" altLang="en-US" dirty="0"/>
          </a:p>
          <a:p>
            <a:r>
              <a:rPr lang="en-US" altLang="zh-CN" dirty="0"/>
              <a:t> 1. </a:t>
            </a:r>
            <a:r>
              <a:rPr lang="zh-CN" altLang="en-US" dirty="0"/>
              <a:t>如果大于该数字，就提示，数字</a:t>
            </a:r>
            <a:r>
              <a:rPr lang="zh-CN" altLang="en-US"/>
              <a:t>大</a:t>
            </a:r>
            <a:r>
              <a:rPr lang="zh-CN" altLang="en-US" smtClean="0"/>
              <a:t>了，继续猜；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en-US" altLang="zh-CN" dirty="0"/>
              <a:t>2. </a:t>
            </a:r>
            <a:r>
              <a:rPr lang="zh-CN" altLang="en-US" dirty="0"/>
              <a:t>如果小于该数字，就提示数字小了，</a:t>
            </a:r>
            <a:r>
              <a:rPr lang="zh-CN" altLang="en-US"/>
              <a:t>继续</a:t>
            </a:r>
            <a:r>
              <a:rPr lang="zh-CN" altLang="en-US" smtClean="0"/>
              <a:t>猜；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en-US" altLang="zh-CN" dirty="0"/>
              <a:t>3. </a:t>
            </a:r>
            <a:r>
              <a:rPr lang="zh-CN" altLang="en-US" dirty="0"/>
              <a:t>如果等于该数字，就提示猜对了， 结束程序。</a:t>
            </a:r>
          </a:p>
        </p:txBody>
      </p:sp>
      <p:sp>
        <p:nvSpPr>
          <p:cNvPr id="15" name="TextBox 2"/>
          <p:cNvSpPr txBox="1"/>
          <p:nvPr/>
        </p:nvSpPr>
        <p:spPr>
          <a:xfrm>
            <a:off x="1213485" y="1149985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案例：猜数字游戏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Picture 9" descr="C:\Users\admin\Desktop\案例图标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3. </a:t>
            </a:r>
            <a:r>
              <a:rPr lang="en-US" dirty="0">
                <a:sym typeface="+mn-ea"/>
              </a:rPr>
              <a:t>Math </a:t>
            </a:r>
            <a:r>
              <a:rPr lang="zh-CN" altLang="en-US" dirty="0">
                <a:sym typeface="+mn-ea"/>
              </a:rPr>
              <a:t>对象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内容占位符 5"/>
          <p:cNvSpPr>
            <a:spLocks noGrp="1"/>
          </p:cNvSpPr>
          <p:nvPr/>
        </p:nvSpPr>
        <p:spPr>
          <a:xfrm>
            <a:off x="853440" y="1695450"/>
            <a:ext cx="6488430" cy="2545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46084" name="TextBox 8"/>
          <p:cNvSpPr txBox="1"/>
          <p:nvPr/>
        </p:nvSpPr>
        <p:spPr>
          <a:xfrm>
            <a:off x="422070" y="1695298"/>
            <a:ext cx="6178550" cy="1060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随机生成一个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1~10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的整数  我们需要用到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Math.random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方法。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需要一直猜到正确为止，所以一直循环。</a:t>
            </a: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循环合适更简单。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：使用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  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else if 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分支语句来判断大于、小于、等于。 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97885" y="1085850"/>
            <a:ext cx="4991100" cy="29718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内置对象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查文档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Math对象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日期对象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数组对象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字符串对象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/>
              <a:t>. </a:t>
            </a:r>
            <a:r>
              <a:rPr lang="zh-CN" altLang="en-US" smtClean="0"/>
              <a:t>日期</a:t>
            </a:r>
            <a:r>
              <a:rPr lang="zh-CN" altLang="en-US" dirty="0"/>
              <a:t>对象 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48378" y="1485900"/>
            <a:ext cx="6738620" cy="14439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ym typeface="+mn-ea"/>
              </a:rPr>
              <a:t> Date 对象和 </a:t>
            </a:r>
            <a:r>
              <a:rPr lang="zh-CN" altLang="en-US" dirty="0">
                <a:sym typeface="+mn-ea"/>
              </a:rPr>
              <a:t>Math 对象不一样，他是一个</a:t>
            </a:r>
            <a:r>
              <a:rPr lang="zh-CN" altLang="en-US">
                <a:sym typeface="+mn-ea"/>
              </a:rPr>
              <a:t>构造</a:t>
            </a:r>
            <a:r>
              <a:rPr lang="zh-CN" altLang="en-US" smtClean="0">
                <a:sym typeface="+mn-ea"/>
              </a:rPr>
              <a:t>函数，所以</a:t>
            </a:r>
            <a:r>
              <a:rPr lang="zh-CN" altLang="en-US">
                <a:sym typeface="+mn-ea"/>
              </a:rPr>
              <a:t>我们</a:t>
            </a:r>
            <a:r>
              <a:rPr lang="zh-CN" altLang="en-US" smtClean="0">
                <a:sym typeface="+mn-ea"/>
              </a:rPr>
              <a:t>需要实例化后才能使用</a:t>
            </a:r>
            <a:endParaRPr lang="zh-CN" altLang="en-US" dirty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ym typeface="+mn-ea"/>
              </a:rPr>
              <a:t> Date </a:t>
            </a:r>
            <a:r>
              <a:rPr lang="zh-CN" altLang="en-US" dirty="0">
                <a:sym typeface="+mn-ea"/>
              </a:rPr>
              <a:t>实例用来处理日期</a:t>
            </a:r>
            <a:r>
              <a:rPr lang="zh-CN" altLang="en-US">
                <a:sym typeface="+mn-ea"/>
              </a:rPr>
              <a:t>和</a:t>
            </a:r>
            <a:r>
              <a:rPr lang="zh-CN" altLang="en-US" smtClean="0">
                <a:sym typeface="+mn-ea"/>
              </a:rPr>
              <a:t>时间</a:t>
            </a:r>
            <a:endParaRPr lang="en-US" altLang="zh-CN" smtClean="0">
              <a:sym typeface="+mn-ea"/>
            </a:endParaRPr>
          </a:p>
        </p:txBody>
      </p:sp>
      <p:sp>
        <p:nvSpPr>
          <p:cNvPr id="4" name="内容占位符 8"/>
          <p:cNvSpPr>
            <a:spLocks noGrp="1"/>
          </p:cNvSpPr>
          <p:nvPr>
            <p:ph idx="1"/>
          </p:nvPr>
        </p:nvSpPr>
        <p:spPr>
          <a:xfrm>
            <a:off x="848378" y="949160"/>
            <a:ext cx="6517622" cy="541557"/>
          </a:xfrm>
        </p:spPr>
        <p:txBody>
          <a:bodyPr/>
          <a:lstStyle/>
          <a:p>
            <a:r>
              <a:rPr lang="en-US" altLang="zh-CN"/>
              <a:t>4</a:t>
            </a:r>
            <a:r>
              <a:rPr lang="en-US" altLang="zh-CN" smtClean="0"/>
              <a:t>.1 Date </a:t>
            </a:r>
            <a:r>
              <a:rPr lang="zh-CN" altLang="en-US" smtClean="0"/>
              <a:t>概述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/>
              <a:t>. </a:t>
            </a:r>
            <a:r>
              <a:rPr lang="zh-CN" altLang="en-US" smtClean="0"/>
              <a:t>日期</a:t>
            </a:r>
            <a:r>
              <a:rPr lang="zh-CN" altLang="en-US" dirty="0"/>
              <a:t>对象 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48378" y="1406526"/>
            <a:ext cx="6738620" cy="4581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smtClean="0">
                <a:sym typeface="+mn-ea"/>
              </a:rPr>
              <a:t> </a:t>
            </a:r>
            <a:r>
              <a:rPr lang="en-US" altLang="zh-CN" sz="1400" b="1" smtClean="0">
                <a:sym typeface="+mn-ea"/>
              </a:rPr>
              <a:t>1. </a:t>
            </a:r>
            <a:r>
              <a:rPr lang="zh-CN" altLang="en-US" sz="1400" b="1" smtClean="0">
                <a:sym typeface="+mn-ea"/>
              </a:rPr>
              <a:t>获取</a:t>
            </a:r>
            <a:r>
              <a:rPr lang="zh-CN" altLang="en-US" sz="1400" b="1">
                <a:sym typeface="+mn-ea"/>
              </a:rPr>
              <a:t>当前</a:t>
            </a:r>
            <a:r>
              <a:rPr lang="zh-CN" altLang="en-US" sz="1400" b="1" smtClean="0">
                <a:sym typeface="+mn-ea"/>
              </a:rPr>
              <a:t>时间必须实例化</a:t>
            </a:r>
          </a:p>
        </p:txBody>
      </p:sp>
      <p:sp>
        <p:nvSpPr>
          <p:cNvPr id="6" name="内容占位符 8"/>
          <p:cNvSpPr>
            <a:spLocks noGrp="1"/>
          </p:cNvSpPr>
          <p:nvPr>
            <p:ph idx="1"/>
          </p:nvPr>
        </p:nvSpPr>
        <p:spPr>
          <a:xfrm>
            <a:off x="848378" y="949160"/>
            <a:ext cx="6517622" cy="541557"/>
          </a:xfrm>
        </p:spPr>
        <p:txBody>
          <a:bodyPr/>
          <a:lstStyle/>
          <a:p>
            <a:r>
              <a:rPr lang="en-US" altLang="zh-CN" smtClean="0"/>
              <a:t>4.2 Date()</a:t>
            </a:r>
            <a:r>
              <a:rPr lang="zh-CN" altLang="en-US" smtClean="0"/>
              <a:t>方法的使用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905201" y="1864711"/>
            <a:ext cx="6403975" cy="697186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var now = new Date();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console.log(now);</a:t>
            </a:r>
            <a:endParaRPr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905200" y="2617076"/>
            <a:ext cx="7237689" cy="18410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smtClean="0">
                <a:sym typeface="+mn-ea"/>
              </a:rPr>
              <a:t>2. </a:t>
            </a:r>
            <a:r>
              <a:rPr lang="zh-CN" altLang="en-US" sz="1400" b="1" smtClean="0">
                <a:sym typeface="+mn-ea"/>
              </a:rPr>
              <a:t>Date</a:t>
            </a:r>
            <a:r>
              <a:rPr lang="en-US" altLang="zh-CN" sz="1400" b="1" smtClean="0">
                <a:sym typeface="+mn-ea"/>
              </a:rPr>
              <a:t>()</a:t>
            </a:r>
            <a:r>
              <a:rPr lang="zh-CN" altLang="en-US" sz="1400" b="1" smtClean="0">
                <a:sym typeface="+mn-ea"/>
              </a:rPr>
              <a:t> 构造</a:t>
            </a:r>
            <a:r>
              <a:rPr lang="zh-CN" altLang="en-US" sz="1400" b="1" dirty="0">
                <a:sym typeface="+mn-ea"/>
              </a:rPr>
              <a:t>函数的参数</a:t>
            </a:r>
            <a:endParaRPr lang="zh-CN" altLang="en-US" sz="1400" dirty="0">
              <a:sym typeface="+mn-ea"/>
            </a:endParaRPr>
          </a:p>
          <a:p>
            <a:r>
              <a:rPr lang="zh-CN" altLang="en-US">
                <a:sym typeface="+mn-ea"/>
              </a:rPr>
              <a:t>如果</a:t>
            </a:r>
            <a:r>
              <a:rPr lang="zh-CN" altLang="en-US" smtClean="0">
                <a:sym typeface="+mn-ea"/>
              </a:rPr>
              <a:t>括号里面有时间，</a:t>
            </a:r>
            <a:r>
              <a:rPr lang="zh-CN" altLang="en-US">
                <a:sym typeface="+mn-ea"/>
              </a:rPr>
              <a:t>就</a:t>
            </a:r>
            <a:r>
              <a:rPr lang="zh-CN" altLang="en-US" smtClean="0">
                <a:sym typeface="+mn-ea"/>
              </a:rPr>
              <a:t>返回参数</a:t>
            </a:r>
            <a:r>
              <a:rPr lang="zh-CN" altLang="en-US" dirty="0">
                <a:sym typeface="+mn-ea"/>
              </a:rPr>
              <a:t>里面</a:t>
            </a:r>
            <a:r>
              <a:rPr lang="zh-CN" altLang="en-US">
                <a:sym typeface="+mn-ea"/>
              </a:rPr>
              <a:t>的</a:t>
            </a:r>
            <a:r>
              <a:rPr lang="zh-CN" altLang="en-US" smtClean="0">
                <a:sym typeface="+mn-ea"/>
              </a:rPr>
              <a:t>时间。</a:t>
            </a:r>
            <a:r>
              <a:rPr lang="zh-CN" altLang="en-US">
                <a:sym typeface="+mn-ea"/>
              </a:rPr>
              <a:t>例如</a:t>
            </a:r>
            <a:r>
              <a:rPr lang="zh-CN" altLang="en-US" smtClean="0">
                <a:sym typeface="+mn-ea"/>
              </a:rPr>
              <a:t>日期</a:t>
            </a:r>
            <a:r>
              <a:rPr lang="zh-CN" altLang="en-US">
                <a:sym typeface="+mn-ea"/>
              </a:rPr>
              <a:t>格式</a:t>
            </a:r>
            <a:r>
              <a:rPr lang="zh-CN" altLang="en-US" smtClean="0">
                <a:sym typeface="+mn-ea"/>
              </a:rPr>
              <a:t>字符串为‘201</a:t>
            </a:r>
            <a:r>
              <a:rPr lang="en-US" altLang="zh-CN" smtClean="0">
                <a:sym typeface="+mn-ea"/>
              </a:rPr>
              <a:t>9</a:t>
            </a:r>
            <a:r>
              <a:rPr lang="zh-CN" altLang="en-US" smtClean="0">
                <a:sym typeface="+mn-ea"/>
              </a:rPr>
              <a:t>-5-1’，可以写成new </a:t>
            </a:r>
            <a:r>
              <a:rPr lang="zh-CN" altLang="en-US" dirty="0">
                <a:sym typeface="+mn-ea"/>
              </a:rPr>
              <a:t>Date</a:t>
            </a:r>
            <a:r>
              <a:rPr lang="zh-CN" altLang="en-US">
                <a:sym typeface="+mn-ea"/>
              </a:rPr>
              <a:t>('</a:t>
            </a:r>
            <a:r>
              <a:rPr lang="zh-CN" altLang="en-US" smtClean="0">
                <a:sym typeface="+mn-ea"/>
              </a:rPr>
              <a:t>201</a:t>
            </a:r>
            <a:r>
              <a:rPr lang="en-US" altLang="zh-CN" smtClean="0">
                <a:sym typeface="+mn-ea"/>
              </a:rPr>
              <a:t>9</a:t>
            </a:r>
            <a:r>
              <a:rPr lang="zh-CN" altLang="en-US" smtClean="0">
                <a:sym typeface="+mn-ea"/>
              </a:rPr>
              <a:t>-5-1</a:t>
            </a:r>
            <a:r>
              <a:rPr lang="zh-CN" altLang="en-US">
                <a:sym typeface="+mn-ea"/>
              </a:rPr>
              <a:t>')  </a:t>
            </a:r>
            <a:r>
              <a:rPr lang="zh-CN" altLang="en-US" smtClean="0">
                <a:sym typeface="+mn-ea"/>
              </a:rPr>
              <a:t>或者 </a:t>
            </a:r>
            <a:r>
              <a:rPr lang="zh-CN" altLang="en-US" dirty="0">
                <a:sym typeface="+mn-ea"/>
              </a:rPr>
              <a:t>new Date</a:t>
            </a:r>
            <a:r>
              <a:rPr lang="zh-CN" altLang="en-US">
                <a:sym typeface="+mn-ea"/>
              </a:rPr>
              <a:t>('</a:t>
            </a:r>
            <a:r>
              <a:rPr lang="zh-CN" altLang="en-US" smtClean="0">
                <a:sym typeface="+mn-ea"/>
              </a:rPr>
              <a:t>201</a:t>
            </a:r>
            <a:r>
              <a:rPr lang="en-US" altLang="zh-CN" smtClean="0">
                <a:sym typeface="+mn-ea"/>
              </a:rPr>
              <a:t>9</a:t>
            </a:r>
            <a:r>
              <a:rPr lang="zh-CN" altLang="en-US" smtClean="0">
                <a:sym typeface="+mn-ea"/>
              </a:rPr>
              <a:t>/5/1</a:t>
            </a:r>
            <a:r>
              <a:rPr lang="zh-CN" altLang="en-US" dirty="0">
                <a:sym typeface="+mn-ea"/>
              </a:rPr>
              <a:t>')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sym typeface="+mn-ea"/>
              </a:rPr>
              <a:t>如果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Date()不写参数，就返回当前时间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sym typeface="+mn-ea"/>
              </a:rPr>
              <a:t>如果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Date()里面写参数，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就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返回括号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里面输入的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时间 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/>
              <a:t>. </a:t>
            </a:r>
            <a:r>
              <a:rPr lang="zh-CN" altLang="en-US" smtClean="0"/>
              <a:t>日期</a:t>
            </a:r>
            <a:r>
              <a:rPr lang="zh-CN" altLang="en-US" dirty="0"/>
              <a:t>对象 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48378" y="1316574"/>
            <a:ext cx="6738620" cy="8433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我们想</a:t>
            </a:r>
            <a:r>
              <a:rPr lang="zh-CN" altLang="en-US">
                <a:sym typeface="+mn-ea"/>
              </a:rPr>
              <a:t>要 </a:t>
            </a:r>
            <a:r>
              <a:rPr lang="zh-CN" altLang="en-US" smtClean="0">
                <a:sym typeface="+mn-ea"/>
              </a:rPr>
              <a:t>201</a:t>
            </a:r>
            <a:r>
              <a:rPr lang="en-US" altLang="zh-CN" smtClean="0">
                <a:sym typeface="+mn-ea"/>
              </a:rPr>
              <a:t>9</a:t>
            </a:r>
            <a:r>
              <a:rPr lang="zh-CN" altLang="en-US" smtClean="0">
                <a:sym typeface="+mn-ea"/>
              </a:rPr>
              <a:t>-8-8  </a:t>
            </a:r>
            <a:r>
              <a:rPr lang="zh-CN" altLang="en-US" dirty="0">
                <a:sym typeface="+mn-ea"/>
              </a:rPr>
              <a:t>8:8:</a:t>
            </a:r>
            <a:r>
              <a:rPr lang="zh-CN" altLang="en-US">
                <a:sym typeface="+mn-ea"/>
              </a:rPr>
              <a:t>8 </a:t>
            </a:r>
            <a:r>
              <a:rPr lang="zh-CN" altLang="en-US" smtClean="0">
                <a:sym typeface="+mn-ea"/>
              </a:rPr>
              <a:t>格式的日期，要怎么办</a:t>
            </a:r>
            <a:r>
              <a:rPr lang="zh-CN" altLang="en-US" dirty="0">
                <a:sym typeface="+mn-ea"/>
              </a:rPr>
              <a:t>？ </a:t>
            </a:r>
          </a:p>
          <a:p>
            <a:r>
              <a:rPr lang="zh-CN" altLang="en-US" smtClean="0">
                <a:sym typeface="+mn-ea"/>
              </a:rPr>
              <a:t>需要获取</a:t>
            </a:r>
            <a:r>
              <a:rPr lang="zh-CN" altLang="en-US">
                <a:sym typeface="+mn-ea"/>
              </a:rPr>
              <a:t>日期</a:t>
            </a:r>
            <a:r>
              <a:rPr lang="zh-CN" altLang="en-US" smtClean="0">
                <a:sym typeface="+mn-ea"/>
              </a:rPr>
              <a:t>指定的部分，所以我们要手动</a:t>
            </a:r>
            <a:r>
              <a:rPr lang="zh-CN" altLang="en-US" dirty="0">
                <a:sym typeface="+mn-ea"/>
              </a:rPr>
              <a:t>的得到</a:t>
            </a:r>
            <a:r>
              <a:rPr lang="zh-CN" altLang="en-US">
                <a:sym typeface="+mn-ea"/>
              </a:rPr>
              <a:t>这种</a:t>
            </a:r>
            <a:r>
              <a:rPr lang="zh-CN" altLang="en-US" smtClean="0">
                <a:sym typeface="+mn-ea"/>
              </a:rPr>
              <a:t>格式。</a:t>
            </a:r>
            <a:r>
              <a:rPr lang="zh-CN" altLang="en-US" dirty="0">
                <a:sym typeface="+mn-ea"/>
              </a:rPr>
              <a:t>	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 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  <p:pic>
        <p:nvPicPr>
          <p:cNvPr id="2" name="图片 1" descr="S8Z~V{%7JOC3SC%B5JEC6W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15" y="2089193"/>
            <a:ext cx="6730365" cy="2707640"/>
          </a:xfrm>
          <a:prstGeom prst="rect">
            <a:avLst/>
          </a:prstGeom>
        </p:spPr>
      </p:pic>
      <p:sp>
        <p:nvSpPr>
          <p:cNvPr id="7" name="内容占位符 8"/>
          <p:cNvSpPr>
            <a:spLocks noGrp="1"/>
          </p:cNvSpPr>
          <p:nvPr>
            <p:ph idx="1"/>
          </p:nvPr>
        </p:nvSpPr>
        <p:spPr>
          <a:xfrm>
            <a:off x="848378" y="949160"/>
            <a:ext cx="6517622" cy="541557"/>
          </a:xfrm>
        </p:spPr>
        <p:txBody>
          <a:bodyPr/>
          <a:lstStyle/>
          <a:p>
            <a:r>
              <a:rPr lang="en-US" altLang="zh-CN" smtClean="0"/>
              <a:t>4.3 </a:t>
            </a:r>
            <a:r>
              <a:rPr lang="zh-CN" altLang="en-US" smtClean="0"/>
              <a:t>日期</a:t>
            </a:r>
            <a:r>
              <a:rPr lang="zh-CN" altLang="en-US"/>
              <a:t>格式化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/>
              <a:t>. </a:t>
            </a:r>
            <a:r>
              <a:rPr lang="zh-CN" altLang="en-US" smtClean="0"/>
              <a:t>日期</a:t>
            </a:r>
            <a:r>
              <a:rPr lang="zh-CN" altLang="en-US" dirty="0"/>
              <a:t>对象 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输出当前日期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53440" y="1695450"/>
            <a:ext cx="6488430" cy="2545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mtClean="0"/>
              <a:t>请写出这个格式</a:t>
            </a:r>
            <a:r>
              <a:rPr lang="zh-CN" altLang="en-US" smtClean="0"/>
              <a:t>的日期：</a:t>
            </a:r>
            <a:r>
              <a:rPr lang="en-US" altLang="zh-CN" smtClean="0"/>
              <a:t>2019</a:t>
            </a:r>
            <a:r>
              <a:rPr lang="zh-CN" altLang="en-US" smtClean="0"/>
              <a:t>年</a:t>
            </a:r>
            <a:r>
              <a:rPr lang="en-US" altLang="zh-CN"/>
              <a:t>8</a:t>
            </a:r>
            <a:r>
              <a:rPr lang="zh-CN" altLang="en-US"/>
              <a:t>月</a:t>
            </a:r>
            <a:r>
              <a:rPr lang="en-US" altLang="zh-CN"/>
              <a:t>8</a:t>
            </a:r>
            <a:r>
              <a:rPr lang="zh-CN" altLang="en-US"/>
              <a:t>日 </a:t>
            </a:r>
            <a:r>
              <a:rPr lang="zh-CN" altLang="en-US" smtClean="0"/>
              <a:t>星期</a:t>
            </a:r>
            <a:r>
              <a:rPr lang="zh-CN" altLang="en-US"/>
              <a:t>四</a:t>
            </a:r>
            <a:r>
              <a:rPr lang="zh-CN" altLang="en-US" smtClean="0"/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/>
              <a:t>. </a:t>
            </a:r>
            <a:r>
              <a:rPr lang="zh-CN" altLang="en-US" smtClean="0"/>
              <a:t>日期</a:t>
            </a:r>
            <a:r>
              <a:rPr lang="zh-CN" altLang="en-US" dirty="0"/>
              <a:t>对象 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输出当前时间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53440" y="1695450"/>
            <a:ext cx="6488430" cy="5480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写一个函数，</a:t>
            </a:r>
            <a:r>
              <a:rPr/>
              <a:t>格式化日期对象</a:t>
            </a:r>
            <a:r>
              <a:rPr smtClean="0"/>
              <a:t>，</a:t>
            </a:r>
            <a:r>
              <a:rPr lang="zh-CN" altLang="en-US" smtClean="0"/>
              <a:t>成为 </a:t>
            </a:r>
            <a:r>
              <a:rPr smtClean="0"/>
              <a:t>HH:mm:ss </a:t>
            </a:r>
            <a:r>
              <a:rPr dirty="0"/>
              <a:t>的形式   比如  00:10:45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/>
              <a:t>. </a:t>
            </a:r>
            <a:r>
              <a:rPr lang="zh-CN" altLang="en-US" smtClean="0"/>
              <a:t>日期</a:t>
            </a:r>
            <a:r>
              <a:rPr lang="zh-CN" altLang="en-US" dirty="0"/>
              <a:t>对象 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48378" y="1432844"/>
            <a:ext cx="6738620" cy="35947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	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 </a:t>
            </a:r>
            <a:endParaRPr lang="zh-CN" altLang="en-US" dirty="0">
              <a:sym typeface="+mn-ea"/>
            </a:endParaRPr>
          </a:p>
        </p:txBody>
      </p:sp>
      <p:sp>
        <p:nvSpPr>
          <p:cNvPr id="7" name="内容占位符 8"/>
          <p:cNvSpPr>
            <a:spLocks noGrp="1"/>
          </p:cNvSpPr>
          <p:nvPr>
            <p:ph idx="1"/>
          </p:nvPr>
        </p:nvSpPr>
        <p:spPr>
          <a:xfrm>
            <a:off x="848378" y="949160"/>
            <a:ext cx="6517622" cy="541557"/>
          </a:xfrm>
        </p:spPr>
        <p:txBody>
          <a:bodyPr/>
          <a:lstStyle/>
          <a:p>
            <a:r>
              <a:rPr lang="en-US" altLang="zh-CN" smtClean="0"/>
              <a:t>4.4 </a:t>
            </a:r>
            <a:r>
              <a:rPr lang="zh-CN" altLang="en-US" smtClean="0"/>
              <a:t>获取日期的总的毫秒形式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848377" y="2493942"/>
            <a:ext cx="6460799" cy="2516417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// 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实例化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Date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对象</a:t>
            </a:r>
            <a:endParaRPr lang="zh-CN" altLang="en-US" sz="1050">
              <a:solidFill>
                <a:schemeClr val="tx1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var now = new Date();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// 1. 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用于获取对象的原始值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smtClean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console.log(</a:t>
            </a:r>
            <a:r>
              <a:rPr lang="en-US" sz="1050" b="1" smtClean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date.valueOf()</a:t>
            </a:r>
            <a:r>
              <a:rPr lang="en-US" sz="1050" smtClean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)</a:t>
            </a:r>
            <a:r>
              <a:rPr lang="en-US" sz="105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	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smtClean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console.log(</a:t>
            </a:r>
            <a:r>
              <a:rPr lang="en-US" sz="1050" b="1" smtClean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date.getTime()</a:t>
            </a:r>
            <a:r>
              <a:rPr lang="en-US" sz="1050" smtClean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)</a:t>
            </a:r>
            <a:r>
              <a:rPr lang="en-US" sz="105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	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// 2. 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简单写可以这么做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var now = + new Date();			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// 3</a:t>
            </a:r>
            <a:r>
              <a:rPr lang="en-US" sz="1050" smtClean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. HTML5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中提供的方法，有兼容性问题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var now = Date.now();</a:t>
            </a:r>
            <a:endParaRPr sz="1050" dirty="0">
              <a:solidFill>
                <a:schemeClr val="tx1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48378" y="1432844"/>
            <a:ext cx="714455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Date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对象是基于1970年1月1日（世界标准时间）起的毫秒数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2" action="ppaction://hlinkfile"/>
              </a:rPr>
              <a:t>为什么计算机起始时间从1970年开始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?</a:t>
            </a:r>
          </a:p>
          <a:p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我们经常利用总的毫秒数来计算时间，因为它更精确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97885" y="1085850"/>
            <a:ext cx="4991100" cy="29718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内置对象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查文档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Math对象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日期对象</a:t>
            </a: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数组对象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字符串对象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/>
              <a:t>. </a:t>
            </a:r>
            <a:r>
              <a:rPr lang="zh-CN" altLang="en-US" smtClean="0"/>
              <a:t>日期</a:t>
            </a:r>
            <a:r>
              <a:rPr lang="zh-CN" altLang="en-US" dirty="0"/>
              <a:t>对象 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：倒计时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53440" y="1695450"/>
            <a:ext cx="6488430" cy="378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做一个倒计时效果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261" y="2196057"/>
            <a:ext cx="1593998" cy="23226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/>
              <a:t>. </a:t>
            </a:r>
            <a:r>
              <a:rPr lang="zh-CN" altLang="en-US" smtClean="0"/>
              <a:t>日期</a:t>
            </a:r>
            <a:r>
              <a:rPr lang="zh-CN" altLang="en-US" dirty="0"/>
              <a:t>对象 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444295" y="1660589"/>
            <a:ext cx="6178550" cy="130420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sz="10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核心算法</a:t>
            </a:r>
            <a:r>
              <a:rPr lang="zh-CN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输入的时间减去</a:t>
            </a:r>
            <a:r>
              <a:rPr 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现在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时间就是</a:t>
            </a:r>
            <a:r>
              <a:rPr 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剩余</a:t>
            </a:r>
            <a:r>
              <a:rPr lang="zh-CN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，即</a:t>
            </a:r>
            <a:r>
              <a:rPr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倒计时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但是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不能拿着时分秒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相减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，比如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05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分减去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25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分，结果会是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负数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的。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用时间戳来做。用户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输入时间总的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毫秒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数减去现在时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间的总的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毫秒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数，得到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的就是剩余时间的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毫秒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把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剩余时间总的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毫秒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数转换为天、时、分、秒 （时间戳转换为时分秒）</a:t>
            </a:r>
            <a:endParaRPr lang="en-US" altLang="zh-CN" sz="105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680515" y="2907298"/>
            <a:ext cx="6178550" cy="130420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lvl="1" eaLnBrk="1" hangingPunct="1">
              <a:lnSpc>
                <a:spcPct val="150000"/>
              </a:lnSpc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转换公式如下： 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28650" lvl="1" indent="-17145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d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 parseInt(总秒数/ 60/60 /24)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//  计算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天数</a:t>
            </a:r>
          </a:p>
          <a:p>
            <a:pPr marL="628650" lvl="1" indent="-17145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h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 parseInt(总秒数/ 60/60 %24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//   计算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小时</a:t>
            </a:r>
          </a:p>
          <a:p>
            <a:pPr marL="628650" lvl="1" indent="-17145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m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 parseInt(总秒数 /60 %60 )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//   计算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分数</a:t>
            </a:r>
          </a:p>
          <a:p>
            <a:pPr marL="628650" lvl="1" indent="-17145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s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 parseInt(总秒数%60)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 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//   计算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当前秒数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97885" y="1085850"/>
            <a:ext cx="4991100" cy="29718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内置对象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查文档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Math对象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日期对象</a:t>
            </a:r>
          </a:p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数组对象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字符串对象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/>
              <a:t>数组</a:t>
            </a:r>
            <a:r>
              <a:rPr lang="zh-CN" altLang="en-US" smtClean="0"/>
              <a:t>对象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48378" y="1490717"/>
            <a:ext cx="6738620" cy="1244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创建数组对象的两种方式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ym typeface="+mn-ea"/>
              </a:rPr>
              <a:t> 字面</a:t>
            </a:r>
            <a:r>
              <a:rPr lang="zh-CN" altLang="en-US" dirty="0">
                <a:sym typeface="+mn-ea"/>
              </a:rPr>
              <a:t>量方式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ym typeface="+mn-ea"/>
              </a:rPr>
              <a:t> new </a:t>
            </a:r>
            <a:r>
              <a:rPr lang="zh-CN" altLang="en-US">
                <a:sym typeface="+mn-ea"/>
              </a:rPr>
              <a:t>Array</a:t>
            </a:r>
            <a:r>
              <a:rPr lang="zh-CN" altLang="en-US" smtClean="0">
                <a:sym typeface="+mn-ea"/>
              </a:rPr>
              <a:t>()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8"/>
          <p:cNvSpPr>
            <a:spLocks noGrp="1"/>
          </p:cNvSpPr>
          <p:nvPr>
            <p:ph idx="1"/>
          </p:nvPr>
        </p:nvSpPr>
        <p:spPr>
          <a:xfrm>
            <a:off x="848378" y="949160"/>
            <a:ext cx="6517622" cy="541557"/>
          </a:xfrm>
        </p:spPr>
        <p:txBody>
          <a:bodyPr/>
          <a:lstStyle/>
          <a:p>
            <a:r>
              <a:rPr lang="en-US" altLang="zh-CN"/>
              <a:t>5</a:t>
            </a:r>
            <a:r>
              <a:rPr lang="en-US" altLang="zh-CN" smtClean="0"/>
              <a:t>.1 </a:t>
            </a:r>
            <a:r>
              <a:rPr lang="zh-CN" altLang="en-US" smtClean="0"/>
              <a:t>数组对象的创建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/>
              <a:t>数组</a:t>
            </a:r>
            <a:r>
              <a:rPr lang="zh-CN" altLang="en-US" smtClean="0"/>
              <a:t>对象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96925" y="1393434"/>
            <a:ext cx="6569075" cy="8839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ym typeface="+mn-ea"/>
              </a:rPr>
              <a:t> instanceof 运算符，</a:t>
            </a:r>
            <a:r>
              <a:rPr lang="zh-CN" altLang="en-US">
                <a:sym typeface="+mn-ea"/>
              </a:rPr>
              <a:t>可以</a:t>
            </a:r>
            <a:r>
              <a:rPr lang="zh-CN" altLang="en-US" smtClean="0">
                <a:sym typeface="+mn-ea"/>
              </a:rPr>
              <a:t>判断</a:t>
            </a:r>
            <a:r>
              <a:rPr lang="zh-CN" altLang="en-US" dirty="0">
                <a:sym typeface="+mn-ea"/>
              </a:rPr>
              <a:t>一个对象是否属于某种类型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Array.</a:t>
            </a:r>
            <a:r>
              <a:rPr lang="zh-CN" altLang="en-US">
                <a:sym typeface="+mn-ea"/>
              </a:rPr>
              <a:t>isArray</a:t>
            </a:r>
            <a:r>
              <a:rPr lang="zh-CN" altLang="en-US" smtClean="0">
                <a:sym typeface="+mn-ea"/>
              </a:rPr>
              <a:t>()用于</a:t>
            </a:r>
            <a:r>
              <a:rPr lang="zh-CN" altLang="en-US">
                <a:sym typeface="+mn-ea"/>
              </a:rPr>
              <a:t>判断一个对象是否为</a:t>
            </a:r>
            <a:r>
              <a:rPr lang="zh-CN" altLang="en-US" smtClean="0">
                <a:sym typeface="+mn-ea"/>
              </a:rPr>
              <a:t>数组，isArray</a:t>
            </a:r>
            <a:r>
              <a:rPr lang="zh-CN" altLang="en-US">
                <a:sym typeface="+mn-ea"/>
              </a:rPr>
              <a:t>() </a:t>
            </a:r>
            <a:r>
              <a:rPr lang="zh-CN" altLang="en-US" smtClean="0">
                <a:sym typeface="+mn-ea"/>
              </a:rPr>
              <a:t>是 HTML</a:t>
            </a:r>
            <a:r>
              <a:rPr lang="zh-CN" altLang="en-US">
                <a:sym typeface="+mn-ea"/>
              </a:rPr>
              <a:t>5 中</a:t>
            </a:r>
            <a:r>
              <a:rPr lang="zh-CN" altLang="en-US" dirty="0">
                <a:sym typeface="+mn-ea"/>
              </a:rPr>
              <a:t>提供的方法</a:t>
            </a:r>
            <a:r>
              <a:rPr lang="zh-CN" altLang="en-US" b="1" dirty="0">
                <a:sym typeface="+mn-ea"/>
              </a:rPr>
              <a:t>	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 </a:t>
            </a:r>
            <a:endParaRPr lang="zh-CN" altLang="en-US" b="1" dirty="0">
              <a:sym typeface="+mn-ea"/>
            </a:endParaRPr>
          </a:p>
          <a:p>
            <a:endParaRPr lang="zh-CN" altLang="en-US" b="1" dirty="0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9474" y="2268708"/>
            <a:ext cx="6403975" cy="179324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var arr = [1, 23];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var obj = {};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console.log(arr </a:t>
            </a:r>
            <a:r>
              <a:rPr sz="1050" b="1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instanceof</a:t>
            </a: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Array); // true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console.log(obj </a:t>
            </a:r>
            <a:r>
              <a:rPr sz="1050" b="1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instanceof</a:t>
            </a: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Array); // false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console.log(</a:t>
            </a:r>
            <a:r>
              <a:rPr sz="1050" b="1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Array.isArray(arr</a:t>
            </a:r>
            <a:r>
              <a:rPr sz="1050" b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)</a:t>
            </a:r>
            <a:r>
              <a:rPr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); </a:t>
            </a:r>
            <a:r>
              <a:rPr lang="en-US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</a:t>
            </a:r>
            <a:r>
              <a:rPr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// </a:t>
            </a: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true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console.log(</a:t>
            </a:r>
            <a:r>
              <a:rPr sz="1050" b="1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Array.isArray(obj</a:t>
            </a:r>
            <a:r>
              <a:rPr sz="1050" b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)</a:t>
            </a:r>
            <a:r>
              <a:rPr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); </a:t>
            </a:r>
            <a:r>
              <a:rPr lang="en-US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</a:t>
            </a:r>
            <a:r>
              <a:rPr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// </a:t>
            </a: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false</a:t>
            </a:r>
          </a:p>
        </p:txBody>
      </p:sp>
      <p:sp>
        <p:nvSpPr>
          <p:cNvPr id="11" name="内容占位符 8"/>
          <p:cNvSpPr>
            <a:spLocks noGrp="1"/>
          </p:cNvSpPr>
          <p:nvPr>
            <p:ph idx="1"/>
          </p:nvPr>
        </p:nvSpPr>
        <p:spPr>
          <a:xfrm>
            <a:off x="848378" y="949160"/>
            <a:ext cx="6517622" cy="541557"/>
          </a:xfrm>
        </p:spPr>
        <p:txBody>
          <a:bodyPr/>
          <a:lstStyle/>
          <a:p>
            <a:r>
              <a:rPr lang="en-US" altLang="zh-CN" smtClean="0"/>
              <a:t>5.2 </a:t>
            </a:r>
            <a:r>
              <a:rPr lang="en-US" altLang="zh-CN" dirty="0"/>
              <a:t>检测是否</a:t>
            </a:r>
            <a:r>
              <a:rPr lang="zh-CN" altLang="en-US" dirty="0"/>
              <a:t>为</a:t>
            </a:r>
            <a:r>
              <a:rPr lang="en-US" altLang="zh-CN" dirty="0"/>
              <a:t>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/>
              <a:t>数组</a:t>
            </a:r>
            <a:r>
              <a:rPr lang="zh-CN" altLang="en-US" smtClean="0"/>
              <a:t>对象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3" name="图片 2" descr="DG[`]~7LI3$B9$5(L7V%5Z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78" y="1569049"/>
            <a:ext cx="6994481" cy="1995941"/>
          </a:xfrm>
          <a:prstGeom prst="rect">
            <a:avLst/>
          </a:prstGeom>
        </p:spPr>
      </p:pic>
      <p:sp>
        <p:nvSpPr>
          <p:cNvPr id="8" name="内容占位符 8"/>
          <p:cNvSpPr>
            <a:spLocks noGrp="1"/>
          </p:cNvSpPr>
          <p:nvPr>
            <p:ph idx="1"/>
          </p:nvPr>
        </p:nvSpPr>
        <p:spPr>
          <a:xfrm>
            <a:off x="848378" y="949160"/>
            <a:ext cx="6517622" cy="541557"/>
          </a:xfrm>
        </p:spPr>
        <p:txBody>
          <a:bodyPr/>
          <a:lstStyle/>
          <a:p>
            <a:r>
              <a:rPr lang="en-US" altLang="zh-CN" smtClean="0"/>
              <a:t>5.3 </a:t>
            </a:r>
            <a:r>
              <a:rPr smtClean="0"/>
              <a:t>添加删除数组元素</a:t>
            </a:r>
            <a:r>
              <a:rPr lang="zh-CN" altLang="en-US"/>
              <a:t>的</a:t>
            </a:r>
            <a:r>
              <a:rPr smtClean="0"/>
              <a:t>方法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筛选数组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53440" y="1695450"/>
            <a:ext cx="7806466" cy="5480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有一个包含</a:t>
            </a:r>
            <a:r>
              <a:rPr smtClean="0"/>
              <a:t>工资的数组</a:t>
            </a:r>
            <a:r>
              <a:rPr dirty="0"/>
              <a:t>[1500, 1200, 2000, 2100, </a:t>
            </a:r>
            <a:r>
              <a:rPr/>
              <a:t>1800</a:t>
            </a:r>
            <a:r>
              <a:rPr smtClean="0"/>
              <a:t>]</a:t>
            </a:r>
            <a:r>
              <a:rPr lang="zh-CN" altLang="en-US" smtClean="0"/>
              <a:t>，要求</a:t>
            </a:r>
            <a:r>
              <a:rPr smtClean="0"/>
              <a:t>把</a:t>
            </a:r>
            <a:r>
              <a:rPr lang="zh-CN" altLang="en-US" smtClean="0"/>
              <a:t>数组中</a:t>
            </a:r>
            <a:r>
              <a:rPr smtClean="0"/>
              <a:t>工资超过</a:t>
            </a:r>
            <a:r>
              <a:rPr/>
              <a:t>2000</a:t>
            </a:r>
            <a:r>
              <a:rPr smtClean="0"/>
              <a:t>的删除</a:t>
            </a:r>
            <a:r>
              <a:rPr lang="zh-CN" altLang="en-US" smtClean="0"/>
              <a:t>，剩余的放到新数组里面</a:t>
            </a:r>
            <a:endParaRPr dirty="0"/>
          </a:p>
        </p:txBody>
      </p:sp>
      <p:sp>
        <p:nvSpPr>
          <p:cNvPr id="2" name="矩形 1"/>
          <p:cNvSpPr/>
          <p:nvPr/>
        </p:nvSpPr>
        <p:spPr>
          <a:xfrm>
            <a:off x="852170" y="2174875"/>
            <a:ext cx="6403975" cy="218376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var arr = [1500, 1200, 2000, 2100, 1800];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var newArr = [];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for (var i = 0; i &lt; arr.length; i++)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 if (arr[i] &lt; 2000)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     newArr.push(arr[i]);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 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console.log(newArr);</a:t>
            </a: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5. </a:t>
            </a:r>
            <a:r>
              <a:rPr lang="zh-CN"/>
              <a:t>数组</a:t>
            </a:r>
            <a:r>
              <a:rPr lang="zh-CN" altLang="en-US" smtClean="0"/>
              <a:t>对象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/>
              <a:t>数组</a:t>
            </a:r>
            <a:r>
              <a:rPr lang="zh-CN" altLang="en-US" smtClean="0"/>
              <a:t>对象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2" name="图片 1" descr="H]}23(UMW31V@H8%O)2Q9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26" y="1438057"/>
            <a:ext cx="6627495" cy="102966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11925" y="2603917"/>
            <a:ext cx="6627495" cy="177165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var arr = [1, 64, 9, 6];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arr.sort(function(a, b)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 return b - a</a:t>
            </a:r>
            <a:r>
              <a:rPr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; </a:t>
            </a:r>
            <a:r>
              <a:rPr lang="en-US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  </a:t>
            </a:r>
            <a:r>
              <a:rPr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// </a:t>
            </a: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降a序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 // return a - b</a:t>
            </a:r>
            <a:r>
              <a:rPr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;   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// </a:t>
            </a:r>
            <a:r>
              <a:rPr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升序</a:t>
            </a:r>
            <a:endParaRPr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});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console.log(arr);</a:t>
            </a:r>
          </a:p>
        </p:txBody>
      </p:sp>
      <p:sp>
        <p:nvSpPr>
          <p:cNvPr id="11" name="内容占位符 8"/>
          <p:cNvSpPr>
            <a:spLocks noGrp="1"/>
          </p:cNvSpPr>
          <p:nvPr>
            <p:ph idx="1"/>
          </p:nvPr>
        </p:nvSpPr>
        <p:spPr>
          <a:xfrm>
            <a:off x="849210" y="936373"/>
            <a:ext cx="6517622" cy="541557"/>
          </a:xfrm>
        </p:spPr>
        <p:txBody>
          <a:bodyPr/>
          <a:lstStyle/>
          <a:p>
            <a:r>
              <a:rPr lang="en-US" altLang="zh-CN" smtClean="0"/>
              <a:t>5.4 </a:t>
            </a:r>
            <a:r>
              <a:rPr lang="zh-CN" altLang="en-US" dirty="0"/>
              <a:t>数组排序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/>
              <a:t>数组</a:t>
            </a:r>
            <a:r>
              <a:rPr lang="zh-CN" altLang="en-US" smtClean="0"/>
              <a:t>对象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5" name="图片 4" descr="NY1JZ`8OTGVN77~VLKV$CI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78" y="1483590"/>
            <a:ext cx="6821043" cy="1071086"/>
          </a:xfrm>
          <a:prstGeom prst="rect">
            <a:avLst/>
          </a:prstGeom>
        </p:spPr>
      </p:pic>
      <p:sp>
        <p:nvSpPr>
          <p:cNvPr id="8" name="内容占位符 8"/>
          <p:cNvSpPr>
            <a:spLocks noGrp="1"/>
          </p:cNvSpPr>
          <p:nvPr>
            <p:ph idx="1"/>
          </p:nvPr>
        </p:nvSpPr>
        <p:spPr>
          <a:xfrm>
            <a:off x="848378" y="942033"/>
            <a:ext cx="6517622" cy="541557"/>
          </a:xfrm>
        </p:spPr>
        <p:txBody>
          <a:bodyPr/>
          <a:lstStyle/>
          <a:p>
            <a:r>
              <a:rPr lang="en-US" altLang="zh-CN" smtClean="0"/>
              <a:t>5.5 </a:t>
            </a:r>
            <a:r>
              <a:rPr lang="zh-CN" altLang="en-US" smtClean="0"/>
              <a:t>数组</a:t>
            </a:r>
            <a:r>
              <a:rPr lang="zh-CN" altLang="en-US"/>
              <a:t>索引</a:t>
            </a:r>
            <a:r>
              <a:rPr lang="zh-CN" altLang="en-US" smtClean="0"/>
              <a:t>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>
                <a:sym typeface="+mn-ea"/>
              </a:rPr>
              <a:t>数组</a:t>
            </a:r>
            <a:r>
              <a:rPr lang="zh-CN" altLang="en-US" smtClean="0">
                <a:sym typeface="+mn-ea"/>
              </a:rPr>
              <a:t>对象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数组去重（重点案例）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53440" y="1695449"/>
            <a:ext cx="6512560" cy="5669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有一个数组</a:t>
            </a:r>
            <a:r>
              <a:rPr smtClean="0">
                <a:latin typeface="Courier New" panose="02070309020205020404" pitchFamily="49" charset="0"/>
                <a:cs typeface="Courier New" panose="02070309020205020404" pitchFamily="49" charset="0"/>
              </a:rPr>
              <a:t>[‘c’, ‘a’, ‘z’, ‘a’, ‘x’, ‘a’, ‘x’, ‘c’, ‘b’]</a:t>
            </a:r>
            <a:r>
              <a:rPr lang="zh-CN" altLang="en-US" smtClean="0"/>
              <a:t>，要求去除数组中</a:t>
            </a:r>
            <a:r>
              <a:rPr smtClean="0"/>
              <a:t>重复的元素</a:t>
            </a:r>
            <a:r>
              <a:rPr lang="zh-CN" altLang="en-US" smtClean="0"/>
              <a:t>。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内置对象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30883" y="951012"/>
            <a:ext cx="8041327" cy="18424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ym typeface="+mn-ea"/>
              </a:rPr>
              <a:t> JavaScript 中</a:t>
            </a:r>
            <a:r>
              <a:rPr lang="zh-CN" altLang="en-US" dirty="0">
                <a:sym typeface="+mn-ea"/>
              </a:rPr>
              <a:t>的对象分为3种：自定义对象 、内置对象、 </a:t>
            </a:r>
            <a:r>
              <a:rPr lang="zh-CN" altLang="en-US">
                <a:sym typeface="+mn-ea"/>
              </a:rPr>
              <a:t>浏览器</a:t>
            </a:r>
            <a:r>
              <a:rPr lang="zh-CN" altLang="en-US" smtClean="0">
                <a:sym typeface="+mn-ea"/>
              </a:rPr>
              <a:t>对象</a:t>
            </a:r>
            <a:endParaRPr lang="en-US" altLang="zh-CN" smtClean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ym typeface="+mn-ea"/>
              </a:rPr>
              <a:t>前面两种对象是</a:t>
            </a:r>
            <a:r>
              <a:rPr lang="en-US" altLang="zh-CN" smtClean="0">
                <a:sym typeface="+mn-ea"/>
              </a:rPr>
              <a:t>JS </a:t>
            </a:r>
            <a:r>
              <a:rPr lang="zh-CN" altLang="en-US" smtClean="0">
                <a:sym typeface="+mn-ea"/>
              </a:rPr>
              <a:t>基础 内容，属于 </a:t>
            </a:r>
            <a:r>
              <a:rPr lang="en-US" altLang="zh-CN" smtClean="0">
                <a:sym typeface="+mn-ea"/>
              </a:rPr>
              <a:t>ECMAScript</a:t>
            </a:r>
            <a:r>
              <a:rPr lang="zh-CN" altLang="en-US" smtClean="0">
                <a:sym typeface="+mn-ea"/>
              </a:rPr>
              <a:t>；  第三个浏览器对象属于我们</a:t>
            </a:r>
            <a:r>
              <a:rPr lang="en-US" altLang="zh-CN" smtClean="0">
                <a:sym typeface="+mn-ea"/>
              </a:rPr>
              <a:t>JS </a:t>
            </a:r>
            <a:r>
              <a:rPr lang="zh-CN" altLang="en-US" smtClean="0">
                <a:sym typeface="+mn-ea"/>
              </a:rPr>
              <a:t>独有的， 我们</a:t>
            </a:r>
            <a:r>
              <a:rPr lang="en-US" altLang="zh-CN" smtClean="0">
                <a:sym typeface="+mn-ea"/>
              </a:rPr>
              <a:t>JS API </a:t>
            </a:r>
            <a:r>
              <a:rPr lang="zh-CN" altLang="en-US" smtClean="0">
                <a:sym typeface="+mn-ea"/>
              </a:rPr>
              <a:t>讲解</a:t>
            </a:r>
            <a:endParaRPr lang="zh-CN" altLang="en-US" dirty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b="1" smtClean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内置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对象</a:t>
            </a:r>
            <a:r>
              <a:rPr lang="zh-CN" altLang="en-US">
                <a:sym typeface="+mn-ea"/>
              </a:rPr>
              <a:t>就是</a:t>
            </a:r>
            <a:r>
              <a:rPr lang="zh-CN" altLang="en-US" smtClean="0">
                <a:sym typeface="+mn-ea"/>
              </a:rPr>
              <a:t>指 JS 语言</a:t>
            </a:r>
            <a:r>
              <a:rPr lang="zh-CN" altLang="en-US" dirty="0">
                <a:sym typeface="+mn-ea"/>
              </a:rPr>
              <a:t>自带的一些</a:t>
            </a:r>
            <a:r>
              <a:rPr lang="zh-CN" altLang="en-US">
                <a:sym typeface="+mn-ea"/>
              </a:rPr>
              <a:t>对象</a:t>
            </a:r>
            <a:r>
              <a:rPr lang="zh-CN" altLang="en-US" smtClean="0">
                <a:sym typeface="+mn-ea"/>
              </a:rPr>
              <a:t>，这些对象供</a:t>
            </a:r>
            <a:r>
              <a:rPr lang="zh-CN" altLang="en-US" dirty="0">
                <a:sym typeface="+mn-ea"/>
              </a:rPr>
              <a:t>开发者</a:t>
            </a:r>
            <a:r>
              <a:rPr lang="zh-CN" altLang="en-US">
                <a:sym typeface="+mn-ea"/>
              </a:rPr>
              <a:t>使用</a:t>
            </a:r>
            <a:r>
              <a:rPr lang="zh-CN" altLang="en-US" smtClean="0">
                <a:sym typeface="+mn-ea"/>
              </a:rPr>
              <a:t>，并提供</a:t>
            </a:r>
            <a:r>
              <a:rPr lang="zh-CN" altLang="en-US" dirty="0">
                <a:sym typeface="+mn-ea"/>
              </a:rPr>
              <a:t>了一些常用的或是最基本而必要</a:t>
            </a:r>
            <a:r>
              <a:rPr lang="zh-CN" altLang="en-US">
                <a:sym typeface="+mn-ea"/>
              </a:rPr>
              <a:t>的</a:t>
            </a:r>
            <a:r>
              <a:rPr lang="zh-CN" altLang="en-US" smtClean="0">
                <a:sym typeface="+mn-ea"/>
              </a:rPr>
              <a:t>功能（属性和方法）</a:t>
            </a:r>
            <a:endParaRPr lang="en-US" altLang="zh-CN" smtClean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ym typeface="+mn-ea"/>
              </a:rPr>
              <a:t>内置对象最大的优点就是帮助我们快速开发</a:t>
            </a:r>
            <a:endParaRPr lang="zh-CN" altLang="en-US" dirty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ym typeface="+mn-ea"/>
              </a:rPr>
              <a:t> JavaScript 提供了多</a:t>
            </a:r>
            <a:r>
              <a:rPr lang="zh-CN" altLang="en-US" dirty="0">
                <a:sym typeface="+mn-ea"/>
              </a:rPr>
              <a:t>个内置对象</a:t>
            </a:r>
            <a:r>
              <a:rPr lang="zh-CN" altLang="en-US">
                <a:sym typeface="+mn-ea"/>
              </a:rPr>
              <a:t>：</a:t>
            </a:r>
            <a:r>
              <a:rPr lang="zh-CN" altLang="en-US" smtClean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Math、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Date 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、</a:t>
            </a:r>
            <a:r>
              <a:rPr lang="zh-CN" altLang="en-US" smtClean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Array、String</a:t>
            </a:r>
            <a:r>
              <a:rPr lang="zh-CN" altLang="en-US" smtClean="0">
                <a:sym typeface="+mn-ea"/>
              </a:rPr>
              <a:t>等</a:t>
            </a:r>
            <a:endParaRPr lang="zh-CN" altLang="en-US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552" y="2720018"/>
            <a:ext cx="1150391" cy="2296181"/>
          </a:xfrm>
          <a:prstGeom prst="rect">
            <a:avLst/>
          </a:prstGeom>
        </p:spPr>
      </p:pic>
      <p:sp>
        <p:nvSpPr>
          <p:cNvPr id="2" name="AutoShape 2" descr="http://img5.imgtn.bdimg.com/it/u=1417238313,3085592382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4" descr="http://img5.imgtn.bdimg.com/it/u=1417238313,3085592382&amp;fm=26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0" name="Picture 6" descr="https://timgsa.baidu.com/timg?image&amp;quality=80&amp;size=b9999_10000&amp;sec=1545367481549&amp;di=caa45104d21e437c35150a9c3329f76e&amp;imgtype=0&amp;src=http%3A%2F%2Fpic1.juimg.com%2F171030%2F330804-1G03009150554-l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370" y="3050544"/>
            <a:ext cx="23812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>
                <a:sym typeface="+mn-ea"/>
              </a:rPr>
              <a:t>数组</a:t>
            </a:r>
            <a:r>
              <a:rPr lang="zh-CN" altLang="en-US" smtClean="0">
                <a:sym typeface="+mn-ea"/>
              </a:rPr>
              <a:t>对象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373350" y="1636941"/>
            <a:ext cx="7716401" cy="10618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r>
              <a:rPr 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把旧数组里面不重复的元素选取出来放到新数组中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重复的元素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</a:t>
            </a:r>
            <a:r>
              <a:rPr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保留一个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放到新数组中去重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05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核心算法：我们遍历旧数组，然后拿着旧数组元素去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查询新数组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该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元素在新数组里面没有出现过</a:t>
            </a:r>
            <a:r>
              <a:rPr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我们就添加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否则不添加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105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我们怎么知道该元素没有存在？  利用 新数组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.indexOf(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数组元素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如果返回时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-1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就说明 新数组里面没有改元素</a:t>
            </a:r>
            <a:r>
              <a:rPr 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1033565" y="2993199"/>
            <a:ext cx="6512560" cy="9010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旧</a:t>
            </a:r>
            <a:r>
              <a:rPr lang="zh-CN" altLang="en-US" smtClean="0"/>
              <a:t>数组</a:t>
            </a:r>
            <a:r>
              <a:rPr smtClean="0">
                <a:latin typeface="Courier New" panose="02070309020205020404" pitchFamily="49" charset="0"/>
                <a:cs typeface="Courier New" panose="02070309020205020404" pitchFamily="49" charset="0"/>
              </a:rPr>
              <a:t>[‘c’, ‘a’, ‘z’, ‘a’, ‘x’, ‘a’, ‘x’, ‘c’, ‘b’]</a:t>
            </a:r>
            <a:endParaRPr lang="en-US"/>
          </a:p>
          <a:p>
            <a:r>
              <a:rPr lang="zh-CN" altLang="en-US" smtClean="0"/>
              <a:t>新数组 </a:t>
            </a:r>
            <a:r>
              <a:rPr lang="en-US" altLang="zh-CN"/>
              <a:t> </a:t>
            </a:r>
            <a:r>
              <a:rPr lang="en-US" altLang="zh-CN" smtClean="0"/>
              <a:t>[ ]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/>
              <a:t>数组</a:t>
            </a:r>
            <a:r>
              <a:rPr lang="zh-CN" altLang="en-US" smtClean="0"/>
              <a:t>对象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3" name="图片 2" descr="]F%5$GX79%%EA7I0M%9ZFQ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78" y="1401050"/>
            <a:ext cx="6724081" cy="1104606"/>
          </a:xfrm>
          <a:prstGeom prst="rect">
            <a:avLst/>
          </a:prstGeom>
        </p:spPr>
      </p:pic>
      <p:sp>
        <p:nvSpPr>
          <p:cNvPr id="8" name="内容占位符 8"/>
          <p:cNvSpPr>
            <a:spLocks noGrp="1"/>
          </p:cNvSpPr>
          <p:nvPr>
            <p:ph idx="1"/>
          </p:nvPr>
        </p:nvSpPr>
        <p:spPr>
          <a:xfrm>
            <a:off x="848378" y="939809"/>
            <a:ext cx="6517622" cy="541557"/>
          </a:xfrm>
        </p:spPr>
        <p:txBody>
          <a:bodyPr/>
          <a:lstStyle/>
          <a:p>
            <a:r>
              <a:rPr lang="en-US" altLang="zh-CN" smtClean="0"/>
              <a:t>5.6 </a:t>
            </a:r>
            <a:r>
              <a:rPr lang="zh-CN" altLang="en-US" dirty="0"/>
              <a:t>数组转换为字符串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/>
              <a:t>数组</a:t>
            </a:r>
            <a:r>
              <a:rPr lang="zh-CN" altLang="en-US" smtClean="0"/>
              <a:t>对象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2" name="图片 1" descr="@96I{3{V{OA22UC{9NQV1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78" y="1481367"/>
            <a:ext cx="6726953" cy="1376378"/>
          </a:xfrm>
          <a:prstGeom prst="rect">
            <a:avLst/>
          </a:prstGeom>
        </p:spPr>
      </p:pic>
      <p:sp>
        <p:nvSpPr>
          <p:cNvPr id="5" name="内容占位符 8"/>
          <p:cNvSpPr>
            <a:spLocks noGrp="1"/>
          </p:cNvSpPr>
          <p:nvPr>
            <p:ph idx="1"/>
          </p:nvPr>
        </p:nvSpPr>
        <p:spPr>
          <a:xfrm>
            <a:off x="848378" y="939809"/>
            <a:ext cx="6517622" cy="541557"/>
          </a:xfrm>
        </p:spPr>
        <p:txBody>
          <a:bodyPr/>
          <a:lstStyle/>
          <a:p>
            <a:r>
              <a:rPr lang="en-US" altLang="zh-CN" smtClean="0"/>
              <a:t>5.7 </a:t>
            </a:r>
            <a:r>
              <a:rPr lang="zh-CN" altLang="en-US"/>
              <a:t>课</a:t>
            </a:r>
            <a:r>
              <a:rPr lang="zh-CN" altLang="en-US" smtClean="0"/>
              <a:t>下查询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1033565" y="2993199"/>
            <a:ext cx="6512560" cy="9010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</a:t>
            </a:r>
            <a:r>
              <a:rPr lang="en-US" smtClean="0"/>
              <a:t>lice() </a:t>
            </a:r>
            <a:r>
              <a:rPr lang="zh-CN" altLang="en-US" smtClean="0"/>
              <a:t>和 </a:t>
            </a:r>
            <a:r>
              <a:rPr lang="en-US" altLang="zh-CN" smtClean="0"/>
              <a:t>splice()  </a:t>
            </a:r>
            <a:r>
              <a:rPr lang="zh-CN" altLang="en-US" smtClean="0"/>
              <a:t>目的基本相同，建议同学们重点看下 </a:t>
            </a:r>
            <a:r>
              <a:rPr lang="en-US" altLang="zh-CN" smtClean="0"/>
              <a:t>splice()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97885" y="1085850"/>
            <a:ext cx="4991100" cy="29718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内置对象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查文档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Math对象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日期对象</a:t>
            </a: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数组对象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字符串对象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/>
              <a:t>字符串</a:t>
            </a:r>
            <a:r>
              <a:rPr lang="zh-CN" altLang="en-US" smtClean="0"/>
              <a:t>对象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38505" y="1282700"/>
            <a:ext cx="6627495" cy="7010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为了方便操作基本数据类型</a:t>
            </a:r>
            <a:r>
              <a:rPr lang="zh-CN" altLang="en-US">
                <a:sym typeface="+mn-ea"/>
              </a:rPr>
              <a:t>，</a:t>
            </a:r>
            <a:r>
              <a:rPr lang="zh-CN" altLang="en-US" smtClean="0">
                <a:sym typeface="+mn-ea"/>
              </a:rPr>
              <a:t>JavaScript 还</a:t>
            </a:r>
            <a:r>
              <a:rPr lang="zh-CN" altLang="en-US" dirty="0">
                <a:sym typeface="+mn-ea"/>
              </a:rPr>
              <a:t>提供了三个特殊的引用类型</a:t>
            </a:r>
            <a:r>
              <a:rPr lang="zh-CN" altLang="en-US">
                <a:sym typeface="+mn-ea"/>
              </a:rPr>
              <a:t>：</a:t>
            </a:r>
            <a:r>
              <a:rPr lang="zh-CN" altLang="en-US" smtClean="0">
                <a:sym typeface="+mn-ea"/>
              </a:rPr>
              <a:t>String、Number和 Boolean。</a:t>
            </a:r>
            <a:endParaRPr lang="zh-CN" altLang="en-US" dirty="0">
              <a:sym typeface="+mn-ea"/>
            </a:endParaRPr>
          </a:p>
          <a:p>
            <a:r>
              <a:rPr lang="zh-CN" altLang="en-US" b="1" dirty="0">
                <a:solidFill>
                  <a:srgbClr val="FF0000"/>
                </a:solidFill>
                <a:sym typeface="+mn-ea"/>
              </a:rPr>
              <a:t>基本包装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类型</a:t>
            </a:r>
            <a:r>
              <a:rPr lang="zh-CN" altLang="en-US" smtClean="0">
                <a:sym typeface="+mn-ea"/>
              </a:rPr>
              <a:t>就是把</a:t>
            </a:r>
            <a:r>
              <a:rPr lang="zh-CN" altLang="en-US" dirty="0">
                <a:sym typeface="+mn-ea"/>
              </a:rPr>
              <a:t>简单数据类型包装成为</a:t>
            </a:r>
            <a:r>
              <a:rPr lang="zh-CN" altLang="en-US">
                <a:sym typeface="+mn-ea"/>
              </a:rPr>
              <a:t>复杂</a:t>
            </a:r>
            <a:r>
              <a:rPr lang="zh-CN" altLang="en-US" smtClean="0">
                <a:sym typeface="+mn-ea"/>
              </a:rPr>
              <a:t>数据类型</a:t>
            </a:r>
            <a:r>
              <a:rPr lang="zh-CN" altLang="en-US">
                <a:sym typeface="+mn-ea"/>
              </a:rPr>
              <a:t>，</a:t>
            </a:r>
            <a:r>
              <a:rPr lang="zh-CN" altLang="en-US" smtClean="0">
                <a:sym typeface="+mn-ea"/>
              </a:rPr>
              <a:t>这样基本</a:t>
            </a:r>
            <a:r>
              <a:rPr lang="zh-CN" altLang="en-US" dirty="0">
                <a:sym typeface="+mn-ea"/>
              </a:rPr>
              <a:t>数据类型就有了属性</a:t>
            </a:r>
            <a:r>
              <a:rPr lang="zh-CN" altLang="en-US">
                <a:sym typeface="+mn-ea"/>
              </a:rPr>
              <a:t>和</a:t>
            </a:r>
            <a:r>
              <a:rPr lang="zh-CN" altLang="en-US" smtClean="0">
                <a:sym typeface="+mn-ea"/>
              </a:rPr>
              <a:t>方法。</a:t>
            </a:r>
            <a:endParaRPr lang="zh-CN" altLang="en-US" dirty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52170" y="1983741"/>
            <a:ext cx="6403975" cy="783108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sz="105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下面代码</a:t>
            </a:r>
            <a:r>
              <a:rPr lang="zh-CN" altLang="en-US" sz="105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有什么</a:t>
            </a:r>
            <a:r>
              <a:rPr sz="105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问题</a:t>
            </a:r>
            <a:r>
              <a:rPr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？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var str = 'andy';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console.log(str.length</a:t>
            </a:r>
            <a:r>
              <a:rPr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);</a:t>
            </a:r>
            <a:endParaRPr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8" name="内容占位符 8"/>
          <p:cNvSpPr>
            <a:spLocks noGrp="1"/>
          </p:cNvSpPr>
          <p:nvPr>
            <p:ph idx="1"/>
          </p:nvPr>
        </p:nvSpPr>
        <p:spPr>
          <a:xfrm>
            <a:off x="848378" y="939809"/>
            <a:ext cx="6517622" cy="541557"/>
          </a:xfrm>
        </p:spPr>
        <p:txBody>
          <a:bodyPr/>
          <a:lstStyle/>
          <a:p>
            <a:r>
              <a:rPr lang="en-US" altLang="zh-CN" smtClean="0"/>
              <a:t>6.1 </a:t>
            </a:r>
            <a:r>
              <a:rPr lang="zh-CN" altLang="en-US" smtClean="0"/>
              <a:t>基本包装类型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8378" y="3318959"/>
            <a:ext cx="6403975" cy="159200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1. </a:t>
            </a:r>
            <a:r>
              <a:rPr sz="105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生成临时变量</a:t>
            </a:r>
            <a:r>
              <a:rPr lang="zh-CN" altLang="en-US" sz="105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，</a:t>
            </a:r>
            <a:r>
              <a:rPr sz="105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把简单类型包装为复杂数据类型</a:t>
            </a:r>
            <a:endParaRPr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var temp = new String('andy');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en-US" altLang="zh-CN" sz="105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2. </a:t>
            </a:r>
            <a:r>
              <a:rPr sz="105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赋值给我们声明的字符变量</a:t>
            </a:r>
            <a:endParaRPr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str = temp;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en-US" altLang="zh-CN" sz="105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3. </a:t>
            </a:r>
            <a:r>
              <a:rPr sz="105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销毁临时变量</a:t>
            </a:r>
            <a:endParaRPr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temp = null;</a:t>
            </a:r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95337" y="2731798"/>
            <a:ext cx="6627495" cy="7010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按</a:t>
            </a:r>
            <a:r>
              <a:rPr lang="zh-CN" altLang="en-US">
                <a:sym typeface="+mn-ea"/>
              </a:rPr>
              <a:t>道理基本数据类型是没有属性和方法的，而对象才有属性和</a:t>
            </a:r>
            <a:r>
              <a:rPr lang="zh-CN" altLang="en-US" smtClean="0">
                <a:sym typeface="+mn-ea"/>
              </a:rPr>
              <a:t>方法，但上面代码却可以执行，这是因为 </a:t>
            </a:r>
            <a:r>
              <a:rPr lang="en-US" altLang="zh-CN" smtClean="0">
                <a:sym typeface="+mn-ea"/>
              </a:rPr>
              <a:t>js </a:t>
            </a:r>
            <a:r>
              <a:rPr lang="zh-CN" altLang="en-US" smtClean="0">
                <a:sym typeface="+mn-ea"/>
              </a:rPr>
              <a:t>会</a:t>
            </a:r>
            <a:r>
              <a:rPr lang="zh-CN" altLang="en-US">
                <a:sym typeface="+mn-ea"/>
              </a:rPr>
              <a:t>把基本数据类型包装为复杂</a:t>
            </a:r>
            <a:r>
              <a:rPr lang="zh-CN" altLang="en-US" smtClean="0">
                <a:sym typeface="+mn-ea"/>
              </a:rPr>
              <a:t>数据类型，其执行</a:t>
            </a:r>
            <a:r>
              <a:rPr lang="zh-CN" altLang="en-US">
                <a:sym typeface="+mn-ea"/>
              </a:rPr>
              <a:t>过程如下 </a:t>
            </a:r>
            <a:r>
              <a:rPr lang="zh-CN" altLang="en-US" smtClean="0">
                <a:sym typeface="+mn-ea"/>
              </a:rPr>
              <a:t>：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/>
              <a:t>字符串</a:t>
            </a:r>
            <a:r>
              <a:rPr lang="zh-CN" altLang="en-US" smtClean="0"/>
              <a:t>对象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52170" y="1337883"/>
            <a:ext cx="6738620" cy="5303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指的是里面的值不</a:t>
            </a:r>
            <a:r>
              <a:rPr lang="zh-CN" altLang="en-US">
                <a:sym typeface="+mn-ea"/>
              </a:rPr>
              <a:t>可变</a:t>
            </a:r>
            <a:r>
              <a:rPr lang="zh-CN" altLang="en-US" smtClean="0">
                <a:sym typeface="+mn-ea"/>
              </a:rPr>
              <a:t>，虽然看上去</a:t>
            </a:r>
            <a:r>
              <a:rPr lang="zh-CN" altLang="en-US" dirty="0">
                <a:sym typeface="+mn-ea"/>
              </a:rPr>
              <a:t>可以改变</a:t>
            </a:r>
            <a:r>
              <a:rPr lang="zh-CN" altLang="en-US">
                <a:sym typeface="+mn-ea"/>
              </a:rPr>
              <a:t>内容</a:t>
            </a:r>
            <a:r>
              <a:rPr lang="zh-CN" altLang="en-US" smtClean="0">
                <a:sym typeface="+mn-ea"/>
              </a:rPr>
              <a:t>，但其实</a:t>
            </a:r>
            <a:r>
              <a:rPr lang="zh-CN" altLang="en-US" dirty="0">
                <a:sym typeface="+mn-ea"/>
              </a:rPr>
              <a:t>是地址变</a:t>
            </a:r>
            <a:r>
              <a:rPr lang="zh-CN" altLang="en-US">
                <a:sym typeface="+mn-ea"/>
              </a:rPr>
              <a:t>了</a:t>
            </a:r>
            <a:r>
              <a:rPr lang="zh-CN" altLang="en-US" smtClean="0">
                <a:sym typeface="+mn-ea"/>
              </a:rPr>
              <a:t>，内存中新</a:t>
            </a:r>
            <a:r>
              <a:rPr lang="zh-CN" altLang="en-US" dirty="0">
                <a:sym typeface="+mn-ea"/>
              </a:rPr>
              <a:t>开辟了一个</a:t>
            </a:r>
            <a:r>
              <a:rPr lang="zh-CN" altLang="en-US">
                <a:sym typeface="+mn-ea"/>
              </a:rPr>
              <a:t>内存</a:t>
            </a:r>
            <a:r>
              <a:rPr lang="zh-CN" altLang="en-US" smtClean="0">
                <a:sym typeface="+mn-ea"/>
              </a:rPr>
              <a:t>空间。</a:t>
            </a:r>
            <a:endParaRPr lang="zh-CN" altLang="en-US" dirty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5201" y="1757464"/>
            <a:ext cx="6403975" cy="255440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var str = 'abc';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str = 'hello';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// </a:t>
            </a:r>
            <a:r>
              <a:rPr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当重新给</a:t>
            </a:r>
            <a:r>
              <a:rPr lang="en-US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str</a:t>
            </a:r>
            <a:r>
              <a:rPr lang="en-US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赋值的时候</a:t>
            </a: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，常量'abc'不会被修改，依然在内存中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// 重新给字符串赋值，会重新在内存中开辟空间，这个特点就是字符串的不可变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// 由于字符串的不可变，在大量拼接字符串的时候会有效率问题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var str = '';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for (var i = 0; i &lt; 100000; i++)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 str += i;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console.log(str); </a:t>
            </a:r>
            <a:r>
              <a:rPr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// </a:t>
            </a:r>
            <a:r>
              <a:rPr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这个结果需要花费大量时间来显示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，</a:t>
            </a:r>
            <a:r>
              <a:rPr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因为需要不断的开辟新的空间</a:t>
            </a:r>
            <a:endParaRPr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6" name="内容占位符 8"/>
          <p:cNvSpPr>
            <a:spLocks noGrp="1"/>
          </p:cNvSpPr>
          <p:nvPr>
            <p:ph idx="1"/>
          </p:nvPr>
        </p:nvSpPr>
        <p:spPr>
          <a:xfrm>
            <a:off x="848378" y="939809"/>
            <a:ext cx="6517622" cy="541557"/>
          </a:xfrm>
        </p:spPr>
        <p:txBody>
          <a:bodyPr/>
          <a:lstStyle/>
          <a:p>
            <a:r>
              <a:rPr lang="en-US" altLang="zh-CN" smtClean="0"/>
              <a:t>6.2 </a:t>
            </a:r>
            <a:r>
              <a:rPr lang="zh-CN" altLang="en-US" smtClean="0"/>
              <a:t>字符串的不可变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/>
              <a:t>字符串</a:t>
            </a:r>
            <a:r>
              <a:rPr lang="zh-CN" altLang="en-US" smtClean="0"/>
              <a:t>对象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48378" y="1481366"/>
            <a:ext cx="6738620" cy="4544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字符串所有的方法，都不会修改字符串本身(字符串是不可变的)，操作完成会返回一个新</a:t>
            </a:r>
            <a:r>
              <a:rPr lang="zh-CN" altLang="en-US">
                <a:sym typeface="+mn-ea"/>
              </a:rPr>
              <a:t>的</a:t>
            </a:r>
            <a:r>
              <a:rPr lang="zh-CN" altLang="en-US" smtClean="0">
                <a:sym typeface="+mn-ea"/>
              </a:rPr>
              <a:t>字符串。</a:t>
            </a:r>
            <a:endParaRPr lang="zh-CN" altLang="en-US" dirty="0">
              <a:sym typeface="+mn-ea"/>
            </a:endParaRPr>
          </a:p>
        </p:txBody>
      </p:sp>
      <p:pic>
        <p:nvPicPr>
          <p:cNvPr id="2" name="图片 1" descr="XV(3VDV3OZN$TD%9EDR%2X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78" y="1935829"/>
            <a:ext cx="6826250" cy="1301750"/>
          </a:xfrm>
          <a:prstGeom prst="rect">
            <a:avLst/>
          </a:prstGeom>
        </p:spPr>
      </p:pic>
      <p:sp>
        <p:nvSpPr>
          <p:cNvPr id="6" name="内容占位符 8"/>
          <p:cNvSpPr>
            <a:spLocks noGrp="1"/>
          </p:cNvSpPr>
          <p:nvPr>
            <p:ph idx="1"/>
          </p:nvPr>
        </p:nvSpPr>
        <p:spPr>
          <a:xfrm>
            <a:off x="848378" y="939809"/>
            <a:ext cx="6517622" cy="541557"/>
          </a:xfrm>
        </p:spPr>
        <p:txBody>
          <a:bodyPr/>
          <a:lstStyle/>
          <a:p>
            <a:r>
              <a:rPr lang="en-US" altLang="zh-CN" smtClean="0"/>
              <a:t>6.3 </a:t>
            </a:r>
            <a:r>
              <a:rPr lang="zh-CN" altLang="en-US" smtClean="0"/>
              <a:t>根据字符返回位置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>
                <a:sym typeface="+mn-ea"/>
              </a:rPr>
              <a:t>字符串</a:t>
            </a:r>
            <a:r>
              <a:rPr lang="zh-CN" altLang="en-US" smtClean="0">
                <a:sym typeface="+mn-ea"/>
              </a:rPr>
              <a:t>对象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返回字符位置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77570" y="1720878"/>
            <a:ext cx="6488430" cy="5480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mtClean="0"/>
              <a:t>查找字符串</a:t>
            </a:r>
            <a:r>
              <a:rPr lang="en-US" altLang="zh-CN"/>
              <a:t>"abcoefoxyozzopp"</a:t>
            </a:r>
            <a:r>
              <a:rPr smtClean="0"/>
              <a:t>中所有</a:t>
            </a:r>
            <a:r>
              <a:rPr/>
              <a:t>o</a:t>
            </a:r>
            <a:r>
              <a:rPr smtClean="0"/>
              <a:t>出现的位置</a:t>
            </a:r>
            <a:r>
              <a:rPr lang="zh-CN" altLang="en-US" smtClean="0"/>
              <a:t>以及次数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>
                <a:sym typeface="+mn-ea"/>
              </a:rPr>
              <a:t>字符串</a:t>
            </a:r>
            <a:r>
              <a:rPr lang="zh-CN" altLang="en-US" smtClean="0">
                <a:sym typeface="+mn-ea"/>
              </a:rPr>
              <a:t>对象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8"/>
          <p:cNvSpPr txBox="1"/>
          <p:nvPr/>
        </p:nvSpPr>
        <p:spPr>
          <a:xfrm>
            <a:off x="373350" y="2159784"/>
            <a:ext cx="7716401" cy="8194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：先查找第一个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出现的位置</a:t>
            </a:r>
            <a:endParaRPr lang="en-US" altLang="zh-CN" sz="105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然后 只要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indexOf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返回的结果不是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-1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就继续往后查找</a:t>
            </a:r>
            <a:endParaRPr lang="en-US" altLang="zh-CN" sz="105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因为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indexOf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只能查找到第一个，所以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后面的查找，利用第二个参数，当前索引加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，从而继续查找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877570" y="1720878"/>
            <a:ext cx="6488430" cy="5480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mtClean="0"/>
              <a:t>查找字符串</a:t>
            </a:r>
            <a:r>
              <a:rPr lang="en-US" altLang="zh-CN"/>
              <a:t>"abcoefoxyozzopp"</a:t>
            </a:r>
            <a:r>
              <a:rPr smtClean="0"/>
              <a:t>中所有</a:t>
            </a:r>
            <a:r>
              <a:rPr/>
              <a:t>o</a:t>
            </a:r>
            <a:r>
              <a:rPr smtClean="0"/>
              <a:t>出现的位置</a:t>
            </a:r>
            <a:r>
              <a:rPr lang="zh-CN" altLang="en-US" smtClean="0"/>
              <a:t>以及次数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889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/>
              <a:t>字符串</a:t>
            </a:r>
            <a:r>
              <a:rPr lang="zh-CN" altLang="en-US" smtClean="0"/>
              <a:t>对象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79" y="1481366"/>
            <a:ext cx="6797897" cy="1350134"/>
          </a:xfrm>
          <a:prstGeom prst="rect">
            <a:avLst/>
          </a:prstGeom>
        </p:spPr>
      </p:pic>
      <p:sp>
        <p:nvSpPr>
          <p:cNvPr id="6" name="内容占位符 8"/>
          <p:cNvSpPr>
            <a:spLocks noGrp="1"/>
          </p:cNvSpPr>
          <p:nvPr>
            <p:ph idx="1"/>
          </p:nvPr>
        </p:nvSpPr>
        <p:spPr>
          <a:xfrm>
            <a:off x="848378" y="939809"/>
            <a:ext cx="6517622" cy="541557"/>
          </a:xfrm>
        </p:spPr>
        <p:txBody>
          <a:bodyPr/>
          <a:lstStyle/>
          <a:p>
            <a:r>
              <a:rPr lang="en-US" altLang="zh-CN" smtClean="0"/>
              <a:t>6.4 </a:t>
            </a:r>
            <a:r>
              <a:rPr lang="zh-CN" altLang="en-US" smtClean="0"/>
              <a:t>根据</a:t>
            </a:r>
            <a:r>
              <a:rPr lang="zh-CN" altLang="en-US"/>
              <a:t>位置返回字符（重点）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97885" y="1085850"/>
            <a:ext cx="4991100" cy="29718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内置对象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查文档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Math对象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日期对象</a:t>
            </a: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数组对象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字符串对象</a:t>
            </a:r>
          </a:p>
        </p:txBody>
      </p:sp>
    </p:spTree>
    <p:extLst>
      <p:ext uri="{BB962C8B-B14F-4D97-AF65-F5344CB8AC3E}">
        <p14:creationId xmlns:p14="http://schemas.microsoft.com/office/powerpoint/2010/main" val="297776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字符串对象 </a:t>
            </a:r>
            <a:r>
              <a:rPr lang="en-US" altLang="zh-CN" dirty="0">
                <a:solidFill>
                  <a:srgbClr val="FF0000"/>
                </a:solidFill>
              </a:rPr>
              <a:t>String</a:t>
            </a:r>
          </a:p>
        </p:txBody>
      </p:sp>
      <p:sp>
        <p:nvSpPr>
          <p:cNvPr id="6" name="内容占位符 8"/>
          <p:cNvSpPr>
            <a:spLocks noGrp="1"/>
          </p:cNvSpPr>
          <p:nvPr>
            <p:ph idx="1"/>
          </p:nvPr>
        </p:nvSpPr>
        <p:spPr>
          <a:xfrm>
            <a:off x="848378" y="939809"/>
            <a:ext cx="6517622" cy="541557"/>
          </a:xfrm>
        </p:spPr>
        <p:txBody>
          <a:bodyPr/>
          <a:lstStyle/>
          <a:p>
            <a:r>
              <a:rPr lang="en-US" altLang="zh-CN" smtClean="0"/>
              <a:t>6.4 </a:t>
            </a:r>
            <a:r>
              <a:rPr lang="zh-CN" altLang="en-US" smtClean="0"/>
              <a:t>根据</a:t>
            </a:r>
            <a:r>
              <a:rPr lang="zh-CN" altLang="en-US"/>
              <a:t>位置返回字符（重点）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550" y="1308637"/>
            <a:ext cx="5493451" cy="37126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>
                <a:sym typeface="+mn-ea"/>
              </a:rPr>
              <a:t>字符串</a:t>
            </a:r>
            <a:r>
              <a:rPr lang="zh-CN" altLang="en-US" smtClean="0">
                <a:sym typeface="+mn-ea"/>
              </a:rPr>
              <a:t>对象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返回字符位置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53440" y="1695450"/>
            <a:ext cx="6488430" cy="5480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判断一个字符串 'abcoefoxyozzopp' </a:t>
            </a:r>
            <a:r>
              <a:rPr/>
              <a:t>中出现次数最多的字符</a:t>
            </a:r>
            <a:r>
              <a:rPr smtClean="0"/>
              <a:t>，</a:t>
            </a:r>
            <a:r>
              <a:rPr lang="zh-CN" altLang="en-US" smtClean="0"/>
              <a:t>并</a:t>
            </a:r>
            <a:r>
              <a:rPr smtClean="0"/>
              <a:t>统计</a:t>
            </a:r>
            <a:r>
              <a:rPr lang="zh-CN" altLang="en-US" smtClean="0"/>
              <a:t>其</a:t>
            </a:r>
            <a:r>
              <a:rPr smtClean="0"/>
              <a:t>次数</a:t>
            </a:r>
            <a:r>
              <a:rPr lang="zh-CN" altLang="en-US" smtClean="0"/>
              <a:t>。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>
                <a:sym typeface="+mn-ea"/>
              </a:rPr>
              <a:t>字符串</a:t>
            </a:r>
            <a:r>
              <a:rPr lang="zh-CN" altLang="en-US" smtClean="0">
                <a:sym typeface="+mn-ea"/>
              </a:rPr>
              <a:t>对象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54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：核心算法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53440" y="1695450"/>
            <a:ext cx="6488430" cy="5480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判断一个字符串 'abcoefoxyozzopp' </a:t>
            </a:r>
            <a:r>
              <a:rPr/>
              <a:t>中出现次数最多的字符</a:t>
            </a:r>
            <a:r>
              <a:rPr smtClean="0"/>
              <a:t>，</a:t>
            </a:r>
            <a:r>
              <a:rPr lang="zh-CN" altLang="en-US" smtClean="0"/>
              <a:t>并</a:t>
            </a:r>
            <a:r>
              <a:rPr smtClean="0"/>
              <a:t>统计</a:t>
            </a:r>
            <a:r>
              <a:rPr lang="zh-CN" altLang="en-US" smtClean="0"/>
              <a:t>其</a:t>
            </a:r>
            <a:r>
              <a:rPr smtClean="0"/>
              <a:t>次数</a:t>
            </a:r>
            <a:r>
              <a:rPr lang="zh-CN" altLang="en-US" smtClean="0"/>
              <a:t>。</a:t>
            </a:r>
            <a:endParaRPr dirty="0"/>
          </a:p>
        </p:txBody>
      </p:sp>
      <p:sp>
        <p:nvSpPr>
          <p:cNvPr id="6" name="TextBox 8"/>
          <p:cNvSpPr txBox="1"/>
          <p:nvPr/>
        </p:nvSpPr>
        <p:spPr>
          <a:xfrm>
            <a:off x="373350" y="2159784"/>
            <a:ext cx="7716401" cy="8194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：利用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charAt(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 遍历这个字符串</a:t>
            </a:r>
            <a:endParaRPr lang="en-US" altLang="zh-CN" sz="105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把每个字符都存储给对象， 如果对象没有该属性，就为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，如果存在了就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+1</a:t>
            </a: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遍历对象，得到最大值和该字符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877570" y="3084980"/>
            <a:ext cx="6488430" cy="1132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mtClean="0"/>
              <a:t>判断一个字符串 'abcoefoxyozzopp' 中出现次数最多的字符，</a:t>
            </a:r>
            <a:r>
              <a:rPr lang="zh-CN" altLang="en-US" smtClean="0"/>
              <a:t>并</a:t>
            </a:r>
            <a:r>
              <a:rPr smtClean="0"/>
              <a:t>统计</a:t>
            </a:r>
            <a:r>
              <a:rPr lang="zh-CN" altLang="en-US" smtClean="0"/>
              <a:t>其</a:t>
            </a:r>
            <a:r>
              <a:rPr smtClean="0"/>
              <a:t>次数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对象 </a:t>
            </a:r>
            <a:r>
              <a:rPr lang="en-US" altLang="zh-CN" smtClean="0"/>
              <a:t>o {  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48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/>
              <a:t>字符串</a:t>
            </a:r>
            <a:r>
              <a:rPr lang="zh-CN" altLang="en-US" smtClean="0"/>
              <a:t>对象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2" name="图片 1" descr="IK}E(QQKY7W0PQN2)M0AIO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78" y="1497331"/>
            <a:ext cx="7012042" cy="1973048"/>
          </a:xfrm>
          <a:prstGeom prst="rect">
            <a:avLst/>
          </a:prstGeom>
        </p:spPr>
      </p:pic>
      <p:sp>
        <p:nvSpPr>
          <p:cNvPr id="5" name="内容占位符 8"/>
          <p:cNvSpPr>
            <a:spLocks noGrp="1"/>
          </p:cNvSpPr>
          <p:nvPr>
            <p:ph idx="1"/>
          </p:nvPr>
        </p:nvSpPr>
        <p:spPr>
          <a:xfrm>
            <a:off x="848378" y="939809"/>
            <a:ext cx="6517622" cy="541557"/>
          </a:xfrm>
        </p:spPr>
        <p:txBody>
          <a:bodyPr/>
          <a:lstStyle/>
          <a:p>
            <a:r>
              <a:rPr lang="en-US" altLang="zh-CN" smtClean="0"/>
              <a:t>6.5 </a:t>
            </a:r>
            <a:r>
              <a:rPr lang="zh-CN" altLang="en-US" smtClean="0"/>
              <a:t>字符串操作方法（</a:t>
            </a:r>
            <a:r>
              <a:rPr lang="zh-CN" altLang="en-US"/>
              <a:t>重点）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/>
              <a:t>字符串</a:t>
            </a:r>
            <a:r>
              <a:rPr lang="zh-CN" altLang="en-US" smtClean="0"/>
              <a:t>对象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48378" y="1403969"/>
            <a:ext cx="6488430" cy="7086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FF0000"/>
                </a:solidFill>
              </a:rPr>
              <a:t>r</a:t>
            </a:r>
            <a:r>
              <a:rPr smtClean="0">
                <a:solidFill>
                  <a:srgbClr val="FF0000"/>
                </a:solidFill>
              </a:rPr>
              <a:t>eplace</a:t>
            </a:r>
            <a:r>
              <a:rPr>
                <a:solidFill>
                  <a:srgbClr val="FF0000"/>
                </a:solidFill>
              </a:rPr>
              <a:t>() </a:t>
            </a:r>
            <a:r>
              <a:rPr smtClean="0"/>
              <a:t>方法用于在字符串中用一些字符</a:t>
            </a:r>
            <a:r>
              <a:rPr smtClean="0">
                <a:solidFill>
                  <a:srgbClr val="FF0000"/>
                </a:solidFill>
              </a:rPr>
              <a:t>替换</a:t>
            </a:r>
            <a:r>
              <a:rPr smtClean="0"/>
              <a:t>另一些字符</a:t>
            </a:r>
            <a:r>
              <a:rPr lang="zh-CN" altLang="en-US"/>
              <a:t>。</a:t>
            </a:r>
            <a:endParaRPr dirty="0"/>
          </a:p>
          <a:p>
            <a:r>
              <a:rPr lang="zh-CN" altLang="en-US" smtClean="0"/>
              <a:t>其使用</a:t>
            </a:r>
            <a:r>
              <a:rPr smtClean="0"/>
              <a:t>格式如下</a:t>
            </a:r>
            <a:r>
              <a:rPr/>
              <a:t>：  </a:t>
            </a:r>
            <a:endParaRPr dirty="0"/>
          </a:p>
        </p:txBody>
      </p:sp>
      <p:sp>
        <p:nvSpPr>
          <p:cNvPr id="6" name="内容占位符 8"/>
          <p:cNvSpPr>
            <a:spLocks noGrp="1"/>
          </p:cNvSpPr>
          <p:nvPr>
            <p:ph idx="1"/>
          </p:nvPr>
        </p:nvSpPr>
        <p:spPr>
          <a:xfrm>
            <a:off x="848378" y="939809"/>
            <a:ext cx="6517622" cy="541557"/>
          </a:xfrm>
        </p:spPr>
        <p:txBody>
          <a:bodyPr/>
          <a:lstStyle/>
          <a:p>
            <a:r>
              <a:rPr lang="en-US" altLang="zh-CN" smtClean="0"/>
              <a:t>6.6 </a:t>
            </a:r>
            <a:r>
              <a:rPr lang="zh-CN" altLang="en-US"/>
              <a:t>replace</a:t>
            </a:r>
            <a:r>
              <a:rPr lang="zh-CN" altLang="en-US" smtClean="0"/>
              <a:t>()方法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05201" y="2094099"/>
            <a:ext cx="6403975" cy="357438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replace(</a:t>
            </a:r>
            <a:r>
              <a:rPr lang="zh-CN" altLang="en-US"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被替换的字符串， 要替换为的字符串</a:t>
            </a:r>
            <a:r>
              <a:rPr lang="en-US" altLang="zh-CN"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)</a:t>
            </a:r>
            <a:r>
              <a:rPr lang="zh-CN" altLang="en-US"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/>
              <a:t>字符串</a:t>
            </a:r>
            <a:r>
              <a:rPr lang="zh-CN" altLang="en-US" smtClean="0"/>
              <a:t>对象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77570" y="1367112"/>
            <a:ext cx="6488430" cy="8085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FF0000"/>
                </a:solidFill>
              </a:rPr>
              <a:t>split()</a:t>
            </a:r>
            <a:r>
              <a:rPr lang="zh-CN" altLang="en-US" smtClean="0"/>
              <a:t>方法用于切分字符串，它可以将字符串切分为数组。</a:t>
            </a:r>
            <a:r>
              <a:rPr lang="zh-CN" altLang="en-US"/>
              <a:t>在</a:t>
            </a:r>
            <a:r>
              <a:rPr smtClean="0"/>
              <a:t>切</a:t>
            </a:r>
            <a:r>
              <a:rPr lang="zh-CN" altLang="en-US" smtClean="0"/>
              <a:t>分</a:t>
            </a:r>
            <a:r>
              <a:rPr smtClean="0"/>
              <a:t>完毕之后</a:t>
            </a:r>
            <a:r>
              <a:rPr/>
              <a:t>，</a:t>
            </a:r>
            <a:r>
              <a:rPr smtClean="0"/>
              <a:t>返回的是一个新数组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例如下面代码</a:t>
            </a:r>
            <a:r>
              <a:rPr smtClean="0"/>
              <a:t>：  </a:t>
            </a:r>
            <a:endParaRPr dirty="0"/>
          </a:p>
        </p:txBody>
      </p:sp>
      <p:sp>
        <p:nvSpPr>
          <p:cNvPr id="6" name="内容占位符 8"/>
          <p:cNvSpPr>
            <a:spLocks noGrp="1"/>
          </p:cNvSpPr>
          <p:nvPr>
            <p:ph idx="1"/>
          </p:nvPr>
        </p:nvSpPr>
        <p:spPr>
          <a:xfrm>
            <a:off x="848378" y="939809"/>
            <a:ext cx="6517622" cy="541557"/>
          </a:xfrm>
        </p:spPr>
        <p:txBody>
          <a:bodyPr/>
          <a:lstStyle/>
          <a:p>
            <a:r>
              <a:rPr lang="en-US" altLang="zh-CN" smtClean="0"/>
              <a:t>6.7 split()</a:t>
            </a:r>
            <a:r>
              <a:rPr lang="zh-CN" altLang="en-US" smtClean="0"/>
              <a:t>方法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9797" y="2065283"/>
            <a:ext cx="6403975" cy="688516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var str = 'a,b,c,d';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console.log(str.split(',')); </a:t>
            </a:r>
            <a:r>
              <a:rPr lang="en-US" sz="1050" smtClean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// 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返回的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是一个数组 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[</a:t>
            </a:r>
            <a:r>
              <a:rPr lang="en-US" sz="105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a, b, c, d]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/>
              <a:t>字符串</a:t>
            </a:r>
            <a:r>
              <a:rPr lang="zh-CN" altLang="en-US" smtClean="0"/>
              <a:t>对象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941574" y="1406525"/>
            <a:ext cx="6488430" cy="8558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/>
              <a:t> </a:t>
            </a:r>
            <a:r>
              <a:rPr smtClean="0"/>
              <a:t>toUpperCase</a:t>
            </a:r>
            <a:r>
              <a:rPr dirty="0"/>
              <a:t>() 	//转换大写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/>
              <a:t> </a:t>
            </a:r>
            <a:r>
              <a:rPr smtClean="0"/>
              <a:t>toLowerCase</a:t>
            </a:r>
            <a:r>
              <a:rPr dirty="0"/>
              <a:t>() 	//转换小写</a:t>
            </a:r>
          </a:p>
        </p:txBody>
      </p:sp>
      <p:sp>
        <p:nvSpPr>
          <p:cNvPr id="6" name="内容占位符 8"/>
          <p:cNvSpPr>
            <a:spLocks noGrp="1"/>
          </p:cNvSpPr>
          <p:nvPr>
            <p:ph idx="1"/>
          </p:nvPr>
        </p:nvSpPr>
        <p:spPr>
          <a:xfrm>
            <a:off x="848378" y="939809"/>
            <a:ext cx="6517622" cy="541557"/>
          </a:xfrm>
        </p:spPr>
        <p:txBody>
          <a:bodyPr/>
          <a:lstStyle/>
          <a:p>
            <a:r>
              <a:rPr lang="en-US" altLang="zh-CN" smtClean="0"/>
              <a:t>6.8 </a:t>
            </a:r>
            <a:r>
              <a:rPr lang="zh-CN" altLang="en-US" smtClean="0"/>
              <a:t>课下查阅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作业</a:t>
            </a: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31215" y="853440"/>
            <a:ext cx="6488430" cy="30238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mtClean="0"/>
              <a:t>给定一个字符串</a:t>
            </a:r>
            <a:r>
              <a:rPr lang="zh-CN" altLang="en-US"/>
              <a:t>，</a:t>
            </a:r>
            <a:r>
              <a:rPr smtClean="0"/>
              <a:t>如</a:t>
            </a:r>
            <a:r>
              <a:rPr dirty="0"/>
              <a:t>：“</a:t>
            </a:r>
            <a:r>
              <a:rPr/>
              <a:t>abaasdffggghhjjkkgfddsssss3444343</a:t>
            </a:r>
            <a:r>
              <a:rPr smtClean="0"/>
              <a:t>”</a:t>
            </a:r>
            <a:r>
              <a:rPr lang="zh-CN" altLang="en-US" smtClean="0"/>
              <a:t>，</a:t>
            </a:r>
            <a:r>
              <a:rPr smtClean="0"/>
              <a:t>问题如下</a:t>
            </a:r>
            <a:r>
              <a:rPr dirty="0"/>
              <a:t>： </a:t>
            </a:r>
          </a:p>
          <a:p>
            <a:r>
              <a:rPr dirty="0"/>
              <a:t>1、 字符串的长度 </a:t>
            </a:r>
          </a:p>
          <a:p>
            <a:r>
              <a:rPr dirty="0"/>
              <a:t>2、 取出指定位置的字符，如：0,3,5,9等 </a:t>
            </a:r>
          </a:p>
          <a:p>
            <a:r>
              <a:rPr dirty="0"/>
              <a:t>3、 查找指定字符是否在以上字符串中存在，如：i，c ，b等 </a:t>
            </a:r>
          </a:p>
          <a:p>
            <a:r>
              <a:rPr dirty="0"/>
              <a:t>4、 替换指定的字符，如：g替换为22,ss替换为b等操作方法 </a:t>
            </a:r>
          </a:p>
          <a:p>
            <a:r>
              <a:rPr dirty="0"/>
              <a:t>5、 截取指定开始位置到结束位置的字符串，如：取得1-5的字符串</a:t>
            </a:r>
          </a:p>
          <a:p>
            <a:r>
              <a:rPr dirty="0"/>
              <a:t>6、 找出以上字符串中出现次数最多的字符和出现的次数 </a:t>
            </a:r>
          </a:p>
          <a:p>
            <a:r>
              <a:rPr dirty="0"/>
              <a:t>7、 遍历字符串，</a:t>
            </a:r>
            <a:r>
              <a:rPr/>
              <a:t>并将遍历出的字符两头添加符号</a:t>
            </a:r>
            <a:r>
              <a:rPr smtClean="0"/>
              <a:t>“@”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>
                <a:solidFill>
                  <a:srgbClr val="595959"/>
                </a:solidFill>
              </a:rPr>
              <a:t>.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查文档</a:t>
            </a: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38505" y="856615"/>
            <a:ext cx="6738620" cy="13404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848378" y="1385768"/>
            <a:ext cx="6738620" cy="17673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学习一个内置对象的使用，只要学会其</a:t>
            </a:r>
            <a:r>
              <a:rPr lang="zh-CN" altLang="en-US" smtClean="0">
                <a:sym typeface="+mn-ea"/>
              </a:rPr>
              <a:t>常用成员</a:t>
            </a:r>
            <a:r>
              <a:rPr lang="zh-CN" altLang="en-US">
                <a:sym typeface="+mn-ea"/>
              </a:rPr>
              <a:t>的</a:t>
            </a:r>
            <a:r>
              <a:rPr lang="zh-CN" altLang="en-US" smtClean="0">
                <a:sym typeface="+mn-ea"/>
              </a:rPr>
              <a:t>使用即可，我们可以通过</a:t>
            </a:r>
            <a:r>
              <a:rPr lang="zh-CN" altLang="en-US">
                <a:sym typeface="+mn-ea"/>
              </a:rPr>
              <a:t>查文档</a:t>
            </a:r>
            <a:r>
              <a:rPr lang="zh-CN" altLang="en-US" smtClean="0">
                <a:sym typeface="+mn-ea"/>
              </a:rPr>
              <a:t>学习，可以</a:t>
            </a:r>
            <a:r>
              <a:rPr lang="zh-CN" altLang="en-US">
                <a:sym typeface="+mn-ea"/>
              </a:rPr>
              <a:t>通过</a:t>
            </a:r>
            <a:r>
              <a:rPr lang="en-US" altLang="zh-CN">
                <a:sym typeface="+mn-ea"/>
              </a:rPr>
              <a:t>MDN/W3C</a:t>
            </a:r>
            <a:r>
              <a:rPr lang="zh-CN" altLang="en-US">
                <a:sym typeface="+mn-ea"/>
              </a:rPr>
              <a:t>来</a:t>
            </a:r>
            <a:r>
              <a:rPr lang="zh-CN" altLang="en-US" smtClean="0">
                <a:sym typeface="+mn-ea"/>
              </a:rPr>
              <a:t>查询。</a:t>
            </a:r>
            <a:endParaRPr lang="en-US" smtClean="0">
              <a:sym typeface="+mn-ea"/>
            </a:endParaRPr>
          </a:p>
          <a:p>
            <a:r>
              <a:rPr smtClean="0">
                <a:sym typeface="+mn-ea"/>
              </a:rPr>
              <a:t>Mozilla </a:t>
            </a:r>
            <a:r>
              <a:rPr dirty="0">
                <a:sym typeface="+mn-ea"/>
              </a:rPr>
              <a:t>开发者网络（MDN</a:t>
            </a:r>
            <a:r>
              <a:rPr>
                <a:sym typeface="+mn-ea"/>
              </a:rPr>
              <a:t>）</a:t>
            </a:r>
            <a:r>
              <a:rPr smtClean="0">
                <a:sym typeface="+mn-ea"/>
              </a:rPr>
              <a:t>提供</a:t>
            </a:r>
            <a:r>
              <a:rPr lang="zh-CN" altLang="en-US" smtClean="0">
                <a:sym typeface="+mn-ea"/>
              </a:rPr>
              <a:t>了</a:t>
            </a:r>
            <a:r>
              <a:rPr smtClean="0">
                <a:sym typeface="+mn-ea"/>
              </a:rPr>
              <a:t>有关开放网络技术</a:t>
            </a:r>
            <a:r>
              <a:rPr dirty="0">
                <a:sym typeface="+mn-ea"/>
              </a:rPr>
              <a:t>（Open Web）的信息，包括 HTML、CSS 和万维网及 HTML5 应用的 API。</a:t>
            </a:r>
          </a:p>
          <a:p>
            <a:r>
              <a:rPr dirty="0">
                <a:sym typeface="+mn-ea"/>
              </a:rPr>
              <a:t>MDN</a:t>
            </a:r>
            <a:r>
              <a:rPr lang="en-US">
                <a:sym typeface="+mn-ea"/>
              </a:rPr>
              <a:t>:   </a:t>
            </a:r>
            <a:r>
              <a:rPr lang="en-US" smtClean="0">
                <a:sym typeface="+mn-ea"/>
                <a:hlinkClick r:id="rId2"/>
              </a:rPr>
              <a:t>https://developer.mozilla.org/zh-CN/</a:t>
            </a:r>
            <a:endParaRPr lang="en-US" dirty="0">
              <a:sym typeface="+mn-ea"/>
            </a:endParaRPr>
          </a:p>
          <a:p>
            <a:endParaRPr dirty="0">
              <a:sym typeface="+mn-ea"/>
            </a:endParaRPr>
          </a:p>
          <a:p>
            <a:endParaRPr dirty="0">
              <a:sym typeface="+mn-ea"/>
            </a:endParaRPr>
          </a:p>
        </p:txBody>
      </p:sp>
      <p:sp>
        <p:nvSpPr>
          <p:cNvPr id="14" name="内容占位符 8"/>
          <p:cNvSpPr>
            <a:spLocks noGrp="1"/>
          </p:cNvSpPr>
          <p:nvPr>
            <p:ph idx="1"/>
          </p:nvPr>
        </p:nvSpPr>
        <p:spPr>
          <a:xfrm>
            <a:off x="848378" y="949160"/>
            <a:ext cx="6517622" cy="541557"/>
          </a:xfrm>
        </p:spPr>
        <p:txBody>
          <a:bodyPr/>
          <a:lstStyle/>
          <a:p>
            <a:r>
              <a:rPr lang="en-US" altLang="zh-CN" dirty="0"/>
              <a:t>2.1 MDN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>
                <a:solidFill>
                  <a:srgbClr val="595959"/>
                </a:solidFill>
              </a:rPr>
              <a:t>.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查文档</a:t>
            </a: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841002" y="1502778"/>
            <a:ext cx="6738620" cy="134048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zh-CN" smtClean="0">
                <a:sym typeface="+mn-ea"/>
              </a:rPr>
              <a:t>查阅</a:t>
            </a:r>
            <a:r>
              <a:rPr lang="zh-CN" dirty="0">
                <a:sym typeface="+mn-ea"/>
              </a:rPr>
              <a:t>该</a:t>
            </a:r>
            <a:r>
              <a:rPr dirty="0">
                <a:sym typeface="+mn-ea"/>
              </a:rPr>
              <a:t>方法的功能</a:t>
            </a:r>
          </a:p>
          <a:p>
            <a:pPr marL="228600" indent="-228600">
              <a:buFont typeface="+mj-lt"/>
              <a:buAutoNum type="arabicPeriod"/>
            </a:pPr>
            <a:r>
              <a:rPr lang="zh-CN" smtClean="0">
                <a:sym typeface="+mn-ea"/>
              </a:rPr>
              <a:t>查看</a:t>
            </a:r>
            <a:r>
              <a:rPr lang="zh-CN" dirty="0">
                <a:sym typeface="+mn-ea"/>
              </a:rPr>
              <a:t>里面</a:t>
            </a:r>
            <a:r>
              <a:rPr dirty="0">
                <a:sym typeface="+mn-ea"/>
              </a:rPr>
              <a:t>参数的意义和类型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>
                <a:sym typeface="+mn-ea"/>
              </a:rPr>
              <a:t>查看</a:t>
            </a:r>
            <a:r>
              <a:rPr smtClean="0">
                <a:sym typeface="+mn-ea"/>
              </a:rPr>
              <a:t>返回值</a:t>
            </a:r>
            <a:r>
              <a:rPr lang="zh-CN" altLang="en-US" smtClean="0">
                <a:sym typeface="+mn-ea"/>
              </a:rPr>
              <a:t>的</a:t>
            </a:r>
            <a:r>
              <a:rPr smtClean="0">
                <a:sym typeface="+mn-ea"/>
              </a:rPr>
              <a:t>意义和类型</a:t>
            </a:r>
            <a:endParaRPr dirty="0">
              <a:sym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mtClean="0">
                <a:sym typeface="+mn-ea"/>
              </a:rPr>
              <a:t>通过 </a:t>
            </a:r>
            <a:r>
              <a:rPr smtClean="0">
                <a:sym typeface="+mn-ea"/>
              </a:rPr>
              <a:t>demo</a:t>
            </a: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进行测试</a:t>
            </a:r>
            <a:endParaRPr dirty="0">
              <a:sym typeface="+mn-ea"/>
            </a:endParaRPr>
          </a:p>
        </p:txBody>
      </p:sp>
      <p:sp>
        <p:nvSpPr>
          <p:cNvPr id="14" name="内容占位符 8"/>
          <p:cNvSpPr>
            <a:spLocks noGrp="1"/>
          </p:cNvSpPr>
          <p:nvPr>
            <p:ph idx="1"/>
          </p:nvPr>
        </p:nvSpPr>
        <p:spPr>
          <a:xfrm>
            <a:off x="841002" y="951951"/>
            <a:ext cx="6517622" cy="541557"/>
          </a:xfrm>
        </p:spPr>
        <p:txBody>
          <a:bodyPr/>
          <a:lstStyle/>
          <a:p>
            <a:r>
              <a:rPr lang="en-US" altLang="zh-CN"/>
              <a:t>2.2 </a:t>
            </a:r>
            <a:r>
              <a:rPr lang="en-US" altLang="zh-CN" smtClean="0"/>
              <a:t>如何学习对象中的方法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97885" y="1085850"/>
            <a:ext cx="4991100" cy="29718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内置对象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查文档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Math对象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日期对象</a:t>
            </a: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数组对象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字符串对象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en-US" dirty="0"/>
              <a:t>Math </a:t>
            </a:r>
            <a:r>
              <a:rPr lang="zh-CN" altLang="en-US" dirty="0"/>
              <a:t>对象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848378" y="1385201"/>
            <a:ext cx="6738620" cy="6327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Math 对象</a:t>
            </a:r>
            <a:r>
              <a:rPr lang="zh-CN" altLang="en-US" dirty="0">
                <a:sym typeface="+mn-ea"/>
              </a:rPr>
              <a:t>不是构造函数，它具有数学常数和函数的属性和</a:t>
            </a:r>
            <a:r>
              <a:rPr lang="zh-CN" altLang="en-US">
                <a:sym typeface="+mn-ea"/>
              </a:rPr>
              <a:t>方法</a:t>
            </a:r>
            <a:r>
              <a:rPr lang="zh-CN" altLang="en-US" smtClean="0">
                <a:sym typeface="+mn-ea"/>
              </a:rPr>
              <a:t>。跟</a:t>
            </a:r>
            <a:r>
              <a:rPr lang="zh-CN" altLang="en-US" dirty="0">
                <a:sym typeface="+mn-ea"/>
              </a:rPr>
              <a:t>数学相关</a:t>
            </a:r>
            <a:r>
              <a:rPr lang="zh-CN" altLang="en-US">
                <a:sym typeface="+mn-ea"/>
              </a:rPr>
              <a:t>的运算（求绝对值，取整、最大值等）可以使用 Math 中的</a:t>
            </a:r>
            <a:r>
              <a:rPr lang="zh-CN" altLang="en-US" smtClean="0">
                <a:sym typeface="+mn-ea"/>
              </a:rPr>
              <a:t>成员。</a:t>
            </a:r>
            <a:endParaRPr lang="zh-CN" altLang="en-US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3348" y="2020002"/>
            <a:ext cx="6795989" cy="174191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Math.PI	</a:t>
            </a:r>
            <a:r>
              <a:rPr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	</a:t>
            </a:r>
            <a:r>
              <a:rPr lang="en-US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// </a:t>
            </a: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圆周率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Math.floor() </a:t>
            </a:r>
            <a:r>
              <a:rPr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	</a:t>
            </a:r>
            <a:r>
              <a:rPr lang="en-US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// </a:t>
            </a: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向下取整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Math.ceil</a:t>
            </a:r>
            <a:r>
              <a:rPr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() </a:t>
            </a:r>
            <a:r>
              <a:rPr lang="en-US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        </a:t>
            </a:r>
            <a:r>
              <a:rPr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// </a:t>
            </a: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向上取整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Math.round</a:t>
            </a:r>
            <a:r>
              <a:rPr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() </a:t>
            </a:r>
            <a:r>
              <a:rPr lang="en-US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       </a:t>
            </a:r>
            <a:r>
              <a:rPr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// </a:t>
            </a: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四舍五入版 就近取整   注意 -3.5   结果是  -3 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Math.abs()	</a:t>
            </a:r>
            <a:r>
              <a:rPr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	</a:t>
            </a:r>
            <a:r>
              <a:rPr lang="en-US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// </a:t>
            </a: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绝对值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Math.max()/Math.min()</a:t>
            </a:r>
            <a:r>
              <a:rPr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	</a:t>
            </a:r>
            <a:r>
              <a:rPr lang="en-US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// </a:t>
            </a: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求最大和最小值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</a:p>
        </p:txBody>
      </p:sp>
      <p:sp>
        <p:nvSpPr>
          <p:cNvPr id="5" name="内容占位符 8"/>
          <p:cNvSpPr>
            <a:spLocks noGrp="1"/>
          </p:cNvSpPr>
          <p:nvPr>
            <p:ph idx="1"/>
          </p:nvPr>
        </p:nvSpPr>
        <p:spPr>
          <a:xfrm>
            <a:off x="848378" y="949160"/>
            <a:ext cx="6517622" cy="541557"/>
          </a:xfrm>
        </p:spPr>
        <p:txBody>
          <a:bodyPr/>
          <a:lstStyle/>
          <a:p>
            <a:r>
              <a:rPr lang="en-US" altLang="zh-CN"/>
              <a:t>3</a:t>
            </a:r>
            <a:r>
              <a:rPr lang="en-US" altLang="zh-CN" smtClean="0"/>
              <a:t>.1 Math </a:t>
            </a:r>
            <a:r>
              <a:rPr lang="zh-CN" altLang="en-US" smtClean="0"/>
              <a:t>概述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48378" y="3920394"/>
            <a:ext cx="6738620" cy="3894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注意：上面的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方法必须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带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括号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3. </a:t>
            </a:r>
            <a:r>
              <a:rPr lang="en-US" dirty="0">
                <a:sym typeface="+mn-ea"/>
              </a:rPr>
              <a:t>Math </a:t>
            </a:r>
            <a:r>
              <a:rPr lang="zh-CN" altLang="en-US" dirty="0">
                <a:sym typeface="+mn-ea"/>
              </a:rPr>
              <a:t>对象</a:t>
            </a:r>
            <a:endParaRPr lang="zh-CN" altLang="en-US" dirty="0"/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940632" y="1734746"/>
            <a:ext cx="6488430" cy="15208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利用对象封装自己的数学对象 里面有 </a:t>
            </a:r>
            <a:r>
              <a:rPr lang="en-US" altLang="zh-CN"/>
              <a:t>PI </a:t>
            </a:r>
            <a:r>
              <a:rPr lang="zh-CN" altLang="en-US"/>
              <a:t>最大值和最小值</a:t>
            </a:r>
          </a:p>
        </p:txBody>
      </p:sp>
      <p:sp>
        <p:nvSpPr>
          <p:cNvPr id="15" name="TextBox 2"/>
          <p:cNvSpPr txBox="1"/>
          <p:nvPr/>
        </p:nvSpPr>
        <p:spPr>
          <a:xfrm>
            <a:off x="1213485" y="1149985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案例：封装自己的数学对象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46287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191188</TotalTime>
  <Words>2064</Words>
  <Application>Microsoft Office PowerPoint</Application>
  <PresentationFormat>全屏显示(16:9)</PresentationFormat>
  <Paragraphs>274</Paragraphs>
  <Slides>48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黑马程序员主题​​</vt:lpstr>
      <vt:lpstr>JavaScript 内置对象</vt:lpstr>
      <vt:lpstr>PowerPoint 演示文稿</vt:lpstr>
      <vt:lpstr>1. 内置对象</vt:lpstr>
      <vt:lpstr>PowerPoint 演示文稿</vt:lpstr>
      <vt:lpstr>2. 查文档</vt:lpstr>
      <vt:lpstr>2. 查文档</vt:lpstr>
      <vt:lpstr>PowerPoint 演示文稿</vt:lpstr>
      <vt:lpstr>3. Math 对象</vt:lpstr>
      <vt:lpstr>3. Math 对象</vt:lpstr>
      <vt:lpstr>3. Math 对象</vt:lpstr>
      <vt:lpstr>3. Math 对象</vt:lpstr>
      <vt:lpstr>3. Math 对象</vt:lpstr>
      <vt:lpstr>PowerPoint 演示文稿</vt:lpstr>
      <vt:lpstr>4. 日期对象 </vt:lpstr>
      <vt:lpstr>4. 日期对象 </vt:lpstr>
      <vt:lpstr>4. 日期对象 </vt:lpstr>
      <vt:lpstr>4. 日期对象 </vt:lpstr>
      <vt:lpstr>4. 日期对象 </vt:lpstr>
      <vt:lpstr>4. 日期对象 </vt:lpstr>
      <vt:lpstr>4. 日期对象 </vt:lpstr>
      <vt:lpstr>4. 日期对象 </vt:lpstr>
      <vt:lpstr>PowerPoint 演示文稿</vt:lpstr>
      <vt:lpstr>5. 数组对象</vt:lpstr>
      <vt:lpstr>5. 数组对象</vt:lpstr>
      <vt:lpstr>5. 数组对象</vt:lpstr>
      <vt:lpstr>5. 数组对象</vt:lpstr>
      <vt:lpstr>5. 数组对象</vt:lpstr>
      <vt:lpstr>5. 数组对象</vt:lpstr>
      <vt:lpstr>5. 数组对象</vt:lpstr>
      <vt:lpstr>5. 数组对象</vt:lpstr>
      <vt:lpstr>5. 数组对象</vt:lpstr>
      <vt:lpstr>5. 数组对象</vt:lpstr>
      <vt:lpstr>PowerPoint 演示文稿</vt:lpstr>
      <vt:lpstr>6. 字符串对象</vt:lpstr>
      <vt:lpstr>6. 字符串对象</vt:lpstr>
      <vt:lpstr>6. 字符串对象</vt:lpstr>
      <vt:lpstr>6. 字符串对象</vt:lpstr>
      <vt:lpstr>6. 字符串对象</vt:lpstr>
      <vt:lpstr>6. 字符串对象</vt:lpstr>
      <vt:lpstr>6. 字符串对象 String</vt:lpstr>
      <vt:lpstr>6. 字符串对象</vt:lpstr>
      <vt:lpstr>6. 字符串对象</vt:lpstr>
      <vt:lpstr>6. 字符串对象</vt:lpstr>
      <vt:lpstr>6. 字符串对象</vt:lpstr>
      <vt:lpstr>6. 字符串对象</vt:lpstr>
      <vt:lpstr>6. 字符串对象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Windows 用户</cp:lastModifiedBy>
  <cp:revision>3340</cp:revision>
  <dcterms:created xsi:type="dcterms:W3CDTF">2018-10-05T21:01:00Z</dcterms:created>
  <dcterms:modified xsi:type="dcterms:W3CDTF">2018-12-25T09:09:54Z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