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61" r:id="rId2"/>
    <p:sldId id="645" r:id="rId3"/>
    <p:sldId id="304" r:id="rId4"/>
    <p:sldId id="719" r:id="rId5"/>
    <p:sldId id="720" r:id="rId6"/>
    <p:sldId id="721" r:id="rId7"/>
    <p:sldId id="722" r:id="rId8"/>
    <p:sldId id="723" r:id="rId9"/>
    <p:sldId id="262" r:id="rId10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4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95" d="100"/>
          <a:sy n="95" d="100"/>
        </p:scale>
        <p:origin x="-420" y="-90"/>
      </p:cViewPr>
      <p:guideLst>
        <p:guide orient="horz" pos="164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58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47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2018/12/25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2018/12/25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12/25/2018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12/25/2018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2018/12/25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dirty="0"/>
              <a:t>JavaScript </a:t>
            </a:r>
            <a:r>
              <a:rPr kumimoji="1" lang="zh-CN" dirty="0"/>
              <a:t>简单类型与复杂类型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20110" y="1283970"/>
            <a:ext cx="4991100" cy="272415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简单类型与复杂类型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堆和栈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简单</a:t>
            </a:r>
            <a:r>
              <a:rPr lang="zh-CN" altLang="en-US">
                <a:solidFill>
                  <a:schemeClr val="tx1"/>
                </a:solidFill>
              </a:rPr>
              <a:t>类型的内存</a:t>
            </a:r>
            <a:r>
              <a:rPr lang="zh-CN" altLang="en-US" dirty="0">
                <a:solidFill>
                  <a:schemeClr val="tx1"/>
                </a:solidFill>
              </a:rPr>
              <a:t>分配</a:t>
            </a:r>
          </a:p>
          <a:p>
            <a:r>
              <a:rPr lang="zh-CN" altLang="en-US">
                <a:solidFill>
                  <a:schemeClr val="tx1"/>
                </a:solidFill>
              </a:rPr>
              <a:t>复杂</a:t>
            </a:r>
            <a:r>
              <a:rPr lang="zh-CN" altLang="en-US" smtClean="0">
                <a:solidFill>
                  <a:schemeClr val="tx1"/>
                </a:solidFill>
              </a:rPr>
              <a:t>类型的内存</a:t>
            </a:r>
            <a:r>
              <a:rPr lang="zh-CN" altLang="en-US" dirty="0">
                <a:solidFill>
                  <a:schemeClr val="tx1"/>
                </a:solidFill>
              </a:rPr>
              <a:t>分配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简单类型传参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复杂类型传参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en-US" altLang="zh-CN" smtClean="0"/>
              <a:t>. </a:t>
            </a:r>
            <a:r>
              <a:rPr lang="zh-CN" altLang="en-US" smtClean="0"/>
              <a:t>简单</a:t>
            </a:r>
            <a:r>
              <a:rPr lang="zh-CN" altLang="en-US"/>
              <a:t>类型与复杂</a:t>
            </a:r>
            <a:r>
              <a:rPr lang="zh-CN" altLang="en-US" smtClean="0"/>
              <a:t>类型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835078" y="1054432"/>
            <a:ext cx="7585710" cy="29347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简单类型又叫做基本数据类型或者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值类型</a:t>
            </a:r>
            <a:r>
              <a:rPr lang="zh-CN" altLang="en-US" dirty="0">
                <a:sym typeface="+mn-ea"/>
              </a:rPr>
              <a:t>，复杂类型又叫做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引用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类型</a:t>
            </a:r>
            <a:r>
              <a:rPr lang="zh-CN" altLang="en-US" smtClean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ym typeface="+mn-ea"/>
              </a:rPr>
              <a:t> 值</a:t>
            </a:r>
            <a:r>
              <a:rPr lang="zh-CN" altLang="en-US" dirty="0">
                <a:sym typeface="+mn-ea"/>
              </a:rPr>
              <a:t>类型：简单数据类型/基本数据类型，在</a:t>
            </a:r>
            <a:r>
              <a:rPr lang="zh-CN" altLang="en-US">
                <a:sym typeface="+mn-ea"/>
              </a:rPr>
              <a:t>存储</a:t>
            </a:r>
            <a:r>
              <a:rPr lang="zh-CN" altLang="en-US" smtClean="0">
                <a:sym typeface="+mn-ea"/>
              </a:rPr>
              <a:t>时变量</a:t>
            </a:r>
            <a:r>
              <a:rPr lang="zh-CN" altLang="en-US" dirty="0">
                <a:sym typeface="+mn-ea"/>
              </a:rPr>
              <a:t>中存储的是值本身，因此叫做</a:t>
            </a:r>
            <a:r>
              <a:rPr lang="zh-CN" altLang="en-US">
                <a:sym typeface="+mn-ea"/>
              </a:rPr>
              <a:t>值</a:t>
            </a:r>
            <a:r>
              <a:rPr lang="zh-CN" altLang="en-US" smtClean="0">
                <a:sym typeface="+mn-ea"/>
              </a:rPr>
              <a:t>类型</a:t>
            </a:r>
            <a:endParaRPr lang="en-US" altLang="zh-CN">
              <a:sym typeface="+mn-ea"/>
            </a:endParaRPr>
          </a:p>
          <a:p>
            <a:r>
              <a:rPr lang="zh-CN" altLang="en-US" smtClean="0">
                <a:sym typeface="+mn-ea"/>
              </a:rPr>
              <a:t>string </a:t>
            </a:r>
            <a:r>
              <a:rPr lang="zh-CN" altLang="en-US">
                <a:sym typeface="+mn-ea"/>
              </a:rPr>
              <a:t>，number，boolean，undefined</a:t>
            </a:r>
            <a:r>
              <a:rPr lang="zh-CN" altLang="en-US">
                <a:sym typeface="+mn-ea"/>
              </a:rPr>
              <a:t>，</a:t>
            </a:r>
            <a:r>
              <a:rPr lang="zh-CN" altLang="en-US" smtClean="0">
                <a:sym typeface="+mn-ea"/>
              </a:rPr>
              <a:t>null</a:t>
            </a:r>
            <a:endParaRPr lang="zh-CN" altLang="en-US" dirty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ym typeface="+mn-ea"/>
              </a:rPr>
              <a:t> 引用</a:t>
            </a:r>
            <a:r>
              <a:rPr lang="zh-CN" altLang="en-US" dirty="0">
                <a:sym typeface="+mn-ea"/>
              </a:rPr>
              <a:t>类型：复杂数据类型，</a:t>
            </a:r>
            <a:r>
              <a:rPr lang="zh-CN" altLang="en-US">
                <a:sym typeface="+mn-ea"/>
              </a:rPr>
              <a:t>在</a:t>
            </a:r>
            <a:r>
              <a:rPr lang="zh-CN" altLang="en-US" smtClean="0">
                <a:sym typeface="+mn-ea"/>
              </a:rPr>
              <a:t>存储时变量</a:t>
            </a:r>
            <a:r>
              <a:rPr lang="zh-CN" altLang="en-US" dirty="0">
                <a:sym typeface="+mn-ea"/>
              </a:rPr>
              <a:t>中存储的仅仅是地址（引用），因此叫做</a:t>
            </a:r>
            <a:r>
              <a:rPr lang="zh-CN" altLang="en-US">
                <a:sym typeface="+mn-ea"/>
              </a:rPr>
              <a:t>引用</a:t>
            </a:r>
            <a:r>
              <a:rPr lang="zh-CN" altLang="en-US" smtClean="0">
                <a:sym typeface="+mn-ea"/>
              </a:rPr>
              <a:t>数据类型</a:t>
            </a:r>
            <a:endParaRPr lang="en-US" altLang="zh-CN" smtClean="0">
              <a:sym typeface="+mn-ea"/>
            </a:endParaRPr>
          </a:p>
          <a:p>
            <a:r>
              <a:rPr lang="zh-CN" altLang="en-US" smtClean="0">
                <a:sym typeface="+mn-ea"/>
              </a:rPr>
              <a:t> 通过 </a:t>
            </a:r>
            <a:r>
              <a:rPr lang="zh-CN" altLang="en-US">
                <a:sym typeface="+mn-ea"/>
              </a:rPr>
              <a:t>new 关键字创建的对象（系统对象、自定义对象），如 Object、Array、Date等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5"/>
          <p:cNvSpPr>
            <a:spLocks noGrp="1"/>
          </p:cNvSpPr>
          <p:nvPr/>
        </p:nvSpPr>
        <p:spPr>
          <a:xfrm>
            <a:off x="798153" y="697463"/>
            <a:ext cx="8100695" cy="19352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堆栈空间分配区别：</a:t>
            </a:r>
          </a:p>
          <a:p>
            <a:r>
              <a:rPr lang="zh-CN" altLang="en-US" dirty="0">
                <a:sym typeface="+mn-ea"/>
              </a:rPr>
              <a:t>　　1、栈（操作系统）：由操作系统自动</a:t>
            </a:r>
            <a:r>
              <a:rPr lang="zh-CN" altLang="en-US">
                <a:sym typeface="+mn-ea"/>
              </a:rPr>
              <a:t>分配</a:t>
            </a:r>
            <a:r>
              <a:rPr lang="zh-CN" altLang="en-US" smtClean="0">
                <a:sym typeface="+mn-ea"/>
              </a:rPr>
              <a:t>释放存放</a:t>
            </a:r>
            <a:r>
              <a:rPr lang="zh-CN" altLang="en-US" dirty="0">
                <a:sym typeface="+mn-ea"/>
              </a:rPr>
              <a:t>函数的</a:t>
            </a:r>
            <a:r>
              <a:rPr lang="zh-CN" altLang="en-US">
                <a:sym typeface="+mn-ea"/>
              </a:rPr>
              <a:t>参数</a:t>
            </a:r>
            <a:r>
              <a:rPr lang="zh-CN" altLang="en-US" smtClean="0">
                <a:sym typeface="+mn-ea"/>
              </a:rPr>
              <a:t>值、局部变量</a:t>
            </a:r>
            <a:r>
              <a:rPr lang="zh-CN" altLang="en-US" dirty="0">
                <a:sym typeface="+mn-ea"/>
              </a:rPr>
              <a:t>的值等。其操作方式类似于数据结构中的</a:t>
            </a:r>
            <a:r>
              <a:rPr lang="zh-CN" altLang="en-US">
                <a:sym typeface="+mn-ea"/>
              </a:rPr>
              <a:t>栈</a:t>
            </a:r>
            <a:r>
              <a:rPr lang="zh-CN" altLang="en-US" smtClean="0">
                <a:sym typeface="+mn-ea"/>
              </a:rPr>
              <a:t>；</a:t>
            </a:r>
            <a:endParaRPr lang="en-US" altLang="zh-CN" smtClean="0">
              <a:sym typeface="+mn-ea"/>
            </a:endParaRPr>
          </a:p>
          <a:p>
            <a:r>
              <a:rPr lang="zh-CN" altLang="en-US" smtClean="0">
                <a:solidFill>
                  <a:srgbClr val="FF0000"/>
                </a:solidFill>
                <a:sym typeface="+mn-ea"/>
              </a:rPr>
              <a:t>简单数据类型存放到栈里面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r>
              <a:rPr lang="zh-CN" altLang="en-US" dirty="0">
                <a:sym typeface="+mn-ea"/>
              </a:rPr>
              <a:t>　　2、堆（操作系统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：存储</a:t>
            </a:r>
            <a:r>
              <a:rPr lang="zh-CN" altLang="en-US" dirty="0">
                <a:sym typeface="+mn-ea"/>
              </a:rPr>
              <a:t>复杂类型(对象)，一般由程序员分配</a:t>
            </a:r>
            <a:r>
              <a:rPr lang="zh-CN" altLang="en-US">
                <a:sym typeface="+mn-ea"/>
              </a:rPr>
              <a:t>释放</a:t>
            </a:r>
            <a:r>
              <a:rPr lang="zh-CN" altLang="en-US" smtClean="0">
                <a:sym typeface="+mn-ea"/>
              </a:rPr>
              <a:t>，若</a:t>
            </a:r>
            <a:r>
              <a:rPr lang="zh-CN" altLang="en-US" dirty="0">
                <a:sym typeface="+mn-ea"/>
              </a:rPr>
              <a:t>程序员不释放，由垃圾回收机制</a:t>
            </a:r>
            <a:r>
              <a:rPr lang="zh-CN" altLang="en-US">
                <a:sym typeface="+mn-ea"/>
              </a:rPr>
              <a:t>回收</a:t>
            </a:r>
            <a:r>
              <a:rPr lang="zh-CN" altLang="en-US" smtClean="0">
                <a:sym typeface="+mn-ea"/>
              </a:rPr>
              <a:t>。</a:t>
            </a:r>
            <a:endParaRPr lang="en-US" altLang="zh-CN" smtClean="0">
              <a:sym typeface="+mn-ea"/>
            </a:endParaRPr>
          </a:p>
          <a:p>
            <a:r>
              <a:rPr lang="zh-CN" altLang="en-US" smtClean="0">
                <a:solidFill>
                  <a:srgbClr val="FF0000"/>
                </a:solidFill>
                <a:sym typeface="+mn-ea"/>
              </a:rPr>
              <a:t>复杂数据类型存放到堆里面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 </a:t>
            </a:r>
            <a:r>
              <a:rPr lang="zh-CN" altLang="en-US"/>
              <a:t>堆和栈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908684" y="4093401"/>
            <a:ext cx="7625715" cy="552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>
                <a:solidFill>
                  <a:srgbClr val="FF0000"/>
                </a:solidFill>
                <a:sym typeface="+mn-ea"/>
              </a:rPr>
              <a:t>注意：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JavaScript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中没有堆栈的概念，通过堆栈的方式，可以让大家更容易理解代码的一些执行方式，便于将来学习其他语言。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766" y="2334232"/>
            <a:ext cx="2867867" cy="164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5"/>
          <p:cNvSpPr>
            <a:spLocks noGrp="1"/>
          </p:cNvSpPr>
          <p:nvPr/>
        </p:nvSpPr>
        <p:spPr>
          <a:xfrm>
            <a:off x="784878" y="911937"/>
            <a:ext cx="6581122" cy="758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值类型（简单数据类型）： string ，number，boolean，undefined，null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值</a:t>
            </a:r>
            <a:r>
              <a:rPr lang="zh-CN" altLang="en-US">
                <a:sym typeface="+mn-ea"/>
              </a:rPr>
              <a:t>类型</a:t>
            </a:r>
            <a:r>
              <a:rPr lang="zh-CN" altLang="en-US" smtClean="0">
                <a:sym typeface="+mn-ea"/>
              </a:rPr>
              <a:t>变量的数据直接</a:t>
            </a:r>
            <a:r>
              <a:rPr lang="zh-CN" altLang="en-US" dirty="0">
                <a:sym typeface="+mn-ea"/>
              </a:rPr>
              <a:t>存放在变量（栈空间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中</a:t>
            </a:r>
            <a:endParaRPr lang="zh-CN" altLang="en-US" dirty="0">
              <a:sym typeface="+mn-ea"/>
            </a:endParaRPr>
          </a:p>
        </p:txBody>
      </p:sp>
      <p:sp>
        <p:nvSpPr>
          <p:cNvPr id="11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smtClean="0"/>
              <a:t>. </a:t>
            </a:r>
            <a:r>
              <a:rPr lang="zh-CN" altLang="en-US"/>
              <a:t>简单</a:t>
            </a:r>
            <a:r>
              <a:rPr lang="zh-CN" altLang="en-US" smtClean="0"/>
              <a:t>类型的内存分配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83" y="1851659"/>
            <a:ext cx="5211458" cy="12916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5"/>
          <p:cNvSpPr>
            <a:spLocks noGrp="1"/>
          </p:cNvSpPr>
          <p:nvPr/>
        </p:nvSpPr>
        <p:spPr>
          <a:xfrm>
            <a:off x="779145" y="896621"/>
            <a:ext cx="8100695" cy="7721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引用类型（复杂数据类型）：通过 new 关键字创建的对象（系统对象、自定义</a:t>
            </a:r>
            <a:r>
              <a:rPr lang="zh-CN" altLang="en-US">
                <a:sym typeface="+mn-ea"/>
              </a:rPr>
              <a:t>对象</a:t>
            </a:r>
            <a:r>
              <a:rPr lang="zh-CN" altLang="en-US" smtClean="0">
                <a:sym typeface="+mn-ea"/>
              </a:rPr>
              <a:t>），如 Object、Array、Date</a:t>
            </a:r>
            <a:r>
              <a:rPr lang="zh-CN" altLang="en-US" dirty="0">
                <a:sym typeface="+mn-ea"/>
              </a:rPr>
              <a:t>等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引用类型变量（栈空间）里存放的是地址，真正的对象实例存放在堆</a:t>
            </a:r>
            <a:r>
              <a:rPr lang="zh-CN" altLang="en-US">
                <a:sym typeface="+mn-ea"/>
              </a:rPr>
              <a:t>空间</a:t>
            </a:r>
            <a:r>
              <a:rPr lang="zh-CN" altLang="en-US" smtClean="0">
                <a:sym typeface="+mn-ea"/>
              </a:rPr>
              <a:t>中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smtClean="0"/>
              <a:t>. </a:t>
            </a:r>
            <a:r>
              <a:rPr lang="zh-CN" altLang="en-US" smtClean="0"/>
              <a:t>复杂类型的内存分配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459" y="1958522"/>
            <a:ext cx="4045601" cy="1784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5. </a:t>
            </a:r>
            <a:r>
              <a:rPr lang="zh-CN" altLang="en-US" smtClean="0"/>
              <a:t>简单类型</a:t>
            </a:r>
            <a:r>
              <a:rPr lang="zh-CN" altLang="en-US"/>
              <a:t>传参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93115" y="942341"/>
            <a:ext cx="6680835" cy="71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函数的形参也可以看做是一个变量，当我们把一个值类型变量作为参数传给函数的形参时，其实是把变量在栈空间里</a:t>
            </a:r>
            <a:r>
              <a:rPr lang="zh-CN" altLang="en-US">
                <a:sym typeface="+mn-ea"/>
              </a:rPr>
              <a:t>的</a:t>
            </a:r>
            <a:r>
              <a:rPr lang="zh-CN" altLang="en-US" smtClean="0">
                <a:sym typeface="+mn-ea"/>
              </a:rPr>
              <a:t>值复制了</a:t>
            </a:r>
            <a:r>
              <a:rPr lang="zh-CN" altLang="en-US" dirty="0">
                <a:sym typeface="+mn-ea"/>
              </a:rPr>
              <a:t>一份给形参，那么在方法内部对形参做任何修改，都不会影响到的</a:t>
            </a:r>
            <a:r>
              <a:rPr lang="zh-CN" altLang="en-US">
                <a:sym typeface="+mn-ea"/>
              </a:rPr>
              <a:t>外部</a:t>
            </a:r>
            <a:r>
              <a:rPr lang="zh-CN" altLang="en-US" smtClean="0">
                <a:sym typeface="+mn-ea"/>
              </a:rPr>
              <a:t>变量。</a:t>
            </a:r>
            <a:endParaRPr lang="zh-CN" altLang="en-US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3115" y="1666722"/>
            <a:ext cx="6680835" cy="186753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function fn(a)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a++;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console.log(a); 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var x = 10;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fn(x);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console.log(x)；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smtClean="0"/>
              <a:t>. </a:t>
            </a:r>
            <a:r>
              <a:rPr lang="zh-CN" altLang="en-US" smtClean="0"/>
              <a:t>复杂类型传参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79145" y="970040"/>
            <a:ext cx="6657975" cy="5996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函数的形参也可以看做是一个变量，当</a:t>
            </a:r>
            <a:r>
              <a:rPr lang="zh-CN" altLang="en-US">
                <a:sym typeface="+mn-ea"/>
              </a:rPr>
              <a:t>我们</a:t>
            </a:r>
            <a:r>
              <a:rPr lang="zh-CN" altLang="en-US" smtClean="0">
                <a:sym typeface="+mn-ea"/>
              </a:rPr>
              <a:t>把引用</a:t>
            </a:r>
            <a:r>
              <a:rPr lang="zh-CN" altLang="en-US">
                <a:sym typeface="+mn-ea"/>
              </a:rPr>
              <a:t>类型</a:t>
            </a:r>
            <a:r>
              <a:rPr lang="zh-CN" altLang="en-US" smtClean="0">
                <a:sym typeface="+mn-ea"/>
              </a:rPr>
              <a:t>变量传给形参</a:t>
            </a:r>
            <a:r>
              <a:rPr lang="zh-CN" altLang="en-US" dirty="0">
                <a:sym typeface="+mn-ea"/>
              </a:rPr>
              <a:t>时，其实</a:t>
            </a:r>
            <a:r>
              <a:rPr lang="zh-CN" altLang="en-US">
                <a:sym typeface="+mn-ea"/>
              </a:rPr>
              <a:t>是</a:t>
            </a:r>
            <a:r>
              <a:rPr lang="zh-CN" altLang="en-US" smtClean="0">
                <a:sym typeface="+mn-ea"/>
              </a:rPr>
              <a:t>把变量</a:t>
            </a:r>
            <a:r>
              <a:rPr lang="zh-CN" altLang="en-US" dirty="0">
                <a:sym typeface="+mn-ea"/>
              </a:rPr>
              <a:t>在栈空间里</a:t>
            </a:r>
            <a:r>
              <a:rPr lang="zh-CN" altLang="en-US">
                <a:sym typeface="+mn-ea"/>
              </a:rPr>
              <a:t>保存</a:t>
            </a:r>
            <a:r>
              <a:rPr lang="zh-CN" altLang="en-US" smtClean="0">
                <a:sym typeface="+mn-ea"/>
              </a:rPr>
              <a:t>的堆地址复制</a:t>
            </a:r>
            <a:r>
              <a:rPr lang="zh-CN" altLang="en-US">
                <a:sym typeface="+mn-ea"/>
              </a:rPr>
              <a:t>给</a:t>
            </a:r>
            <a:r>
              <a:rPr lang="zh-CN" altLang="en-US" smtClean="0">
                <a:sym typeface="+mn-ea"/>
              </a:rPr>
              <a:t>了形参</a:t>
            </a:r>
            <a:r>
              <a:rPr lang="zh-CN" altLang="en-US" dirty="0">
                <a:sym typeface="+mn-ea"/>
              </a:rPr>
              <a:t>，形参和实参其实保存的是同一个堆地址，所以操作的是同一</a:t>
            </a:r>
            <a:r>
              <a:rPr lang="zh-CN" altLang="en-US">
                <a:sym typeface="+mn-ea"/>
              </a:rPr>
              <a:t>个</a:t>
            </a:r>
            <a:r>
              <a:rPr lang="zh-CN" altLang="en-US" smtClean="0">
                <a:sym typeface="+mn-ea"/>
              </a:rPr>
              <a:t>对象。</a:t>
            </a:r>
            <a:endParaRPr lang="zh-CN" altLang="en-US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1695" y="1680210"/>
            <a:ext cx="6575425" cy="297243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function Person(name)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this.name = name;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function f1(x) { // x = p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console.log(x.name); // 2. 这个输出什么 ?    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x.name = "张学友";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 console.log(x.name); // 3. 这个输出什么 ?    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var p = new Person("刘德华");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console.log(p.name</a:t>
            </a:r>
            <a:r>
              <a:rPr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); </a:t>
            </a:r>
            <a:r>
              <a:rPr 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</a:t>
            </a:r>
            <a:r>
              <a:rPr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// 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1. 这个输出什么 ?   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f1(p);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console.log(p.name</a:t>
            </a:r>
            <a:r>
              <a:rPr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); </a:t>
            </a:r>
            <a:r>
              <a:rPr 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</a:t>
            </a:r>
            <a:r>
              <a:rPr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// </a:t>
            </a:r>
            <a:r>
              <a:rPr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4</a:t>
            </a:r>
            <a:r>
              <a:rPr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</a:t>
            </a:r>
            <a:r>
              <a:rPr lang="en-US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这个输出什么 </a:t>
            </a:r>
            <a:r>
              <a:rPr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?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496</Words>
  <Application>Microsoft Office PowerPoint</Application>
  <PresentationFormat>全屏显示(16:9)</PresentationFormat>
  <Paragraphs>50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黑马程序员主题​​</vt:lpstr>
      <vt:lpstr>JavaScript 简单类型与复杂类型</vt:lpstr>
      <vt:lpstr>PowerPoint 演示文稿</vt:lpstr>
      <vt:lpstr>1. 简单类型与复杂类型</vt:lpstr>
      <vt:lpstr>2. 堆和栈</vt:lpstr>
      <vt:lpstr>3. 简单类型的内存分配</vt:lpstr>
      <vt:lpstr>4. 复杂类型的内存分配</vt:lpstr>
      <vt:lpstr>5. 简单类型传参</vt:lpstr>
      <vt:lpstr>6. 复杂类型传参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Windows 用户</cp:lastModifiedBy>
  <cp:revision>3276</cp:revision>
  <dcterms:created xsi:type="dcterms:W3CDTF">2018-10-05T21:01:00Z</dcterms:created>
  <dcterms:modified xsi:type="dcterms:W3CDTF">2018-12-25T10:49:12Z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