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3" r:id="rId2"/>
    <p:sldId id="275" r:id="rId3"/>
    <p:sldId id="274" r:id="rId4"/>
    <p:sldId id="257" r:id="rId5"/>
    <p:sldId id="258" r:id="rId6"/>
    <p:sldId id="266" r:id="rId7"/>
    <p:sldId id="259" r:id="rId8"/>
    <p:sldId id="260" r:id="rId9"/>
    <p:sldId id="261" r:id="rId10"/>
    <p:sldId id="262" r:id="rId11"/>
    <p:sldId id="269" r:id="rId12"/>
    <p:sldId id="263" r:id="rId13"/>
    <p:sldId id="264" r:id="rId14"/>
    <p:sldId id="271" r:id="rId15"/>
    <p:sldId id="265" r:id="rId16"/>
    <p:sldId id="270" r:id="rId17"/>
    <p:sldId id="272"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DD9EEED-9906-4BBB-A22A-90E1E3914704}" type="slidenum">
              <a:rPr lang="fr-FR" smtClean="0"/>
              <a:t>‹N°›</a:t>
            </a:fld>
            <a:endParaRPr lang="fr-FR"/>
          </a:p>
        </p:txBody>
      </p:sp>
    </p:spTree>
    <p:extLst>
      <p:ext uri="{BB962C8B-B14F-4D97-AF65-F5344CB8AC3E}">
        <p14:creationId xmlns:p14="http://schemas.microsoft.com/office/powerpoint/2010/main" val="274085252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7E92215-C9F2-432C-A973-701C776B1AA1}" type="datetimeFigureOut">
              <a:rPr lang="fr-FR" smtClean="0"/>
              <a:t>02/09/2020</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41911956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19175417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42372390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52978552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E92215-C9F2-432C-A973-701C776B1AA1}" type="datetimeFigureOut">
              <a:rPr lang="fr-FR" smtClean="0"/>
              <a:t>02/09/2020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398165763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E92215-C9F2-432C-A973-701C776B1AA1}" type="datetimeFigureOut">
              <a:rPr lang="fr-FR" smtClean="0"/>
              <a:t>02/09/2020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5477901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7081599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7420112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178416352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7E92215-C9F2-432C-A973-701C776B1AA1}" type="datetimeFigureOut">
              <a:rPr lang="fr-FR" smtClean="0"/>
              <a:t>02/09/2020</a:t>
            </a:fld>
            <a:endParaRPr lang="fr-FR"/>
          </a:p>
        </p:txBody>
      </p:sp>
      <p:sp>
        <p:nvSpPr>
          <p:cNvPr id="5" name="Footer Placeholder 4"/>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90452882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7E92215-C9F2-432C-A973-701C776B1AA1}" type="datetimeFigureOut">
              <a:rPr lang="fr-FR" smtClean="0"/>
              <a:t>02/09/2020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18326136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7E92215-C9F2-432C-A973-701C776B1AA1}" type="datetimeFigureOut">
              <a:rPr lang="fr-FR" smtClean="0"/>
              <a:t>02/09/2020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42518691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7E92215-C9F2-432C-A973-701C776B1AA1}" type="datetimeFigureOut">
              <a:rPr lang="fr-FR" smtClean="0"/>
              <a:t>02/09/2020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39359124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2215-C9F2-432C-A973-701C776B1AA1}" type="datetimeFigureOut">
              <a:rPr lang="fr-FR" smtClean="0"/>
              <a:t>02/09/2020</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316473237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7E92215-C9F2-432C-A973-701C776B1AA1}" type="datetimeFigureOut">
              <a:rPr lang="fr-FR" smtClean="0"/>
              <a:t>02/09/2020</a:t>
            </a:fld>
            <a:endParaRPr lang="fr-FR"/>
          </a:p>
        </p:txBody>
      </p:sp>
      <p:sp>
        <p:nvSpPr>
          <p:cNvPr id="6" name="Footer Placeholder 5"/>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8976181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7E92215-C9F2-432C-A973-701C776B1AA1}" type="datetimeFigureOut">
              <a:rPr lang="fr-FR" smtClean="0"/>
              <a:t>02/09/2020</a:t>
            </a:fld>
            <a:endParaRPr lang="fr-FR"/>
          </a:p>
        </p:txBody>
      </p:sp>
      <p:sp>
        <p:nvSpPr>
          <p:cNvPr id="6" name="Footer Placeholder 5"/>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D9EEED-9906-4BBB-A22A-90E1E3914704}" type="slidenum">
              <a:rPr lang="fr-FR" smtClean="0"/>
              <a:t>‹N°›</a:t>
            </a:fld>
            <a:endParaRPr lang="fr-FR"/>
          </a:p>
        </p:txBody>
      </p:sp>
    </p:spTree>
    <p:extLst>
      <p:ext uri="{BB962C8B-B14F-4D97-AF65-F5344CB8AC3E}">
        <p14:creationId xmlns:p14="http://schemas.microsoft.com/office/powerpoint/2010/main" val="24398340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7E92215-C9F2-432C-A973-701C776B1AA1}" type="datetimeFigureOut">
              <a:rPr lang="fr-FR" smtClean="0"/>
              <a:t>02/09/2020</a:t>
            </a:fld>
            <a:endParaRPr lang="fr-F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fr-F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DD9EEED-9906-4BBB-A22A-90E1E3914704}" type="slidenum">
              <a:rPr lang="fr-FR" smtClean="0"/>
              <a:t>‹N°›</a:t>
            </a:fld>
            <a:endParaRPr lang="fr-FR"/>
          </a:p>
        </p:txBody>
      </p:sp>
    </p:spTree>
    <p:extLst>
      <p:ext uri="{BB962C8B-B14F-4D97-AF65-F5344CB8AC3E}">
        <p14:creationId xmlns:p14="http://schemas.microsoft.com/office/powerpoint/2010/main" val="22727247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0716" y="2942705"/>
            <a:ext cx="8825658" cy="1030779"/>
          </a:xfrm>
        </p:spPr>
        <p:txBody>
          <a:bodyPr/>
          <a:lstStyle/>
          <a:p>
            <a:pPr algn="ctr"/>
            <a:r>
              <a:rPr lang="fr-FR" sz="7200" dirty="0" smtClean="0">
                <a:solidFill>
                  <a:srgbClr val="FF0000"/>
                </a:solidFill>
              </a:rPr>
              <a:t>Les SSII (ESN)</a:t>
            </a:r>
            <a:endParaRPr lang="fr-FR" sz="7200" dirty="0">
              <a:solidFill>
                <a:srgbClr val="FF0000"/>
              </a:solidFill>
            </a:endParaRPr>
          </a:p>
        </p:txBody>
      </p:sp>
    </p:spTree>
    <p:extLst>
      <p:ext uri="{BB962C8B-B14F-4D97-AF65-F5344CB8AC3E}">
        <p14:creationId xmlns:p14="http://schemas.microsoft.com/office/powerpoint/2010/main" val="766856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Les 3 grands ESN</a:t>
            </a:r>
            <a:endParaRPr lang="fr-FR" dirty="0">
              <a:solidFill>
                <a:srgbClr val="FF0000"/>
              </a:solidFill>
            </a:endParaRPr>
          </a:p>
        </p:txBody>
      </p:sp>
      <p:sp>
        <p:nvSpPr>
          <p:cNvPr id="3" name="Espace réservé du contenu 2"/>
          <p:cNvSpPr>
            <a:spLocks noGrp="1"/>
          </p:cNvSpPr>
          <p:nvPr>
            <p:ph idx="1"/>
          </p:nvPr>
        </p:nvSpPr>
        <p:spPr/>
        <p:txBody>
          <a:bodyPr>
            <a:normAutofit/>
          </a:bodyPr>
          <a:lstStyle/>
          <a:p>
            <a:r>
              <a:rPr lang="fr-FR" sz="2400" b="1" u="sng" dirty="0" smtClean="0">
                <a:solidFill>
                  <a:srgbClr val="FF0000"/>
                </a:solidFill>
              </a:rPr>
              <a:t>Rang 1</a:t>
            </a:r>
            <a:r>
              <a:rPr lang="fr-FR" sz="2400" dirty="0" smtClean="0"/>
              <a:t>: </a:t>
            </a:r>
            <a:r>
              <a:rPr lang="fr-FR" sz="2400" b="1" dirty="0" smtClean="0"/>
              <a:t>CAP GEMINI</a:t>
            </a:r>
          </a:p>
          <a:p>
            <a:endParaRPr lang="fr-FR" sz="2400" b="1" dirty="0"/>
          </a:p>
          <a:p>
            <a:r>
              <a:rPr lang="fr-FR" sz="2400" b="1" u="sng" dirty="0" smtClean="0">
                <a:solidFill>
                  <a:srgbClr val="FF0000"/>
                </a:solidFill>
              </a:rPr>
              <a:t>Rang 2</a:t>
            </a:r>
            <a:r>
              <a:rPr lang="fr-FR" sz="2400" dirty="0" smtClean="0"/>
              <a:t>: </a:t>
            </a:r>
            <a:r>
              <a:rPr lang="fr-FR" sz="2400" b="1" dirty="0" smtClean="0"/>
              <a:t>Atos</a:t>
            </a:r>
          </a:p>
          <a:p>
            <a:endParaRPr lang="fr-FR" sz="2400" dirty="0"/>
          </a:p>
          <a:p>
            <a:r>
              <a:rPr lang="fr-FR" sz="2400" b="1" u="sng" dirty="0" smtClean="0">
                <a:solidFill>
                  <a:srgbClr val="FF0000"/>
                </a:solidFill>
              </a:rPr>
              <a:t>Rang 3</a:t>
            </a:r>
            <a:r>
              <a:rPr lang="fr-FR" sz="2400" dirty="0" smtClean="0"/>
              <a:t>: </a:t>
            </a:r>
            <a:r>
              <a:rPr lang="fr-FR" sz="2400" b="1" dirty="0" smtClean="0"/>
              <a:t>IBM</a:t>
            </a:r>
            <a:endParaRPr lang="fr-FR" sz="2400" b="1" dirty="0"/>
          </a:p>
        </p:txBody>
      </p:sp>
    </p:spTree>
    <p:extLst>
      <p:ext uri="{BB962C8B-B14F-4D97-AF65-F5344CB8AC3E}">
        <p14:creationId xmlns:p14="http://schemas.microsoft.com/office/powerpoint/2010/main" val="41297172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7462" y="882228"/>
            <a:ext cx="8761413" cy="706964"/>
          </a:xfrm>
        </p:spPr>
        <p:txBody>
          <a:bodyPr/>
          <a:lstStyle/>
          <a:p>
            <a:pPr algn="ctr"/>
            <a:r>
              <a:rPr lang="fr-FR" dirty="0" smtClean="0">
                <a:solidFill>
                  <a:srgbClr val="FF0000"/>
                </a:solidFill>
              </a:rPr>
              <a:t>CAP GEMINI Logo</a:t>
            </a:r>
            <a:endParaRPr lang="fr-FR"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667" y="2653377"/>
            <a:ext cx="4952889" cy="3416300"/>
          </a:xfrm>
        </p:spPr>
      </p:pic>
    </p:spTree>
    <p:extLst>
      <p:ext uri="{BB962C8B-B14F-4D97-AF65-F5344CB8AC3E}">
        <p14:creationId xmlns:p14="http://schemas.microsoft.com/office/powerpoint/2010/main" val="351318251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Histoire de CAP GEMINI</a:t>
            </a:r>
            <a:endParaRPr lang="fr-FR" dirty="0">
              <a:solidFill>
                <a:srgbClr val="FF0000"/>
              </a:solidFill>
            </a:endParaRPr>
          </a:p>
        </p:txBody>
      </p:sp>
      <p:sp>
        <p:nvSpPr>
          <p:cNvPr id="3" name="Espace réservé du contenu 2"/>
          <p:cNvSpPr>
            <a:spLocks noGrp="1"/>
          </p:cNvSpPr>
          <p:nvPr>
            <p:ph idx="1"/>
          </p:nvPr>
        </p:nvSpPr>
        <p:spPr/>
        <p:txBody>
          <a:bodyPr/>
          <a:lstStyle/>
          <a:p>
            <a:r>
              <a:rPr lang="fr-FR" sz="1600" dirty="0" smtClean="0"/>
              <a:t>Cap Gemini est une entreprise de services du numérique (ESN) française créée par Serge Kampf en 1967 à Grenoble, sous le nom de Sogeti.</a:t>
            </a:r>
          </a:p>
          <a:p>
            <a:pPr marL="0" indent="0">
              <a:buNone/>
            </a:pPr>
            <a:r>
              <a:rPr lang="fr-FR" sz="1600" dirty="0" smtClean="0"/>
              <a:t>Le 1</a:t>
            </a:r>
            <a:r>
              <a:rPr lang="fr-FR" sz="1600" baseline="30000" dirty="0" smtClean="0"/>
              <a:t>er</a:t>
            </a:r>
            <a:r>
              <a:rPr lang="fr-FR" sz="1600" dirty="0" smtClean="0"/>
              <a:t> Janvier 1975, CAP Sogeti et Gemini Computers Systems fusionnent pour donner naissance au groupe Cap Gemini Sogeti (CGS) qui deviennent la première SSII en France à l’époque avec 180 millions de francs de chiffre d’affaires et 1850 salariés.</a:t>
            </a:r>
          </a:p>
          <a:p>
            <a:pPr marL="0" indent="0">
              <a:buNone/>
            </a:pPr>
            <a:endParaRPr lang="fr-FR" dirty="0" smtClean="0"/>
          </a:p>
          <a:p>
            <a:pPr marL="0" indent="0">
              <a:buNone/>
            </a:pPr>
            <a:r>
              <a:rPr lang="fr-FR" sz="1600" dirty="0" smtClean="0"/>
              <a:t>Le 1</a:t>
            </a:r>
            <a:r>
              <a:rPr lang="fr-FR" sz="1600" baseline="30000" dirty="0" smtClean="0"/>
              <a:t>er</a:t>
            </a:r>
            <a:r>
              <a:rPr lang="fr-FR" sz="1600" dirty="0" smtClean="0"/>
              <a:t> Janvier 1988, Cap Gemini Sogeti et SESA fusionnent (avec environ 3800 salariés et 1200 salariés chacun). La même année, le groupe IBM tente de racheter Cap Gemini Sogeti, leader européen et numéro 5 mondial des services informatiques, où IBM est encore peu présent, bien que les négociations soient poussées, elles n’aboutissent pas.</a:t>
            </a:r>
            <a:endParaRPr lang="fr-FR" sz="1600"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435" y="3454400"/>
            <a:ext cx="1251499" cy="1714500"/>
          </a:xfrm>
          <a:prstGeom prst="rect">
            <a:avLst/>
          </a:prstGeom>
        </p:spPr>
      </p:pic>
    </p:spTree>
    <p:extLst>
      <p:ext uri="{BB962C8B-B14F-4D97-AF65-F5344CB8AC3E}">
        <p14:creationId xmlns:p14="http://schemas.microsoft.com/office/powerpoint/2010/main" val="210460260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4909" y="932104"/>
            <a:ext cx="8761413" cy="706964"/>
          </a:xfrm>
        </p:spPr>
        <p:txBody>
          <a:bodyPr/>
          <a:lstStyle/>
          <a:p>
            <a:endParaRPr lang="fr-FR" dirty="0"/>
          </a:p>
        </p:txBody>
      </p:sp>
      <p:sp>
        <p:nvSpPr>
          <p:cNvPr id="3" name="Espace réservé du contenu 2"/>
          <p:cNvSpPr>
            <a:spLocks noGrp="1"/>
          </p:cNvSpPr>
          <p:nvPr>
            <p:ph idx="1"/>
          </p:nvPr>
        </p:nvSpPr>
        <p:spPr>
          <a:xfrm>
            <a:off x="1154954" y="2753129"/>
            <a:ext cx="8761412" cy="3024216"/>
          </a:xfrm>
        </p:spPr>
        <p:txBody>
          <a:bodyPr>
            <a:noAutofit/>
          </a:bodyPr>
          <a:lstStyle/>
          <a:p>
            <a:r>
              <a:rPr lang="fr-FR" dirty="0" smtClean="0"/>
              <a:t>En 1989, le groupe réalise 7 milliards de francs de </a:t>
            </a:r>
            <a:r>
              <a:rPr lang="fr-FR" dirty="0" smtClean="0"/>
              <a:t>chiffre </a:t>
            </a:r>
            <a:r>
              <a:rPr lang="fr-FR" dirty="0" smtClean="0"/>
              <a:t>d’affaires </a:t>
            </a:r>
            <a:r>
              <a:rPr lang="fr-FR" dirty="0" smtClean="0"/>
              <a:t>soit 1,7 </a:t>
            </a:r>
            <a:r>
              <a:rPr lang="fr-FR" dirty="0" smtClean="0"/>
              <a:t>milliards d’euros </a:t>
            </a:r>
            <a:r>
              <a:rPr lang="fr-FR" dirty="0"/>
              <a:t>et emploie 12 000 </a:t>
            </a:r>
            <a:r>
              <a:rPr lang="fr-FR" dirty="0" smtClean="0"/>
              <a:t>salariés.</a:t>
            </a:r>
          </a:p>
          <a:p>
            <a:r>
              <a:rPr lang="fr-FR" dirty="0" smtClean="0"/>
              <a:t>Aujourd’hui </a:t>
            </a:r>
            <a:r>
              <a:rPr lang="fr-FR" dirty="0" smtClean="0"/>
              <a:t>le groupe Cap Gemini, a réalisé près de 60 acquisitions (petites ou grandes entreprises) en 50 ans et obtient un chiffre d’affaires de </a:t>
            </a:r>
            <a:r>
              <a:rPr lang="fr-FR" dirty="0" smtClean="0"/>
              <a:t>13,2 </a:t>
            </a:r>
            <a:r>
              <a:rPr lang="fr-FR" dirty="0" smtClean="0"/>
              <a:t>Milliards d’Euros en 2018 et un bénéfice de 730 millions d’euros.</a:t>
            </a:r>
          </a:p>
          <a:p>
            <a:pPr marL="0" indent="0">
              <a:buNone/>
            </a:pPr>
            <a:r>
              <a:rPr lang="fr-FR" dirty="0" smtClean="0"/>
              <a:t>	L’entreprise compte maintenant plus de 270 000 employés à travers le monde en 2020.</a:t>
            </a:r>
          </a:p>
          <a:p>
            <a:pPr marL="0" indent="0">
              <a:buNone/>
            </a:pPr>
            <a:r>
              <a:rPr lang="fr-FR" dirty="0"/>
              <a:t>	</a:t>
            </a:r>
            <a:r>
              <a:rPr lang="fr-FR" dirty="0" smtClean="0"/>
              <a:t>Il est donc devenu le leader du marché des ESN devant le challenger Atos et le suiveur IBM.</a:t>
            </a:r>
            <a:endParaRPr lang="fr-FR" dirty="0"/>
          </a:p>
        </p:txBody>
      </p:sp>
    </p:spTree>
    <p:extLst>
      <p:ext uri="{BB962C8B-B14F-4D97-AF65-F5344CB8AC3E}">
        <p14:creationId xmlns:p14="http://schemas.microsoft.com/office/powerpoint/2010/main" val="15735272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Logo d’Atos</a:t>
            </a:r>
            <a:endParaRPr lang="fr-FR" dirty="0">
              <a:solidFill>
                <a:srgbClr val="FF0000"/>
              </a:solidFill>
            </a:endParaRPr>
          </a:p>
        </p:txBody>
      </p:sp>
      <p:pic>
        <p:nvPicPr>
          <p:cNvPr id="2050" name="Picture 2" descr="https://media.discordapp.net/attachments/750337025411907624/750368685109149838/atos_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1272" y="2603500"/>
            <a:ext cx="771026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69293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Histoire d’Atos</a:t>
            </a:r>
            <a:endParaRPr lang="fr-FR" dirty="0">
              <a:solidFill>
                <a:srgbClr val="FF0000"/>
              </a:solidFill>
            </a:endParaRPr>
          </a:p>
        </p:txBody>
      </p:sp>
      <p:sp>
        <p:nvSpPr>
          <p:cNvPr id="3" name="Espace réservé du contenu 2"/>
          <p:cNvSpPr>
            <a:spLocks noGrp="1"/>
          </p:cNvSpPr>
          <p:nvPr>
            <p:ph idx="1"/>
          </p:nvPr>
        </p:nvSpPr>
        <p:spPr>
          <a:xfrm>
            <a:off x="1154955" y="2603500"/>
            <a:ext cx="8761412" cy="3747424"/>
          </a:xfrm>
        </p:spPr>
        <p:txBody>
          <a:bodyPr>
            <a:normAutofit/>
          </a:bodyPr>
          <a:lstStyle/>
          <a:p>
            <a:r>
              <a:rPr lang="fr-FR" dirty="0" smtClean="0"/>
              <a:t>Atos est une entreprise de </a:t>
            </a:r>
            <a:r>
              <a:rPr lang="fr-FR" dirty="0" smtClean="0"/>
              <a:t>services du </a:t>
            </a:r>
            <a:r>
              <a:rPr lang="fr-FR" dirty="0" smtClean="0"/>
              <a:t>numérique (ESN) française créée par Bernard Bourigeaud en 1997 à Bezons (Paris).</a:t>
            </a:r>
          </a:p>
          <a:p>
            <a:pPr marL="0" indent="0">
              <a:buNone/>
            </a:pPr>
            <a:r>
              <a:rPr lang="fr-FR" dirty="0"/>
              <a:t> </a:t>
            </a:r>
            <a:r>
              <a:rPr lang="fr-FR" dirty="0" smtClean="0"/>
              <a:t>     Atos naît en 1997 de la fusion de deux entreprises de services informatiques, Axime et Sligos. Devenue Atos Origin en 2000 à la suite de la fusion entre Atos et Origin, elle reprend le nom d’Atos en 2011 après l’acquisition de Siemmens IT Solutions and Services.</a:t>
            </a:r>
            <a:endParaRPr lang="fr-FR" dirty="0"/>
          </a:p>
          <a:p>
            <a:pPr marL="0" indent="0">
              <a:buNone/>
            </a:pPr>
            <a:r>
              <a:rPr lang="fr-FR" dirty="0" smtClean="0"/>
              <a:t>	En Décembre 2014, Atos acquiert pour 1,05 milliard de dollars, soit 840 millions d’euros</a:t>
            </a:r>
            <a:r>
              <a:rPr lang="fr-FR" dirty="0"/>
              <a:t>.</a:t>
            </a:r>
            <a:endParaRPr lang="fr-FR" dirty="0" smtClean="0"/>
          </a:p>
          <a:p>
            <a:pPr marL="0" indent="0">
              <a:buNone/>
            </a:pPr>
            <a:r>
              <a:rPr lang="fr-FR" dirty="0" smtClean="0"/>
              <a:t>	Le chiffre d’affaires </a:t>
            </a:r>
            <a:r>
              <a:rPr lang="fr-FR" dirty="0" smtClean="0"/>
              <a:t>s’est </a:t>
            </a:r>
            <a:r>
              <a:rPr lang="fr-FR" dirty="0" smtClean="0"/>
              <a:t>élevé à 12,3 milliards d’euros et environ 110 000 employés en 2018.</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366" y="2956560"/>
            <a:ext cx="1552575" cy="1676400"/>
          </a:xfrm>
          <a:prstGeom prst="rect">
            <a:avLst/>
          </a:prstGeom>
        </p:spPr>
      </p:pic>
    </p:spTree>
    <p:extLst>
      <p:ext uri="{BB962C8B-B14F-4D97-AF65-F5344CB8AC3E}">
        <p14:creationId xmlns:p14="http://schemas.microsoft.com/office/powerpoint/2010/main" val="74016312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Les </a:t>
            </a:r>
            <a:r>
              <a:rPr lang="fr-FR" dirty="0" smtClean="0">
                <a:solidFill>
                  <a:srgbClr val="FF0000"/>
                </a:solidFill>
              </a:rPr>
              <a:t>acquisitions</a:t>
            </a:r>
            <a:r>
              <a:rPr lang="fr-FR" dirty="0" smtClean="0">
                <a:solidFill>
                  <a:srgbClr val="FF0000"/>
                </a:solidFill>
              </a:rPr>
              <a:t> </a:t>
            </a:r>
            <a:r>
              <a:rPr lang="fr-FR" dirty="0" smtClean="0">
                <a:solidFill>
                  <a:srgbClr val="FF0000"/>
                </a:solidFill>
              </a:rPr>
              <a:t>du groupe Atos</a:t>
            </a:r>
            <a:endParaRPr lang="fr-FR" dirty="0">
              <a:solidFill>
                <a:srgbClr val="FF0000"/>
              </a:solidFill>
            </a:endParaRPr>
          </a:p>
        </p:txBody>
      </p:sp>
      <p:pic>
        <p:nvPicPr>
          <p:cNvPr id="1026" name="Picture 2" descr="https://media.discordapp.net/attachments/750337025411907624/750368372394426388/atos_historiqu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175" y="2686627"/>
            <a:ext cx="622735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049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Logo d’IBM</a:t>
            </a:r>
            <a:endParaRPr lang="fr-FR" dirty="0">
              <a:solidFill>
                <a:srgbClr val="FF0000"/>
              </a:solidFill>
            </a:endParaRPr>
          </a:p>
        </p:txBody>
      </p:sp>
      <p:pic>
        <p:nvPicPr>
          <p:cNvPr id="3074" name="Picture 2" descr="https://media.discordapp.net/attachments/750337025411907624/750368922188120124/logo_ib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9876" y="3530491"/>
            <a:ext cx="6173061" cy="156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31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Histoire d’IBM</a:t>
            </a:r>
            <a:endParaRPr lang="fr-FR" dirty="0">
              <a:solidFill>
                <a:srgbClr val="FF0000"/>
              </a:solidFill>
            </a:endParaRPr>
          </a:p>
        </p:txBody>
      </p:sp>
      <p:sp>
        <p:nvSpPr>
          <p:cNvPr id="3" name="Espace réservé du contenu 2"/>
          <p:cNvSpPr>
            <a:spLocks noGrp="1"/>
          </p:cNvSpPr>
          <p:nvPr>
            <p:ph idx="1"/>
          </p:nvPr>
        </p:nvSpPr>
        <p:spPr>
          <a:xfrm>
            <a:off x="523188" y="2437245"/>
            <a:ext cx="9285830" cy="3739111"/>
          </a:xfrm>
        </p:spPr>
        <p:txBody>
          <a:bodyPr>
            <a:noAutofit/>
          </a:bodyPr>
          <a:lstStyle/>
          <a:p>
            <a:r>
              <a:rPr lang="fr-FR" dirty="0" smtClean="0"/>
              <a:t>Créée en 1911 par George Winthrop </a:t>
            </a:r>
            <a:r>
              <a:rPr lang="fr-FR" dirty="0" err="1" smtClean="0"/>
              <a:t>Fairchild</a:t>
            </a:r>
            <a:r>
              <a:rPr lang="fr-FR" dirty="0" smtClean="0"/>
              <a:t> et Charles </a:t>
            </a:r>
            <a:r>
              <a:rPr lang="fr-FR" dirty="0" err="1" smtClean="0"/>
              <a:t>Ranlett</a:t>
            </a:r>
            <a:r>
              <a:rPr lang="fr-FR" dirty="0" smtClean="0"/>
              <a:t> Flint, International Business Machines Corporation, plus connue sous le nom d’IBM est une entreprise américaine spécialisée en informatique (matériels, logiciels, services…). Issue de la fusion entre Computing Scale et Tabulating Machin Company la société était d’abord déclarée sous le nom de Computing-Tabulating-</a:t>
            </a:r>
            <a:r>
              <a:rPr lang="fr-FR" dirty="0" err="1" smtClean="0"/>
              <a:t>Recording</a:t>
            </a:r>
            <a:r>
              <a:rPr lang="fr-FR" dirty="0" smtClean="0"/>
              <a:t> Company avant de changer pour IBM en 1924.</a:t>
            </a:r>
          </a:p>
          <a:p>
            <a:pPr marL="0" indent="0">
              <a:buNone/>
            </a:pPr>
            <a:r>
              <a:rPr lang="fr-FR" dirty="0"/>
              <a:t>	</a:t>
            </a:r>
            <a:endParaRPr lang="fr-FR" dirty="0" smtClean="0"/>
          </a:p>
          <a:p>
            <a:pPr marL="0" indent="0">
              <a:buNone/>
            </a:pPr>
            <a:r>
              <a:rPr lang="fr-FR" dirty="0" smtClean="0"/>
              <a:t>	Durant </a:t>
            </a:r>
            <a:r>
              <a:rPr lang="fr-FR" dirty="0" smtClean="0"/>
              <a:t>les années 1970, IBM développe l’informatique distribuée de plus en </a:t>
            </a:r>
            <a:r>
              <a:rPr lang="fr-FR" dirty="0" smtClean="0"/>
              <a:t>	plus </a:t>
            </a:r>
            <a:r>
              <a:rPr lang="fr-FR" dirty="0" smtClean="0"/>
              <a:t>réclamée par les clients. Dans le même temps IBM passe à la </a:t>
            </a:r>
            <a:r>
              <a:rPr lang="fr-FR" dirty="0" smtClean="0"/>
              <a:t>micro-	informatique</a:t>
            </a:r>
            <a:r>
              <a:rPr lang="fr-FR" dirty="0" smtClean="0"/>
              <a:t>. Après quelques machines de succès divers, il lance dans le plus </a:t>
            </a:r>
            <a:r>
              <a:rPr lang="fr-FR" dirty="0" smtClean="0"/>
              <a:t>	grand </a:t>
            </a:r>
            <a:r>
              <a:rPr lang="fr-FR" dirty="0" smtClean="0"/>
              <a:t>secret le projet Acorn, qui aboutira en trois ans au PC. De plus, IBM </a:t>
            </a:r>
            <a:r>
              <a:rPr lang="fr-FR" dirty="0" smtClean="0"/>
              <a:t>	commence </a:t>
            </a:r>
            <a:r>
              <a:rPr lang="fr-FR" dirty="0" smtClean="0"/>
              <a:t>à rompre avec la traditionnelle politique de location seule: </a:t>
            </a:r>
            <a:r>
              <a:rPr lang="fr-FR" dirty="0" smtClean="0"/>
              <a:t>	désormais</a:t>
            </a:r>
            <a:r>
              <a:rPr lang="fr-FR" dirty="0" smtClean="0"/>
              <a:t>, IBM vend aussi  </a:t>
            </a:r>
            <a:r>
              <a:rPr lang="fr-FR" dirty="0"/>
              <a:t>s</a:t>
            </a:r>
            <a:r>
              <a:rPr lang="fr-FR" dirty="0" smtClean="0"/>
              <a:t>es machines, ce qui provoque un afflux d’argent.</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555" y="2437245"/>
            <a:ext cx="1518950" cy="1924913"/>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805" y="4737880"/>
            <a:ext cx="1202450" cy="1438476"/>
          </a:xfrm>
          <a:prstGeom prst="rect">
            <a:avLst/>
          </a:prstGeom>
        </p:spPr>
      </p:pic>
    </p:spTree>
    <p:extLst>
      <p:ext uri="{BB962C8B-B14F-4D97-AF65-F5344CB8AC3E}">
        <p14:creationId xmlns:p14="http://schemas.microsoft.com/office/powerpoint/2010/main" val="406183154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65007" y="2295929"/>
            <a:ext cx="10607554" cy="3416300"/>
          </a:xfrm>
        </p:spPr>
        <p:txBody>
          <a:bodyPr/>
          <a:lstStyle/>
          <a:p>
            <a:r>
              <a:rPr lang="fr-FR" dirty="0" smtClean="0"/>
              <a:t>En 1981, l’entreprise met sur le marché l’IBM PC muni d’un interpréteur du langage BASIC Microsoft en mémoire morte.</a:t>
            </a:r>
          </a:p>
          <a:p>
            <a:pPr marL="0" indent="0">
              <a:buNone/>
            </a:pPr>
            <a:r>
              <a:rPr lang="fr-FR" dirty="0" smtClean="0"/>
              <a:t>En 1994, IBM commercialise l’IBM Simon. En 1995, IBM rachète Lotus Software pour 3,5 milliards de </a:t>
            </a:r>
            <a:r>
              <a:rPr lang="fr-FR" dirty="0" smtClean="0"/>
              <a:t>dollars soit 2,9 milliards d’euros. </a:t>
            </a:r>
            <a:r>
              <a:rPr lang="fr-FR" dirty="0" smtClean="0"/>
              <a:t>En 1996, IBM rachète Tivoli Systems pour un montant de 750 millions de </a:t>
            </a:r>
            <a:r>
              <a:rPr lang="fr-FR" dirty="0" smtClean="0"/>
              <a:t>dollars.</a:t>
            </a:r>
            <a:endParaRPr lang="fr-FR" dirty="0" smtClean="0"/>
          </a:p>
          <a:p>
            <a:pPr marL="0" indent="0">
              <a:buNone/>
            </a:pPr>
            <a:r>
              <a:rPr lang="fr-FR" dirty="0" smtClean="0"/>
              <a:t>Au total depuis 2018 IBM a acquis 61 sociétés qu’ils à racheté qui sont localisées la plupart aux Etats-Unis mais aussi présent en Inde, au Brésil, au Canada etc…</a:t>
            </a:r>
          </a:p>
          <a:p>
            <a:pPr marL="0" indent="0">
              <a:buNone/>
            </a:pPr>
            <a:r>
              <a:rPr lang="fr-FR" dirty="0" smtClean="0"/>
              <a:t>En 2018, IBM a créée 67 milliards d’euros de chiffre d’affaires et à 300 000 employés dans le monde.</a:t>
            </a:r>
            <a:endParaRPr lang="fr-FR"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160" y="4871005"/>
            <a:ext cx="2238998" cy="1682447"/>
          </a:xfrm>
          <a:prstGeom prst="rect">
            <a:avLst/>
          </a:prstGeom>
        </p:spPr>
      </p:pic>
    </p:spTree>
    <p:extLst>
      <p:ext uri="{BB962C8B-B14F-4D97-AF65-F5344CB8AC3E}">
        <p14:creationId xmlns:p14="http://schemas.microsoft.com/office/powerpoint/2010/main" val="152880048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Sommaire</a:t>
            </a:r>
            <a:endParaRPr lang="fr-FR" dirty="0">
              <a:solidFill>
                <a:srgbClr val="FF0000"/>
              </a:solidFill>
            </a:endParaRPr>
          </a:p>
        </p:txBody>
      </p:sp>
      <p:sp>
        <p:nvSpPr>
          <p:cNvPr id="3" name="Espace réservé du contenu 2"/>
          <p:cNvSpPr>
            <a:spLocks noGrp="1"/>
          </p:cNvSpPr>
          <p:nvPr>
            <p:ph idx="1"/>
          </p:nvPr>
        </p:nvSpPr>
        <p:spPr>
          <a:xfrm>
            <a:off x="1154954" y="2611812"/>
            <a:ext cx="8761412" cy="3697547"/>
          </a:xfrm>
        </p:spPr>
        <p:txBody>
          <a:bodyPr>
            <a:normAutofit lnSpcReduction="10000"/>
          </a:bodyPr>
          <a:lstStyle/>
          <a:p>
            <a:r>
              <a:rPr lang="fr-FR" sz="2000" dirty="0" smtClean="0"/>
              <a:t>I- Définition </a:t>
            </a:r>
          </a:p>
          <a:p>
            <a:pPr marL="0" indent="0">
              <a:buNone/>
            </a:pPr>
            <a:endParaRPr lang="fr-FR" sz="2000" dirty="0" smtClean="0"/>
          </a:p>
          <a:p>
            <a:r>
              <a:rPr lang="fr-FR" sz="2000" dirty="0" smtClean="0"/>
              <a:t>II- Missions de la SSII (ESN)</a:t>
            </a:r>
          </a:p>
          <a:p>
            <a:pPr marL="0" indent="0">
              <a:buNone/>
            </a:pPr>
            <a:endParaRPr lang="fr-FR" sz="2000" dirty="0" smtClean="0"/>
          </a:p>
          <a:p>
            <a:r>
              <a:rPr lang="fr-FR" sz="2000" dirty="0" smtClean="0"/>
              <a:t>III- Acteurs des ESN</a:t>
            </a:r>
          </a:p>
          <a:p>
            <a:pPr marL="0" indent="0">
              <a:buNone/>
            </a:pPr>
            <a:endParaRPr lang="fr-FR" sz="2000" dirty="0" smtClean="0"/>
          </a:p>
          <a:p>
            <a:r>
              <a:rPr lang="fr-FR" sz="2000" dirty="0" smtClean="0"/>
              <a:t>IV- Avantages et Inconvénients</a:t>
            </a:r>
          </a:p>
          <a:p>
            <a:pPr marL="0" indent="0">
              <a:buNone/>
            </a:pPr>
            <a:endParaRPr lang="fr-FR" sz="2000" dirty="0" smtClean="0"/>
          </a:p>
          <a:p>
            <a:r>
              <a:rPr lang="fr-FR" sz="2000" dirty="0" smtClean="0"/>
              <a:t>V- Les principaux ESN</a:t>
            </a:r>
            <a:endParaRPr lang="fr-FR" sz="1800" dirty="0" smtClean="0"/>
          </a:p>
          <a:p>
            <a:endParaRPr lang="fr-FR" dirty="0" smtClean="0"/>
          </a:p>
          <a:p>
            <a:pPr lvl="1"/>
            <a:endParaRPr lang="fr-FR" dirty="0"/>
          </a:p>
        </p:txBody>
      </p:sp>
    </p:spTree>
    <p:extLst>
      <p:ext uri="{BB962C8B-B14F-4D97-AF65-F5344CB8AC3E}">
        <p14:creationId xmlns:p14="http://schemas.microsoft.com/office/powerpoint/2010/main" val="61191563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Définitions </a:t>
            </a:r>
            <a:endParaRPr lang="fr-FR" dirty="0">
              <a:solidFill>
                <a:srgbClr val="FF0000"/>
              </a:solidFill>
            </a:endParaRPr>
          </a:p>
        </p:txBody>
      </p:sp>
      <p:sp>
        <p:nvSpPr>
          <p:cNvPr id="3" name="Espace réservé du contenu 2"/>
          <p:cNvSpPr>
            <a:spLocks noGrp="1"/>
          </p:cNvSpPr>
          <p:nvPr>
            <p:ph idx="1"/>
          </p:nvPr>
        </p:nvSpPr>
        <p:spPr/>
        <p:txBody>
          <a:bodyPr>
            <a:normAutofit lnSpcReduction="10000"/>
          </a:bodyPr>
          <a:lstStyle/>
          <a:p>
            <a:r>
              <a:rPr lang="fr-FR" sz="2000" u="sng" dirty="0" smtClean="0">
                <a:solidFill>
                  <a:srgbClr val="FF0000"/>
                </a:solidFill>
              </a:rPr>
              <a:t>Qu’est ce qu’une ESN (SSII):</a:t>
            </a:r>
          </a:p>
          <a:p>
            <a:pPr marL="0" indent="0">
              <a:buNone/>
            </a:pPr>
            <a:r>
              <a:rPr lang="fr-FR" sz="2000" dirty="0" smtClean="0">
                <a:solidFill>
                  <a:schemeClr val="tx1"/>
                </a:solidFill>
              </a:rPr>
              <a:t>       </a:t>
            </a:r>
            <a:r>
              <a:rPr lang="fr-FR" sz="2000" u="sng" dirty="0" smtClean="0">
                <a:solidFill>
                  <a:schemeClr val="tx1"/>
                </a:solidFill>
              </a:rPr>
              <a:t>SSII</a:t>
            </a:r>
            <a:r>
              <a:rPr lang="fr-FR" sz="2000" dirty="0" smtClean="0">
                <a:solidFill>
                  <a:schemeClr val="tx1"/>
                </a:solidFill>
              </a:rPr>
              <a:t>: Société </a:t>
            </a:r>
            <a:r>
              <a:rPr lang="fr-FR" sz="2000" dirty="0">
                <a:solidFill>
                  <a:schemeClr val="tx1"/>
                </a:solidFill>
              </a:rPr>
              <a:t>de service et d’ingénierie </a:t>
            </a:r>
            <a:r>
              <a:rPr lang="fr-FR" sz="2000" dirty="0" smtClean="0">
                <a:solidFill>
                  <a:schemeClr val="tx1"/>
                </a:solidFill>
              </a:rPr>
              <a:t>informatique</a:t>
            </a:r>
          </a:p>
          <a:p>
            <a:pPr marL="0" indent="0">
              <a:buNone/>
            </a:pPr>
            <a:r>
              <a:rPr lang="fr-FR" sz="2000" dirty="0" smtClean="0">
                <a:solidFill>
                  <a:schemeClr val="tx1"/>
                </a:solidFill>
              </a:rPr>
              <a:t>       </a:t>
            </a:r>
            <a:r>
              <a:rPr lang="fr-FR" sz="2000" u="sng" dirty="0" smtClean="0">
                <a:solidFill>
                  <a:schemeClr val="tx1"/>
                </a:solidFill>
              </a:rPr>
              <a:t>ESN</a:t>
            </a:r>
            <a:r>
              <a:rPr lang="fr-FR" sz="2000" dirty="0" smtClean="0">
                <a:solidFill>
                  <a:schemeClr val="tx1"/>
                </a:solidFill>
              </a:rPr>
              <a:t>: Entreprise des services du numérique</a:t>
            </a:r>
          </a:p>
          <a:p>
            <a:pPr marL="0" indent="0">
              <a:buNone/>
            </a:pPr>
            <a:r>
              <a:rPr lang="fr-FR" sz="2000" dirty="0" smtClean="0">
                <a:solidFill>
                  <a:schemeClr val="tx1"/>
                </a:solidFill>
              </a:rPr>
              <a:t>      </a:t>
            </a:r>
            <a:r>
              <a:rPr lang="fr-FR" sz="2000" dirty="0" smtClean="0">
                <a:solidFill>
                  <a:schemeClr val="tx1"/>
                </a:solidFill>
              </a:rPr>
              <a:t>Appelées SSII ou SS2I depuis les années 80, les sociétés de services et ingénierie en informatique ont été rebaptisées en 2013 sous le nom d’ESN pour “Entreprise de Services du Numérique”. Les ESN sont des sociétés de services qui accompagnent les entreprises à concevoir et à exploiter leurs systèmes d’information. Elles peuvent englober plusieurs métiers (conseil, conception et réalisation d’outils, maintenance ou encore formation).</a:t>
            </a:r>
            <a:endParaRPr lang="fr-FR" sz="2000" u="sng" dirty="0">
              <a:solidFill>
                <a:schemeClr val="tx1"/>
              </a:solidFill>
            </a:endParaRPr>
          </a:p>
        </p:txBody>
      </p:sp>
    </p:spTree>
    <p:extLst>
      <p:ext uri="{BB962C8B-B14F-4D97-AF65-F5344CB8AC3E}">
        <p14:creationId xmlns:p14="http://schemas.microsoft.com/office/powerpoint/2010/main" val="189211865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Missions </a:t>
            </a:r>
            <a:r>
              <a:rPr lang="fr-FR" dirty="0" smtClean="0">
                <a:solidFill>
                  <a:srgbClr val="FF0000"/>
                </a:solidFill>
              </a:rPr>
              <a:t>de la SSII</a:t>
            </a:r>
            <a:endParaRPr lang="fr-FR" dirty="0">
              <a:solidFill>
                <a:srgbClr val="FF0000"/>
              </a:solidFill>
            </a:endParaRPr>
          </a:p>
        </p:txBody>
      </p:sp>
      <p:sp>
        <p:nvSpPr>
          <p:cNvPr id="3" name="Espace réservé du contenu 2"/>
          <p:cNvSpPr>
            <a:spLocks noGrp="1"/>
          </p:cNvSpPr>
          <p:nvPr>
            <p:ph idx="1"/>
          </p:nvPr>
        </p:nvSpPr>
        <p:spPr>
          <a:xfrm>
            <a:off x="1154953" y="2362430"/>
            <a:ext cx="8761412" cy="4088245"/>
          </a:xfrm>
        </p:spPr>
        <p:txBody>
          <a:bodyPr>
            <a:noAutofit/>
          </a:bodyPr>
          <a:lstStyle/>
          <a:p>
            <a:r>
              <a:rPr lang="fr-FR" u="sng" dirty="0" smtClean="0"/>
              <a:t>Missions principales des SSII (ESN)</a:t>
            </a:r>
            <a:r>
              <a:rPr lang="fr-FR" dirty="0" smtClean="0"/>
              <a:t>: </a:t>
            </a:r>
          </a:p>
          <a:p>
            <a:pPr marL="0" indent="0">
              <a:buNone/>
            </a:pPr>
            <a:r>
              <a:rPr lang="fr-FR" dirty="0" smtClean="0"/>
              <a:t>-Exercer les activités d’études et de conseils en matière de systèmes informatiques, que ce soit au niveau du matériel, des logiciels, du réseaux etc…</a:t>
            </a:r>
          </a:p>
          <a:p>
            <a:pPr marL="0" indent="0">
              <a:buNone/>
            </a:pPr>
            <a:endParaRPr lang="fr-FR" dirty="0"/>
          </a:p>
          <a:p>
            <a:pPr marL="0" indent="0">
              <a:buNone/>
            </a:pPr>
            <a:r>
              <a:rPr lang="fr-FR" dirty="0" smtClean="0"/>
              <a:t>-S’impliquer dans toutes les étapes de réalisations d’un projet, en incluant des équipes de développement à la disposition de l’entreprises clients.</a:t>
            </a:r>
          </a:p>
          <a:p>
            <a:pPr>
              <a:buFontTx/>
              <a:buChar char="-"/>
            </a:pPr>
            <a:endParaRPr lang="fr-FR" dirty="0"/>
          </a:p>
          <a:p>
            <a:pPr marL="0" indent="0">
              <a:buNone/>
            </a:pPr>
            <a:r>
              <a:rPr lang="fr-FR" dirty="0" smtClean="0"/>
              <a:t>-Création </a:t>
            </a:r>
            <a:r>
              <a:rPr lang="fr-FR" dirty="0" smtClean="0"/>
              <a:t>d’un </a:t>
            </a:r>
            <a:r>
              <a:rPr lang="fr-FR" dirty="0" smtClean="0"/>
              <a:t>site web ou un logiciel</a:t>
            </a:r>
          </a:p>
          <a:p>
            <a:pPr marL="0" indent="0">
              <a:buNone/>
            </a:pPr>
            <a:endParaRPr lang="fr-FR" dirty="0"/>
          </a:p>
          <a:p>
            <a:pPr marL="0" indent="0">
              <a:buNone/>
            </a:pPr>
            <a:r>
              <a:rPr lang="fr-FR" dirty="0" smtClean="0"/>
              <a:t>-Contrôler la qualité d’un logiciel, d’un réseau, d’un système informatique</a:t>
            </a:r>
            <a:endParaRPr lang="fr-FR" dirty="0"/>
          </a:p>
        </p:txBody>
      </p:sp>
    </p:spTree>
    <p:extLst>
      <p:ext uri="{BB962C8B-B14F-4D97-AF65-F5344CB8AC3E}">
        <p14:creationId xmlns:p14="http://schemas.microsoft.com/office/powerpoint/2010/main" val="104261184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Acteurs de la SSII</a:t>
            </a:r>
            <a:endParaRPr lang="fr-FR" dirty="0">
              <a:solidFill>
                <a:srgbClr val="FF0000"/>
              </a:solidFill>
            </a:endParaRPr>
          </a:p>
        </p:txBody>
      </p:sp>
      <p:sp>
        <p:nvSpPr>
          <p:cNvPr id="3" name="Espace réservé du contenu 2"/>
          <p:cNvSpPr>
            <a:spLocks noGrp="1"/>
          </p:cNvSpPr>
          <p:nvPr>
            <p:ph idx="1"/>
          </p:nvPr>
        </p:nvSpPr>
        <p:spPr/>
        <p:txBody>
          <a:bodyPr>
            <a:normAutofit/>
          </a:bodyPr>
          <a:lstStyle/>
          <a:p>
            <a:r>
              <a:rPr lang="fr-FR" sz="2000" dirty="0" smtClean="0"/>
              <a:t>En France, les ESN font partie du secteur tertiaire</a:t>
            </a:r>
          </a:p>
          <a:p>
            <a:pPr marL="0" indent="0">
              <a:buNone/>
            </a:pPr>
            <a:r>
              <a:rPr lang="fr-FR" sz="2000" dirty="0" smtClean="0"/>
              <a:t>Ex: Cap Gemini, IBM, Atos, Orange Business Services, Sopra Steria etc…</a:t>
            </a:r>
          </a:p>
          <a:p>
            <a:pPr marL="0" indent="0">
              <a:buNone/>
            </a:pPr>
            <a:endParaRPr lang="fr-FR" sz="2000" dirty="0"/>
          </a:p>
          <a:p>
            <a:pPr marL="0" indent="0">
              <a:buNone/>
            </a:pPr>
            <a:r>
              <a:rPr lang="fr-FR" sz="2000" dirty="0" smtClean="0"/>
              <a:t>Plusieurs ESN de petite taille ou de taille moyenne propose également leurs services dans tout l’Hexagone, plus principalement aux PME (petite et moyenne entreprises) et TPE (très petites entreprises)</a:t>
            </a:r>
            <a:endParaRPr lang="fr-FR" sz="2000" dirty="0"/>
          </a:p>
        </p:txBody>
      </p:sp>
    </p:spTree>
    <p:extLst>
      <p:ext uri="{BB962C8B-B14F-4D97-AF65-F5344CB8AC3E}">
        <p14:creationId xmlns:p14="http://schemas.microsoft.com/office/powerpoint/2010/main" val="17224089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Confiance des ESN selon leurs tailles</a:t>
            </a:r>
            <a:endParaRPr lang="fr-FR"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344" y="4417069"/>
            <a:ext cx="5048955" cy="1933845"/>
          </a:xfrm>
        </p:spPr>
      </p:pic>
      <p:sp>
        <p:nvSpPr>
          <p:cNvPr id="5" name="ZoneTexte 4"/>
          <p:cNvSpPr txBox="1"/>
          <p:nvPr/>
        </p:nvSpPr>
        <p:spPr>
          <a:xfrm>
            <a:off x="1712422" y="2513114"/>
            <a:ext cx="8686800" cy="1754326"/>
          </a:xfrm>
          <a:prstGeom prst="rect">
            <a:avLst/>
          </a:prstGeom>
          <a:noFill/>
        </p:spPr>
        <p:txBody>
          <a:bodyPr wrap="square" rtlCol="0">
            <a:spAutoFit/>
          </a:bodyPr>
          <a:lstStyle/>
          <a:p>
            <a:r>
              <a:rPr lang="fr-FR" dirty="0" smtClean="0"/>
              <a:t>Les ESN confirment avoir un niveau de confiance élevé de leurs croissances dans l’avenir et plus particulièrement pour les grands acteurs qui opèrent sur touts les secteurs et les territoires.</a:t>
            </a:r>
          </a:p>
          <a:p>
            <a:endParaRPr lang="fr-FR" dirty="0" smtClean="0"/>
          </a:p>
          <a:p>
            <a:r>
              <a:rPr lang="fr-FR" dirty="0" smtClean="0"/>
              <a:t>En moyenne, 43% des ESN sont très confiantes, 56% sont confiantes et 1% peu confiantes.</a:t>
            </a:r>
            <a:endParaRPr lang="fr-FR" dirty="0"/>
          </a:p>
        </p:txBody>
      </p:sp>
    </p:spTree>
    <p:extLst>
      <p:ext uri="{BB962C8B-B14F-4D97-AF65-F5344CB8AC3E}">
        <p14:creationId xmlns:p14="http://schemas.microsoft.com/office/powerpoint/2010/main" val="9576214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Salaires en ESN</a:t>
            </a:r>
            <a:endParaRPr lang="fr-FR"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050" y="1690688"/>
            <a:ext cx="4880956" cy="3343742"/>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02" y="1709741"/>
            <a:ext cx="5016711" cy="3324689"/>
          </a:xfrm>
          <a:prstGeom prst="rect">
            <a:avLst/>
          </a:prstGeom>
        </p:spPr>
      </p:pic>
      <p:sp>
        <p:nvSpPr>
          <p:cNvPr id="8" name="ZoneTexte 7"/>
          <p:cNvSpPr txBox="1"/>
          <p:nvPr/>
        </p:nvSpPr>
        <p:spPr>
          <a:xfrm>
            <a:off x="2046306" y="4821382"/>
            <a:ext cx="2759826" cy="1754326"/>
          </a:xfrm>
          <a:prstGeom prst="rect">
            <a:avLst/>
          </a:prstGeom>
          <a:noFill/>
        </p:spPr>
        <p:txBody>
          <a:bodyPr wrap="square" rtlCol="0">
            <a:spAutoFit/>
          </a:bodyPr>
          <a:lstStyle/>
          <a:p>
            <a:endParaRPr lang="fr-FR" dirty="0" smtClean="0"/>
          </a:p>
          <a:p>
            <a:r>
              <a:rPr lang="fr-FR" dirty="0" smtClean="0"/>
              <a:t>Employé technicien Agent de Maitrise</a:t>
            </a:r>
          </a:p>
          <a:p>
            <a:r>
              <a:rPr lang="fr-FR" dirty="0" smtClean="0"/>
              <a:t>Calcul du salaire: base fixe + (valeur du point ETAM * Coefficient position)</a:t>
            </a:r>
            <a:endParaRPr lang="fr-FR" dirty="0"/>
          </a:p>
        </p:txBody>
      </p:sp>
      <p:sp>
        <p:nvSpPr>
          <p:cNvPr id="9" name="ZoneTexte 8"/>
          <p:cNvSpPr txBox="1"/>
          <p:nvPr/>
        </p:nvSpPr>
        <p:spPr>
          <a:xfrm>
            <a:off x="7944899" y="5236880"/>
            <a:ext cx="2651760" cy="923330"/>
          </a:xfrm>
          <a:prstGeom prst="rect">
            <a:avLst/>
          </a:prstGeom>
          <a:noFill/>
        </p:spPr>
        <p:txBody>
          <a:bodyPr wrap="square" rtlCol="0">
            <a:spAutoFit/>
          </a:bodyPr>
          <a:lstStyle/>
          <a:p>
            <a:r>
              <a:rPr lang="fr-FR" u="sng" dirty="0" smtClean="0"/>
              <a:t>Ingénieurs et cadres</a:t>
            </a:r>
          </a:p>
          <a:p>
            <a:r>
              <a:rPr lang="fr-FR" dirty="0" smtClean="0"/>
              <a:t>Calcul du salaire: valeur du point * Coefficient</a:t>
            </a:r>
            <a:endParaRPr lang="fr-FR" dirty="0"/>
          </a:p>
        </p:txBody>
      </p:sp>
    </p:spTree>
    <p:extLst>
      <p:ext uri="{BB962C8B-B14F-4D97-AF65-F5344CB8AC3E}">
        <p14:creationId xmlns:p14="http://schemas.microsoft.com/office/powerpoint/2010/main" val="427152125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Avantages</a:t>
            </a:r>
            <a:endParaRPr lang="fr-FR" dirty="0">
              <a:solidFill>
                <a:srgbClr val="FF0000"/>
              </a:solidFill>
            </a:endParaRPr>
          </a:p>
        </p:txBody>
      </p:sp>
      <p:sp>
        <p:nvSpPr>
          <p:cNvPr id="3" name="Espace réservé du contenu 2"/>
          <p:cNvSpPr>
            <a:spLocks noGrp="1"/>
          </p:cNvSpPr>
          <p:nvPr>
            <p:ph idx="1"/>
          </p:nvPr>
        </p:nvSpPr>
        <p:spPr>
          <a:xfrm>
            <a:off x="1154954" y="2362431"/>
            <a:ext cx="8761412" cy="4296064"/>
          </a:xfrm>
        </p:spPr>
        <p:txBody>
          <a:bodyPr>
            <a:normAutofit fontScale="25000" lnSpcReduction="20000"/>
          </a:bodyPr>
          <a:lstStyle/>
          <a:p>
            <a:r>
              <a:rPr lang="fr-FR" sz="8000" b="1" u="sng" dirty="0" smtClean="0"/>
              <a:t>L’ESN</a:t>
            </a:r>
            <a:r>
              <a:rPr lang="fr-FR" sz="8000" b="1" dirty="0" smtClean="0"/>
              <a:t>:</a:t>
            </a:r>
          </a:p>
          <a:p>
            <a:pPr marL="0" indent="0">
              <a:buNone/>
            </a:pPr>
            <a:r>
              <a:rPr lang="fr-FR" sz="5500" dirty="0" smtClean="0"/>
              <a:t>-</a:t>
            </a:r>
            <a:r>
              <a:rPr lang="fr-FR" sz="7200" u="sng" dirty="0" smtClean="0"/>
              <a:t>Est un accélérateur de carrière</a:t>
            </a:r>
            <a:endParaRPr lang="fr-FR" sz="5500" u="sng" dirty="0" smtClean="0"/>
          </a:p>
          <a:p>
            <a:pPr marL="0" indent="0">
              <a:buNone/>
            </a:pPr>
            <a:r>
              <a:rPr lang="fr-FR" sz="6400" dirty="0"/>
              <a:t> </a:t>
            </a:r>
            <a:r>
              <a:rPr lang="fr-FR" sz="6400" dirty="0" smtClean="0"/>
              <a:t>  Un développeur junior inexpérimentée pourra facilement se faire la main dans une ESN car il aura plus de variétés dans ses missions, pourra travailler essentiellement en autonomie et pourra prétendre à plus de </a:t>
            </a:r>
            <a:r>
              <a:rPr lang="fr-FR" sz="6400" dirty="0" smtClean="0"/>
              <a:t>responsabilités </a:t>
            </a:r>
            <a:r>
              <a:rPr lang="fr-FR" sz="6400" dirty="0" smtClean="0"/>
              <a:t>dans les équipes de l’entreprise client.</a:t>
            </a:r>
          </a:p>
          <a:p>
            <a:pPr marL="0" indent="0">
              <a:buNone/>
            </a:pPr>
            <a:endParaRPr lang="fr-FR" sz="2900" dirty="0" smtClean="0"/>
          </a:p>
          <a:p>
            <a:pPr marL="0" indent="0">
              <a:buNone/>
            </a:pPr>
            <a:r>
              <a:rPr lang="fr-FR" sz="6400" dirty="0" smtClean="0"/>
              <a:t>-</a:t>
            </a:r>
            <a:r>
              <a:rPr lang="fr-FR" sz="7200" u="sng" dirty="0" smtClean="0"/>
              <a:t>Permet de développer son réseaux</a:t>
            </a:r>
            <a:endParaRPr lang="fr-FR" sz="3400" u="sng" dirty="0" smtClean="0"/>
          </a:p>
          <a:p>
            <a:pPr marL="0" indent="0">
              <a:buNone/>
            </a:pPr>
            <a:r>
              <a:rPr lang="fr-FR" dirty="0" smtClean="0"/>
              <a:t>      </a:t>
            </a:r>
            <a:r>
              <a:rPr lang="fr-FR" sz="6400" dirty="0" smtClean="0"/>
              <a:t>La variétés des missions effectués permet de multiplier son réseau plus rapidement permettant de s’assurer des perspectives de carrière intéressantes si jamais on doit changer </a:t>
            </a:r>
            <a:r>
              <a:rPr lang="fr-FR" sz="6400" dirty="0" smtClean="0"/>
              <a:t>d’employeur.</a:t>
            </a:r>
            <a:endParaRPr lang="fr-FR" sz="6400" dirty="0" smtClean="0"/>
          </a:p>
          <a:p>
            <a:pPr marL="0" indent="0">
              <a:buNone/>
            </a:pPr>
            <a:endParaRPr lang="fr-FR" sz="3600" dirty="0" smtClean="0"/>
          </a:p>
          <a:p>
            <a:pPr marL="0" indent="0">
              <a:buNone/>
            </a:pPr>
            <a:r>
              <a:rPr lang="fr-FR" sz="7200" dirty="0" smtClean="0"/>
              <a:t>-</a:t>
            </a:r>
            <a:r>
              <a:rPr lang="fr-FR" sz="7200" u="sng" dirty="0" smtClean="0"/>
              <a:t>Permet de monter en compétences rapidement</a:t>
            </a:r>
          </a:p>
          <a:p>
            <a:pPr marL="0" indent="0">
              <a:buNone/>
            </a:pPr>
            <a:r>
              <a:rPr lang="fr-FR" dirty="0" smtClean="0"/>
              <a:t>      </a:t>
            </a:r>
            <a:r>
              <a:rPr lang="fr-FR" sz="7200" dirty="0" smtClean="0"/>
              <a:t>L</a:t>
            </a:r>
            <a:r>
              <a:rPr lang="fr-FR" sz="6400" dirty="0" smtClean="0"/>
              <a:t>a </a:t>
            </a:r>
            <a:r>
              <a:rPr lang="fr-FR" sz="6400" dirty="0" smtClean="0"/>
              <a:t>variété </a:t>
            </a:r>
            <a:r>
              <a:rPr lang="fr-FR" sz="6400" dirty="0" smtClean="0"/>
              <a:t>des missions </a:t>
            </a:r>
            <a:r>
              <a:rPr lang="fr-FR" sz="6400" dirty="0" smtClean="0"/>
              <a:t>effectuées </a:t>
            </a:r>
            <a:r>
              <a:rPr lang="fr-FR" sz="6400" dirty="0" smtClean="0"/>
              <a:t>permet de développer de larges compétences (selon le langages ou les logiciels utilisés) mais aussi selon l’entreprise </a:t>
            </a:r>
            <a:r>
              <a:rPr lang="fr-FR" sz="6400" dirty="0" smtClean="0"/>
              <a:t>dans lesquelles on a travailler</a:t>
            </a:r>
            <a:r>
              <a:rPr lang="fr-FR" sz="6400" dirty="0" smtClean="0"/>
              <a:t>.</a:t>
            </a:r>
          </a:p>
          <a:p>
            <a:pPr marL="0" indent="0">
              <a:buNone/>
            </a:pPr>
            <a:endParaRPr lang="fr-FR" dirty="0"/>
          </a:p>
          <a:p>
            <a:pPr marL="0" indent="0">
              <a:buNone/>
            </a:pPr>
            <a:endParaRPr lang="fr-FR" dirty="0" smtClean="0"/>
          </a:p>
          <a:p>
            <a:pPr marL="0" indent="0">
              <a:buNone/>
            </a:pPr>
            <a:r>
              <a:rPr lang="fr-FR" dirty="0" smtClean="0"/>
              <a:t> </a:t>
            </a:r>
          </a:p>
          <a:p>
            <a:pPr marL="0" indent="0">
              <a:buNone/>
            </a:pPr>
            <a:endParaRPr lang="fr-FR" dirty="0"/>
          </a:p>
        </p:txBody>
      </p:sp>
    </p:spTree>
    <p:extLst>
      <p:ext uri="{BB962C8B-B14F-4D97-AF65-F5344CB8AC3E}">
        <p14:creationId xmlns:p14="http://schemas.microsoft.com/office/powerpoint/2010/main" val="3841771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Inconvénients</a:t>
            </a:r>
            <a:endParaRPr lang="fr-FR" dirty="0">
              <a:solidFill>
                <a:srgbClr val="FF0000"/>
              </a:solidFill>
            </a:endParaRPr>
          </a:p>
        </p:txBody>
      </p:sp>
      <p:sp>
        <p:nvSpPr>
          <p:cNvPr id="3" name="Espace réservé du contenu 2"/>
          <p:cNvSpPr>
            <a:spLocks noGrp="1"/>
          </p:cNvSpPr>
          <p:nvPr>
            <p:ph idx="1"/>
          </p:nvPr>
        </p:nvSpPr>
        <p:spPr/>
        <p:txBody>
          <a:bodyPr/>
          <a:lstStyle/>
          <a:p>
            <a:r>
              <a:rPr lang="fr-FR" sz="2000" b="1" u="sng" dirty="0" smtClean="0"/>
              <a:t>L’ESN:</a:t>
            </a:r>
          </a:p>
          <a:p>
            <a:pPr>
              <a:buFontTx/>
              <a:buChar char="-"/>
            </a:pPr>
            <a:r>
              <a:rPr lang="fr-FR" dirty="0" smtClean="0"/>
              <a:t>Certaines personnes quitte les ESN car il ne peuvent pas travailler comme </a:t>
            </a:r>
            <a:r>
              <a:rPr lang="fr-FR" dirty="0" smtClean="0"/>
              <a:t>elles</a:t>
            </a:r>
            <a:r>
              <a:rPr lang="fr-FR" dirty="0" smtClean="0"/>
              <a:t> </a:t>
            </a:r>
            <a:r>
              <a:rPr lang="fr-FR" dirty="0" smtClean="0"/>
              <a:t>le </a:t>
            </a:r>
            <a:r>
              <a:rPr lang="fr-FR" dirty="0" smtClean="0"/>
              <a:t>souhaitent </a:t>
            </a:r>
            <a:r>
              <a:rPr lang="fr-FR" dirty="0" smtClean="0"/>
              <a:t>( manque d’autonomie), </a:t>
            </a:r>
            <a:r>
              <a:rPr lang="fr-FR" dirty="0" smtClean="0"/>
              <a:t>car elles </a:t>
            </a:r>
            <a:r>
              <a:rPr lang="fr-FR" dirty="0" smtClean="0"/>
              <a:t>doivent suivre des directives et des objectifs imposés et car </a:t>
            </a:r>
            <a:r>
              <a:rPr lang="fr-FR" dirty="0" smtClean="0"/>
              <a:t>elles</a:t>
            </a:r>
            <a:r>
              <a:rPr lang="fr-FR" dirty="0" smtClean="0"/>
              <a:t> </a:t>
            </a:r>
            <a:r>
              <a:rPr lang="fr-FR" dirty="0" smtClean="0"/>
              <a:t>ne peuvent pas choisir leurs projets </a:t>
            </a:r>
          </a:p>
          <a:p>
            <a:pPr>
              <a:buFontTx/>
              <a:buChar char="-"/>
            </a:pPr>
            <a:endParaRPr lang="fr-FR" dirty="0" smtClean="0"/>
          </a:p>
          <a:p>
            <a:pPr>
              <a:buFontTx/>
              <a:buChar char="-"/>
            </a:pPr>
            <a:r>
              <a:rPr lang="fr-FR" dirty="0" smtClean="0"/>
              <a:t>Pour certaines personnes, il n’y a pas assez de challenge</a:t>
            </a:r>
          </a:p>
          <a:p>
            <a:pPr>
              <a:buFontTx/>
              <a:buChar char="-"/>
            </a:pPr>
            <a:endParaRPr lang="fr-FR" dirty="0" smtClean="0"/>
          </a:p>
          <a:p>
            <a:pPr>
              <a:buFontTx/>
              <a:buChar char="-"/>
            </a:pPr>
            <a:r>
              <a:rPr lang="fr-FR" dirty="0" smtClean="0"/>
              <a:t>Il faut s’adapter </a:t>
            </a:r>
            <a:r>
              <a:rPr lang="fr-FR" dirty="0" smtClean="0"/>
              <a:t>sans cesse car on doit changer régulièrement de clients.</a:t>
            </a:r>
          </a:p>
          <a:p>
            <a:pPr marL="0" indent="0">
              <a:buNone/>
            </a:pPr>
            <a:endParaRPr lang="fr-FR" dirty="0"/>
          </a:p>
        </p:txBody>
      </p:sp>
    </p:spTree>
    <p:extLst>
      <p:ext uri="{BB962C8B-B14F-4D97-AF65-F5344CB8AC3E}">
        <p14:creationId xmlns:p14="http://schemas.microsoft.com/office/powerpoint/2010/main" val="51434842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388</TotalTime>
  <Words>1051</Words>
  <Application>Microsoft Office PowerPoint</Application>
  <PresentationFormat>Grand écran</PresentationFormat>
  <Paragraphs>92</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Salle d’ions</vt:lpstr>
      <vt:lpstr>Les SSII (ESN)</vt:lpstr>
      <vt:lpstr>Sommaire</vt:lpstr>
      <vt:lpstr>Définitions </vt:lpstr>
      <vt:lpstr>Missions de la SSII</vt:lpstr>
      <vt:lpstr>Acteurs de la SSII</vt:lpstr>
      <vt:lpstr>Confiance des ESN selon leurs tailles</vt:lpstr>
      <vt:lpstr>Salaires en ESN</vt:lpstr>
      <vt:lpstr>Avantages</vt:lpstr>
      <vt:lpstr>Inconvénients</vt:lpstr>
      <vt:lpstr>Les 3 grands ESN</vt:lpstr>
      <vt:lpstr>CAP GEMINI Logo</vt:lpstr>
      <vt:lpstr>Histoire de CAP GEMINI</vt:lpstr>
      <vt:lpstr>Présentation PowerPoint</vt:lpstr>
      <vt:lpstr>Logo d’Atos</vt:lpstr>
      <vt:lpstr>Histoire d’Atos</vt:lpstr>
      <vt:lpstr>Les acquisitions du groupe Atos</vt:lpstr>
      <vt:lpstr>Logo d’IBM</vt:lpstr>
      <vt:lpstr>Histoire d’IBM</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SSII</dc:title>
  <dc:creator>59011-95-06</dc:creator>
  <cp:lastModifiedBy>59011-95-02</cp:lastModifiedBy>
  <cp:revision>41</cp:revision>
  <dcterms:created xsi:type="dcterms:W3CDTF">2020-09-01T12:10:43Z</dcterms:created>
  <dcterms:modified xsi:type="dcterms:W3CDTF">2020-09-02T09:52:12Z</dcterms:modified>
</cp:coreProperties>
</file>