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89" r:id="rId4"/>
    <p:sldId id="290" r:id="rId5"/>
    <p:sldId id="291" r:id="rId6"/>
    <p:sldId id="267" r:id="rId7"/>
    <p:sldId id="292" r:id="rId8"/>
    <p:sldId id="293" r:id="rId9"/>
    <p:sldId id="294" r:id="rId10"/>
    <p:sldId id="300" r:id="rId11"/>
    <p:sldId id="301" r:id="rId12"/>
    <p:sldId id="295" r:id="rId13"/>
    <p:sldId id="298" r:id="rId14"/>
    <p:sldId id="297" r:id="rId15"/>
    <p:sldId id="296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  <p:cmAuthor id="1" name="Quentin" initials="Q" lastIdx="1" clrIdx="1">
    <p:extLst>
      <p:ext uri="{19B8F6BF-5375-455C-9EA6-DF929625EA0E}">
        <p15:presenceInfo xmlns:p15="http://schemas.microsoft.com/office/powerpoint/2012/main" userId="Qu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30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8" autoAdjust="0"/>
  </p:normalViewPr>
  <p:slideViewPr>
    <p:cSldViewPr snapToGrid="0" snapToObjects="1">
      <p:cViewPr varScale="1">
        <p:scale>
          <a:sx n="49" d="100"/>
          <a:sy n="49" d="100"/>
        </p:scale>
        <p:origin x="1038" y="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8T13:36:58.902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2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9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7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0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1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39841" y="136442"/>
            <a:ext cx="19140714" cy="220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Texte du titre</a:t>
            </a:r>
          </a:p>
        </p:txBody>
      </p:sp>
      <p:sp>
        <p:nvSpPr>
          <p:cNvPr id="3" name="Shape 3"/>
          <p:cNvSpPr>
            <a:spLocks/>
          </p:cNvSpPr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839841" y="2941773"/>
            <a:ext cx="19140714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62" r:id="rId4"/>
    <p:sldLayoutId id="2147483663" r:id="rId5"/>
    <p:sldLayoutId id="2147483665" r:id="rId6"/>
    <p:sldLayoutId id="2147483666" r:id="rId7"/>
    <p:sldLayoutId id="2147483667" r:id="rId8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dirty="0"/>
              <a:t>Machine learning et series </a:t>
            </a:r>
            <a:r>
              <a:rPr lang="en-US" dirty="0" err="1"/>
              <a:t>temporelles</a:t>
            </a:r>
            <a:endParaRPr dirty="0"/>
          </a:p>
        </p:txBody>
      </p:sp>
      <p:sp>
        <p:nvSpPr>
          <p:cNvPr id="238" name="Shape 238"/>
          <p:cNvSpPr>
            <a:spLocks noGrp="1"/>
          </p:cNvSpPr>
          <p:nvPr>
            <p:ph type="subTitle" sz="quarter" idx="1"/>
          </p:nvPr>
        </p:nvSpPr>
        <p:spPr>
          <a:xfrm>
            <a:off x="2143734" y="10136221"/>
            <a:ext cx="14716126" cy="25412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Quentin </a:t>
            </a:r>
            <a:r>
              <a:rPr lang="en-US" dirty="0" err="1"/>
              <a:t>Ambard</a:t>
            </a:r>
            <a:r>
              <a:rPr lang="en-US" dirty="0"/>
              <a:t> </a:t>
            </a:r>
          </a:p>
          <a:p>
            <a:r>
              <a:rPr dirty="0"/>
              <a:t>@</a:t>
            </a:r>
            <a:r>
              <a:rPr lang="en-US" dirty="0" err="1"/>
              <a:t>qambard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88621"/>
            <a:ext cx="21672368" cy="51892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endParaRPr sz="4800" dirty="0"/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3251321" y="5346736"/>
            <a:ext cx="19140714" cy="90468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11430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13716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16002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18288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dirty="0"/>
              <a:t>Random forest capture </a:t>
            </a:r>
            <a:r>
              <a:rPr lang="en-US" dirty="0" err="1"/>
              <a:t>automatiquement</a:t>
            </a:r>
            <a:r>
              <a:rPr lang="en-US" dirty="0"/>
              <a:t> les </a:t>
            </a:r>
            <a:r>
              <a:rPr lang="en-US" dirty="0" err="1"/>
              <a:t>saisonnalités</a:t>
            </a:r>
            <a:endParaRPr lang="en-US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dirty="0"/>
              <a:t>Des features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créées</a:t>
            </a:r>
            <a:r>
              <a:rPr lang="en-US" dirty="0"/>
              <a:t> sur les </a:t>
            </a:r>
            <a:r>
              <a:rPr lang="en-US" dirty="0" err="1"/>
              <a:t>événements</a:t>
            </a:r>
            <a:r>
              <a:rPr lang="en-US" dirty="0"/>
              <a:t> non-</a:t>
            </a:r>
            <a:r>
              <a:rPr lang="en-US" dirty="0" err="1"/>
              <a:t>predictibles</a:t>
            </a:r>
            <a:endParaRPr lang="en-US" dirty="0"/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dirty="0"/>
              <a:t>Tout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prédictible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modélisable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56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1577341"/>
            <a:ext cx="21672368" cy="51892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Questions ?</a:t>
            </a:r>
            <a:br>
              <a:rPr lang="en-US" dirty="0"/>
            </a:br>
            <a:br>
              <a:rPr lang="en-US" dirty="0"/>
            </a:br>
            <a:endParaRPr sz="4800" dirty="0"/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87" y="5252579"/>
            <a:ext cx="6271993" cy="62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692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4616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Stationary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30" name="Picture 6" descr="https://coolstatsblog.files.wordpress.com/2013/08/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9053" b="10758"/>
          <a:stretch/>
        </p:blipFill>
        <p:spPr bwMode="auto">
          <a:xfrm>
            <a:off x="3917223" y="5632726"/>
            <a:ext cx="16984981" cy="45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604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4616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Stationary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032" name="Picture 8" descr="https://coolstatsblog.files.wordpress.com/2013/08/j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5975" b="7167"/>
          <a:stretch/>
        </p:blipFill>
        <p:spPr bwMode="auto">
          <a:xfrm>
            <a:off x="8687660" y="5349240"/>
            <a:ext cx="7306213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4801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4616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Stationary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345"/>
            <a:ext cx="24623486" cy="3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2911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4616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/>
              <a:t>Timeseries</a:t>
            </a:r>
            <a:r>
              <a:rPr lang="en-US" dirty="0"/>
              <a:t>  decomposition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028" name="Picture 4" descr="https://www.quantinsti.com/wp-content/uploads/2017/02/Decomposi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6"/>
          <a:stretch/>
        </p:blipFill>
        <p:spPr bwMode="auto">
          <a:xfrm>
            <a:off x="1665147" y="3406140"/>
            <a:ext cx="21351240" cy="91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958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39841" y="2027369"/>
            <a:ext cx="19140714" cy="9606344"/>
          </a:xfrm>
        </p:spPr>
        <p:txBody>
          <a:bodyPr/>
          <a:lstStyle/>
          <a:p>
            <a:endParaRPr lang="fr-FR" dirty="0"/>
          </a:p>
          <a:p>
            <a:pPr algn="ctr"/>
            <a:r>
              <a:rPr lang="fr-FR" dirty="0"/>
              <a:t>Quentin </a:t>
            </a:r>
            <a:r>
              <a:rPr lang="fr-FR" dirty="0" err="1"/>
              <a:t>Ambard</a:t>
            </a:r>
            <a:endParaRPr lang="fr-FR" dirty="0"/>
          </a:p>
          <a:p>
            <a:pPr algn="ctr"/>
            <a:r>
              <a:rPr lang="fr-FR" dirty="0"/>
              <a:t>Solution Architect chez                     la journée</a:t>
            </a:r>
          </a:p>
          <a:p>
            <a:pPr algn="ctr"/>
            <a:r>
              <a:rPr lang="fr-FR" dirty="0"/>
              <a:t>…</a:t>
            </a: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2875511" y="5972788"/>
            <a:ext cx="19140714" cy="530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11430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13716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16002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1828800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endParaRPr lang="fr-FR" dirty="0"/>
          </a:p>
          <a:p>
            <a:pPr algn="ctr" hangingPunct="1"/>
            <a:r>
              <a:rPr lang="fr-FR" dirty="0"/>
              <a:t>Vendeur de saucissons chez </a:t>
            </a:r>
            <a:r>
              <a:rPr lang="fr-FR" b="1" dirty="0"/>
              <a:t>La Petite Tranche </a:t>
            </a:r>
            <a:r>
              <a:rPr lang="fr-FR" dirty="0"/>
              <a:t>le</a:t>
            </a:r>
            <a:r>
              <a:rPr lang="fr-FR" b="1" dirty="0"/>
              <a:t> </a:t>
            </a:r>
            <a:r>
              <a:rPr lang="fr-FR" dirty="0"/>
              <a:t>soir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970" y="8949446"/>
            <a:ext cx="3973703" cy="39737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96" y="8949446"/>
            <a:ext cx="3973703" cy="39737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51" y="8949446"/>
            <a:ext cx="3973703" cy="397370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67" y="8945329"/>
            <a:ext cx="3973703" cy="397370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867" y="5017797"/>
            <a:ext cx="3015407" cy="7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12356" r="-893" b="18932"/>
          <a:stretch/>
        </p:blipFill>
        <p:spPr>
          <a:xfrm>
            <a:off x="-3" y="2587083"/>
            <a:ext cx="24629325" cy="10323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" y="2590801"/>
            <a:ext cx="25211314" cy="10319657"/>
          </a:xfrm>
          <a:prstGeom prst="rect">
            <a:avLst/>
          </a:prstGeom>
          <a:solidFill>
            <a:srgbClr val="000000">
              <a:alpha val="2902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LaPetiteTranche.fr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39841" y="3428177"/>
            <a:ext cx="19140714" cy="9046852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Créé en 2014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Plus de 10 tonnes de saucissons envoyées avec amour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Des pics d’activité pour Noël et la fête des pères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fr-FR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Et des stocks à gérer… Peut on les prévoir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127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Timeseries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2839841" y="3428177"/>
            <a:ext cx="19140714" cy="904685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valeurs numériques représentant l'évolution d'une quantité spécifique au cours du temps </a:t>
            </a:r>
          </a:p>
          <a:p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440504" y="6178531"/>
            <a:ext cx="10935402" cy="4647546"/>
            <a:chOff x="8940800" y="5083375"/>
            <a:chExt cx="10935402" cy="4647546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800" y="5083375"/>
              <a:ext cx="10935402" cy="464754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794" y="5497948"/>
              <a:ext cx="2300607" cy="1821511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7908205" y="7452978"/>
            <a:ext cx="9969694" cy="4237120"/>
            <a:chOff x="988991" y="2151699"/>
            <a:chExt cx="9969694" cy="423712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91" y="2151699"/>
              <a:ext cx="9969694" cy="423712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861" y="2620139"/>
              <a:ext cx="2381250" cy="1400175"/>
            </a:xfrm>
            <a:prstGeom prst="rect">
              <a:avLst/>
            </a:prstGeom>
          </p:spPr>
        </p:pic>
      </p:grpSp>
      <p:grpSp>
        <p:nvGrpSpPr>
          <p:cNvPr id="14" name="Groupe 13"/>
          <p:cNvGrpSpPr/>
          <p:nvPr/>
        </p:nvGrpSpPr>
        <p:grpSpPr>
          <a:xfrm>
            <a:off x="-128673" y="6832845"/>
            <a:ext cx="24623486" cy="3294691"/>
            <a:chOff x="-128673" y="6811074"/>
            <a:chExt cx="24623486" cy="3294691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673" y="6811074"/>
              <a:ext cx="24623486" cy="329469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726" y="7202844"/>
              <a:ext cx="4244824" cy="1273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056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Forecast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2164926" y="3026228"/>
            <a:ext cx="21805417" cy="11306992"/>
          </a:xfrm>
        </p:spPr>
        <p:txBody>
          <a:bodyPr>
            <a:normAutofit/>
          </a:bodyPr>
          <a:lstStyle/>
          <a:p>
            <a:r>
              <a:rPr lang="fr-FR" dirty="0"/>
              <a:t>Prédire les valeurs numériques de l</a:t>
            </a:r>
            <a:r>
              <a:rPr lang="en-US" dirty="0"/>
              <a:t>a </a:t>
            </a:r>
            <a:r>
              <a:rPr lang="en-US" dirty="0" err="1"/>
              <a:t>série</a:t>
            </a:r>
            <a:r>
              <a:rPr lang="fr-FR" dirty="0"/>
              <a:t> dans le future</a:t>
            </a:r>
          </a:p>
          <a:p>
            <a:r>
              <a:rPr lang="fr-FR" b="1" dirty="0"/>
              <a:t>De nombreuses solutions: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Approche « statistique » (AR/ARMA/ARIMA/ARIMAX/SARIMAX/…)</a:t>
            </a:r>
          </a:p>
          <a:p>
            <a:pPr lvl="8" indent="0">
              <a:spcBef>
                <a:spcPts val="0"/>
              </a:spcBef>
            </a:pPr>
            <a:r>
              <a:rPr lang="fr-FR" dirty="0"/>
              <a:t>          </a:t>
            </a:r>
            <a:r>
              <a:rPr lang="fr-FR" sz="3000" dirty="0"/>
              <a:t>Auto </a:t>
            </a:r>
            <a:r>
              <a:rPr lang="fr-FR" sz="3000" dirty="0" err="1"/>
              <a:t>Regressif</a:t>
            </a:r>
            <a:r>
              <a:rPr lang="fr-FR" sz="3000" dirty="0"/>
              <a:t>, basé sur les valeurs précédentes (t-1, t-2, t-n), ex stock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Réseaux de neurones (LSTM : Long Short </a:t>
            </a:r>
            <a:r>
              <a:rPr lang="fr-FR" dirty="0" err="1"/>
              <a:t>Term</a:t>
            </a:r>
            <a:r>
              <a:rPr lang="fr-FR" dirty="0"/>
              <a:t> Memory… )</a:t>
            </a:r>
          </a:p>
          <a:p>
            <a:pPr lvl="8" indent="0">
              <a:spcBef>
                <a:spcPts val="0"/>
              </a:spcBef>
            </a:pPr>
            <a:r>
              <a:rPr lang="fr-FR" sz="3000" dirty="0"/>
              <a:t>                 Bloc de neurone plus avancé (plusieurs portes), avec un effet « mémoire »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dirty="0"/>
              <a:t>Algorithmes de ML « classiques » (</a:t>
            </a:r>
            <a:r>
              <a:rPr lang="fr-FR" dirty="0" err="1"/>
              <a:t>Regression</a:t>
            </a:r>
            <a:r>
              <a:rPr lang="fr-FR" dirty="0"/>
              <a:t> linéaire,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… )</a:t>
            </a:r>
            <a:br>
              <a:rPr lang="fr-FR" dirty="0"/>
            </a:br>
            <a:r>
              <a:rPr lang="fr-FR" dirty="0"/>
              <a:t>      </a:t>
            </a:r>
            <a:r>
              <a:rPr lang="fr-FR" sz="3000" dirty="0"/>
              <a:t>Ex: prédictions dépendant de variables externes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3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7389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dirty="0"/>
              <a:t>Live Demo</a:t>
            </a:r>
            <a:br>
              <a:rPr lang="en-US" dirty="0"/>
            </a:br>
            <a:br>
              <a:rPr lang="en-US" dirty="0"/>
            </a:br>
            <a:r>
              <a:rPr lang="en-US" sz="4800" dirty="0"/>
              <a:t>Avec Apache Zeppelin &amp; DSE</a:t>
            </a:r>
            <a:endParaRPr sz="4800" dirty="0"/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6902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" name="ZoneTexte 12"/>
          <p:cNvSpPr txBox="1"/>
          <p:nvPr/>
        </p:nvSpPr>
        <p:spPr>
          <a:xfrm>
            <a:off x="14282057" y="7340308"/>
            <a:ext cx="1864292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month &lt; 2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2" y="3679676"/>
            <a:ext cx="11241603" cy="86257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724833" y="4531847"/>
            <a:ext cx="1864292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month &gt;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835180" y="5861153"/>
            <a:ext cx="1864292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month &lt; 7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2348169" y="11928079"/>
            <a:ext cx="1317667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12 000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144146" y="7081857"/>
            <a:ext cx="1415451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day &gt; 4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892344" y="8389645"/>
            <a:ext cx="2183289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year &gt; 2016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651347" y="9697433"/>
            <a:ext cx="2846932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dayOfYear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&gt; 40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364006" y="6574858"/>
            <a:ext cx="528990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…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409024" y="7837596"/>
            <a:ext cx="528990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…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519376" y="9122114"/>
            <a:ext cx="528990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…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0564399" y="10341313"/>
            <a:ext cx="528990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…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319285" y="3205284"/>
            <a:ext cx="2805254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dayOfWeek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&gt; 5</a:t>
            </a:r>
          </a:p>
        </p:txBody>
      </p:sp>
    </p:spTree>
    <p:extLst>
      <p:ext uri="{BB962C8B-B14F-4D97-AF65-F5344CB8AC3E}">
        <p14:creationId xmlns:p14="http://schemas.microsoft.com/office/powerpoint/2010/main" val="10758388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6902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03" y="3406360"/>
            <a:ext cx="14397695" cy="83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753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46169"/>
            <a:ext cx="24819429" cy="1029788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Bias - Variance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25374" y="13019484"/>
            <a:ext cx="31539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0" b="5119"/>
          <a:stretch/>
        </p:blipFill>
        <p:spPr>
          <a:xfrm>
            <a:off x="126395" y="3703319"/>
            <a:ext cx="24011360" cy="84494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" b="94242"/>
          <a:stretch/>
        </p:blipFill>
        <p:spPr>
          <a:xfrm>
            <a:off x="126395" y="2957649"/>
            <a:ext cx="24011360" cy="4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181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175</Words>
  <Application>Microsoft Office PowerPoint</Application>
  <PresentationFormat>Personnalisé</PresentationFormat>
  <Paragraphs>66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Helvetica Light</vt:lpstr>
      <vt:lpstr>Helvetica Neue</vt:lpstr>
      <vt:lpstr>Montserrat-Bold</vt:lpstr>
      <vt:lpstr>Montserrat-Regular</vt:lpstr>
      <vt:lpstr>Open Sans</vt:lpstr>
      <vt:lpstr>Black</vt:lpstr>
      <vt:lpstr>Machine learning et series temporelles</vt:lpstr>
      <vt:lpstr>Qui suis-je ?</vt:lpstr>
      <vt:lpstr>LaPetiteTranche.fr</vt:lpstr>
      <vt:lpstr>Timeseries</vt:lpstr>
      <vt:lpstr>Forecast</vt:lpstr>
      <vt:lpstr>Live Demo  Avec Apache Zeppelin &amp; DSE</vt:lpstr>
      <vt:lpstr>Decision tree</vt:lpstr>
      <vt:lpstr>Random forest</vt:lpstr>
      <vt:lpstr>Bias - Variance</vt:lpstr>
      <vt:lpstr>Conclusion  </vt:lpstr>
      <vt:lpstr>Questions ?  </vt:lpstr>
      <vt:lpstr>Stationary</vt:lpstr>
      <vt:lpstr>Stationary</vt:lpstr>
      <vt:lpstr>Stationary</vt:lpstr>
      <vt:lpstr>Timeseries 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2017 sample presentation</dc:title>
  <dc:creator>Quentin</dc:creator>
  <cp:lastModifiedBy>Quentin</cp:lastModifiedBy>
  <cp:revision>39</cp:revision>
  <dcterms:modified xsi:type="dcterms:W3CDTF">2017-04-06T14:08:27Z</dcterms:modified>
</cp:coreProperties>
</file>