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9634D0-1541-409D-B5AF-646431C9D6DB}">
  <a:tblStyle styleId="{D39634D0-1541-409D-B5AF-646431C9D6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5889b7a5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85889b7a5b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826a6d6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f826a6d62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826a6d6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f826a6d62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826a6d6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f826a6d62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826a6d6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f826a6d62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044a35b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f8044a35b1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826a6d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826a6d6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igma.com/proto/Q6NEUPqwz1U3HFaCaVoF7N/Maquette-desktop---Menu-Maker-by-Qwenta?node-id=0-48&amp;node-type=CANVAS&amp;t=63aySeeRoVuwhIaC-0&amp;scaling=min-zoom&amp;content-scaling=fixed&amp;page-id=0%3A1&amp;starting-point-node-id=0%3A658" TargetMode="External"/><Relationship Id="rId4" Type="http://schemas.openxmlformats.org/officeDocument/2006/relationships/hyperlink" Target="https://www.figma.com/proto/Q6NEUPqwz1U3HFaCaVoF7N/Maquette-desktop---Menu-Maker-by-Qwenta?node-id=0-48&amp;node-type=CANVAS&amp;t=63aySeeRoVuwhIaC-0&amp;scaling=min-zoom&amp;content-scaling=fixed&amp;page-id=0%3A1&amp;starting-point-node-id=0%3A658" TargetMode="External"/><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ww.tuleap.org/agile/agile-scrum-in-10-minutes"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27" name="Shape 127"/>
        <p:cNvGrpSpPr/>
        <p:nvPr/>
      </p:nvGrpSpPr>
      <p:grpSpPr>
        <a:xfrm>
          <a:off x="0" y="0"/>
          <a:ext cx="0" cy="0"/>
          <a:chOff x="0" y="0"/>
          <a:chExt cx="0" cy="0"/>
        </a:xfrm>
      </p:grpSpPr>
      <p:sp>
        <p:nvSpPr>
          <p:cNvPr id="128" name="Google Shape;128;p13"/>
          <p:cNvSpPr txBox="1"/>
          <p:nvPr/>
        </p:nvSpPr>
        <p:spPr>
          <a:xfrm>
            <a:off x="2392800" y="1537500"/>
            <a:ext cx="4222200" cy="80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fr" sz="3500" u="none" cap="none" strike="noStrike">
                <a:solidFill>
                  <a:schemeClr val="lt1"/>
                </a:solidFill>
                <a:latin typeface="Montserrat"/>
                <a:ea typeface="Montserrat"/>
                <a:cs typeface="Montserrat"/>
                <a:sym typeface="Montserrat"/>
              </a:rPr>
              <a:t>PRÉSENTATION</a:t>
            </a:r>
            <a:br>
              <a:rPr b="0" i="0" lang="fr" sz="3500" u="none" cap="none" strike="noStrike">
                <a:solidFill>
                  <a:schemeClr val="lt1"/>
                </a:solidFill>
                <a:latin typeface="Montserrat"/>
                <a:ea typeface="Montserrat"/>
                <a:cs typeface="Montserrat"/>
                <a:sym typeface="Montserrat"/>
              </a:rPr>
            </a:br>
            <a:br>
              <a:rPr b="0" i="0" lang="fr" sz="3500" u="none" cap="none" strike="noStrike">
                <a:solidFill>
                  <a:schemeClr val="lt1"/>
                </a:solidFill>
                <a:latin typeface="Montserrat"/>
                <a:ea typeface="Montserrat"/>
                <a:cs typeface="Montserrat"/>
                <a:sym typeface="Montserrat"/>
              </a:rPr>
            </a:br>
            <a:r>
              <a:rPr b="1" i="0" lang="fr" sz="3100" u="none" cap="none" strike="noStrike">
                <a:solidFill>
                  <a:schemeClr val="lt1"/>
                </a:solidFill>
                <a:latin typeface="Montserrat"/>
                <a:ea typeface="Montserrat"/>
                <a:cs typeface="Montserrat"/>
                <a:sym typeface="Montserrat"/>
              </a:rPr>
              <a:t>Menu Maker by Qwenta</a:t>
            </a:r>
            <a:endParaRPr b="1" i="0" sz="3100" u="none" cap="none" strike="noStrike">
              <a:solidFill>
                <a:schemeClr val="lt1"/>
              </a:solidFill>
              <a:latin typeface="Montserrat"/>
              <a:ea typeface="Montserrat"/>
              <a:cs typeface="Montserrat"/>
              <a:sym typeface="Montserrat"/>
            </a:endParaRPr>
          </a:p>
        </p:txBody>
      </p:sp>
      <p:sp>
        <p:nvSpPr>
          <p:cNvPr id="129" name="Google Shape;129;p13"/>
          <p:cNvSpPr txBox="1"/>
          <p:nvPr/>
        </p:nvSpPr>
        <p:spPr>
          <a:xfrm>
            <a:off x="3311550" y="340550"/>
            <a:ext cx="2384700" cy="2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lang="fr" sz="1500">
                <a:solidFill>
                  <a:schemeClr val="lt1"/>
                </a:solidFill>
                <a:latin typeface="Montserrat"/>
                <a:ea typeface="Montserrat"/>
                <a:cs typeface="Montserrat"/>
                <a:sym typeface="Montserrat"/>
              </a:rPr>
              <a:t>Della mattia Quentin</a:t>
            </a:r>
            <a:br>
              <a:rPr b="0" i="0" lang="fr" sz="1500" u="none" cap="none" strike="noStrike">
                <a:solidFill>
                  <a:schemeClr val="lt1"/>
                </a:solidFill>
                <a:latin typeface="Montserrat"/>
                <a:ea typeface="Montserrat"/>
                <a:cs typeface="Montserrat"/>
                <a:sym typeface="Montserrat"/>
              </a:rPr>
            </a:br>
            <a:r>
              <a:rPr lang="fr" sz="1500">
                <a:solidFill>
                  <a:schemeClr val="dk1"/>
                </a:solidFill>
                <a:latin typeface="Montserrat"/>
                <a:ea typeface="Montserrat"/>
                <a:cs typeface="Montserrat"/>
                <a:sym typeface="Montserrat"/>
              </a:rPr>
              <a:t>24/08/2024</a:t>
            </a:r>
            <a:endParaRPr b="0" i="0" sz="1500" u="none" cap="none" strike="noStrike">
              <a:solidFill>
                <a:schemeClr val="dk1"/>
              </a:solidFill>
              <a:latin typeface="Montserrat"/>
              <a:ea typeface="Montserrat"/>
              <a:cs typeface="Montserrat"/>
              <a:sym typeface="Montserrat"/>
            </a:endParaRPr>
          </a:p>
        </p:txBody>
      </p:sp>
      <p:pic>
        <p:nvPicPr>
          <p:cNvPr id="130" name="Google Shape;130;p13"/>
          <p:cNvPicPr preferRelativeResize="0"/>
          <p:nvPr/>
        </p:nvPicPr>
        <p:blipFill rotWithShape="1">
          <a:blip r:embed="rId3">
            <a:alphaModFix/>
          </a:blip>
          <a:srcRect b="0" l="0" r="0" t="0"/>
          <a:stretch/>
        </p:blipFill>
        <p:spPr>
          <a:xfrm>
            <a:off x="8469575" y="0"/>
            <a:ext cx="674425" cy="340550"/>
          </a:xfrm>
          <a:prstGeom prst="rect">
            <a:avLst/>
          </a:prstGeom>
          <a:noFill/>
          <a:ln>
            <a:noFill/>
          </a:ln>
        </p:spPr>
      </p:pic>
      <p:sp>
        <p:nvSpPr>
          <p:cNvPr id="131" name="Google Shape;131;p13"/>
          <p:cNvSpPr txBox="1"/>
          <p:nvPr/>
        </p:nvSpPr>
        <p:spPr>
          <a:xfrm>
            <a:off x="3434800" y="778075"/>
            <a:ext cx="2048700" cy="2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lt1"/>
                </a:solidFill>
                <a:latin typeface="Calibri"/>
                <a:ea typeface="Calibri"/>
                <a:cs typeface="Calibri"/>
                <a:sym typeface="Calibri"/>
              </a:rPr>
              <a:t>24/08/2024</a:t>
            </a:r>
            <a:endParaRPr sz="1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314775" y="338700"/>
            <a:ext cx="8154900" cy="41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210" name="Google Shape;210;p22"/>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11" name="Google Shape;211;p22"/>
          <p:cNvSpPr txBox="1"/>
          <p:nvPr/>
        </p:nvSpPr>
        <p:spPr>
          <a:xfrm>
            <a:off x="314775" y="848700"/>
            <a:ext cx="8320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fr" sz="1500">
                <a:solidFill>
                  <a:schemeClr val="lt1"/>
                </a:solidFill>
              </a:rPr>
              <a:t>Diagramme :</a:t>
            </a:r>
            <a:endParaRPr sz="1500">
              <a:solidFill>
                <a:srgbClr val="0D0D0D"/>
              </a:solidFill>
              <a:highlight>
                <a:srgbClr val="FFFFFF"/>
              </a:highlight>
              <a:latin typeface="Montserrat"/>
              <a:ea typeface="Montserrat"/>
              <a:cs typeface="Montserrat"/>
              <a:sym typeface="Montserrat"/>
            </a:endParaRPr>
          </a:p>
        </p:txBody>
      </p:sp>
      <p:sp>
        <p:nvSpPr>
          <p:cNvPr id="212" name="Google Shape;212;p22"/>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p22"/>
          <p:cNvPicPr preferRelativeResize="0"/>
          <p:nvPr/>
        </p:nvPicPr>
        <p:blipFill rotWithShape="1">
          <a:blip r:embed="rId3">
            <a:alphaModFix/>
          </a:blip>
          <a:srcRect b="0" l="0" r="0" t="0"/>
          <a:stretch/>
        </p:blipFill>
        <p:spPr>
          <a:xfrm>
            <a:off x="8469575" y="-4"/>
            <a:ext cx="674426" cy="340549"/>
          </a:xfrm>
          <a:prstGeom prst="rect">
            <a:avLst/>
          </a:prstGeom>
          <a:noFill/>
          <a:ln>
            <a:noFill/>
          </a:ln>
        </p:spPr>
      </p:pic>
      <p:pic>
        <p:nvPicPr>
          <p:cNvPr id="214" name="Google Shape;214;p22"/>
          <p:cNvPicPr preferRelativeResize="0"/>
          <p:nvPr/>
        </p:nvPicPr>
        <p:blipFill>
          <a:blip r:embed="rId4">
            <a:alphaModFix/>
          </a:blip>
          <a:stretch>
            <a:fillRect/>
          </a:stretch>
        </p:blipFill>
        <p:spPr>
          <a:xfrm>
            <a:off x="2063500" y="848700"/>
            <a:ext cx="4657444" cy="357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536575" y="3387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220" name="Google Shape;220;p2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a:latin typeface="Montserrat"/>
              <a:ea typeface="Montserrat"/>
              <a:cs typeface="Montserrat"/>
              <a:sym typeface="Montserrat"/>
            </a:endParaRPr>
          </a:p>
          <a:p>
            <a:pPr indent="0" lvl="0" marL="457200" rtl="0" algn="l">
              <a:lnSpc>
                <a:spcPct val="115000"/>
              </a:lnSpc>
              <a:spcBef>
                <a:spcPts val="1200"/>
              </a:spcBef>
              <a:spcAft>
                <a:spcPts val="1200"/>
              </a:spcAft>
              <a:buSzPts val="1800"/>
              <a:buNone/>
            </a:pPr>
            <a:r>
              <a:t/>
            </a:r>
            <a:endParaRPr>
              <a:latin typeface="Montserrat"/>
              <a:ea typeface="Montserrat"/>
              <a:cs typeface="Montserrat"/>
              <a:sym typeface="Montserrat"/>
            </a:endParaRPr>
          </a:p>
        </p:txBody>
      </p:sp>
      <p:sp>
        <p:nvSpPr>
          <p:cNvPr id="221" name="Google Shape;221;p23"/>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22" name="Google Shape;222;p23"/>
          <p:cNvSpPr txBox="1"/>
          <p:nvPr/>
        </p:nvSpPr>
        <p:spPr>
          <a:xfrm>
            <a:off x="411750" y="854075"/>
            <a:ext cx="8320500" cy="3621900"/>
          </a:xfrm>
          <a:prstGeom prst="rect">
            <a:avLst/>
          </a:prstGeom>
          <a:noFill/>
          <a:ln>
            <a:noFill/>
          </a:ln>
        </p:spPr>
        <p:txBody>
          <a:bodyPr anchorCtr="0" anchor="t" bIns="91425" lIns="91425" spcFirstLastPara="1" rIns="91425" wrap="square" tIns="91425">
            <a:spAutoFit/>
          </a:bodyPr>
          <a:lstStyle/>
          <a:p>
            <a:pPr indent="-266700" lvl="0" marL="457200" marR="0" rtl="0" algn="l">
              <a:lnSpc>
                <a:spcPct val="150000"/>
              </a:lnSpc>
              <a:spcBef>
                <a:spcPts val="0"/>
              </a:spcBef>
              <a:spcAft>
                <a:spcPts val="0"/>
              </a:spcAft>
              <a:buClr>
                <a:srgbClr val="0D0D0D"/>
              </a:buClr>
              <a:buSzPts val="600"/>
              <a:buFont typeface="Montserrat"/>
              <a:buChar char="●"/>
            </a:pPr>
            <a:r>
              <a:rPr b="0" i="0" lang="fr" sz="600" u="none" cap="none" strike="noStrike">
                <a:solidFill>
                  <a:srgbClr val="0D0D0D"/>
                </a:solidFill>
                <a:highlight>
                  <a:srgbClr val="FFFFFF"/>
                </a:highlight>
                <a:latin typeface="Montserrat"/>
                <a:ea typeface="Montserrat"/>
                <a:cs typeface="Montserrat"/>
                <a:sym typeface="Montserrat"/>
              </a:rPr>
              <a:t>Captures d’écran de la veille (max 5)</a:t>
            </a:r>
            <a:endParaRPr b="0" i="0" sz="600" u="none" cap="none" strike="noStrike">
              <a:solidFill>
                <a:srgbClr val="0D0D0D"/>
              </a:solidFill>
              <a:highlight>
                <a:srgbClr val="FFFFFF"/>
              </a:highlight>
              <a:latin typeface="Montserrat"/>
              <a:ea typeface="Montserrat"/>
              <a:cs typeface="Montserrat"/>
              <a:sym typeface="Montserrat"/>
            </a:endParaRPr>
          </a:p>
          <a:p>
            <a:pPr indent="-266700" lvl="0" marL="457200" marR="0" rtl="0" algn="l">
              <a:lnSpc>
                <a:spcPct val="150000"/>
              </a:lnSpc>
              <a:spcBef>
                <a:spcPts val="0"/>
              </a:spcBef>
              <a:spcAft>
                <a:spcPts val="0"/>
              </a:spcAft>
              <a:buClr>
                <a:srgbClr val="0D0D0D"/>
              </a:buClr>
              <a:buSzPts val="600"/>
              <a:buFont typeface="Montserrat"/>
              <a:buChar char="●"/>
            </a:pPr>
            <a:r>
              <a:rPr b="0" i="0" lang="fr" sz="600" u="none" cap="none" strike="noStrike">
                <a:solidFill>
                  <a:srgbClr val="0D0D0D"/>
                </a:solidFill>
                <a:highlight>
                  <a:srgbClr val="FFFFFF"/>
                </a:highlight>
                <a:latin typeface="Montserrat"/>
                <a:ea typeface="Montserrat"/>
                <a:cs typeface="Montserrat"/>
                <a:sym typeface="Montserrat"/>
              </a:rPr>
              <a:t>Méthode de classification des sources d'information.</a:t>
            </a:r>
            <a:endParaRPr b="0" i="0" sz="600" u="none" cap="none" strike="noStrike">
              <a:solidFill>
                <a:srgbClr val="0D0D0D"/>
              </a:solidFill>
              <a:highlight>
                <a:srgbClr val="FFFFFF"/>
              </a:highlight>
              <a:latin typeface="Montserrat"/>
              <a:ea typeface="Montserrat"/>
              <a:cs typeface="Montserrat"/>
              <a:sym typeface="Montserrat"/>
            </a:endParaRPr>
          </a:p>
          <a:p>
            <a:pPr indent="-266700" lvl="0" marL="457200" marR="0" rtl="0" algn="l">
              <a:lnSpc>
                <a:spcPct val="150000"/>
              </a:lnSpc>
              <a:spcBef>
                <a:spcPts val="0"/>
              </a:spcBef>
              <a:spcAft>
                <a:spcPts val="0"/>
              </a:spcAft>
              <a:buClr>
                <a:srgbClr val="0D0D0D"/>
              </a:buClr>
              <a:buSzPts val="600"/>
              <a:buFont typeface="Montserrat"/>
              <a:buChar char="●"/>
            </a:pPr>
            <a:r>
              <a:rPr b="0" i="0" lang="fr" sz="600" u="none" cap="none" strike="noStrike">
                <a:solidFill>
                  <a:srgbClr val="0D0D0D"/>
                </a:solidFill>
                <a:highlight>
                  <a:srgbClr val="FFFFFF"/>
                </a:highlight>
                <a:latin typeface="Montserrat"/>
                <a:ea typeface="Montserrat"/>
                <a:cs typeface="Montserrat"/>
                <a:sym typeface="Montserrat"/>
              </a:rPr>
              <a:t>Exemple et explication du choix d’une source pour chacun des 2 axes de veille </a:t>
            </a:r>
            <a:endParaRPr b="0" i="0" sz="600" u="none" cap="none" strike="noStrike">
              <a:solidFill>
                <a:srgbClr val="0D0D0D"/>
              </a:solidFill>
              <a:highlight>
                <a:srgbClr val="FFFFFF"/>
              </a:highlight>
              <a:latin typeface="Montserrat"/>
              <a:ea typeface="Montserrat"/>
              <a:cs typeface="Montserrat"/>
              <a:sym typeface="Montserrat"/>
            </a:endParaRPr>
          </a:p>
          <a:p>
            <a:pPr indent="-266700" lvl="0" marL="457200" marR="0" rtl="0" algn="l">
              <a:lnSpc>
                <a:spcPct val="150000"/>
              </a:lnSpc>
              <a:spcBef>
                <a:spcPts val="0"/>
              </a:spcBef>
              <a:spcAft>
                <a:spcPts val="0"/>
              </a:spcAft>
              <a:buClr>
                <a:srgbClr val="0D0D0D"/>
              </a:buClr>
              <a:buSzPts val="600"/>
              <a:buFont typeface="Montserrat"/>
              <a:buChar char="●"/>
            </a:pPr>
            <a:r>
              <a:rPr b="0" i="0" lang="fr" sz="600" u="none" cap="none" strike="noStrike">
                <a:solidFill>
                  <a:srgbClr val="0D0D0D"/>
                </a:solidFill>
                <a:highlight>
                  <a:srgbClr val="FFFFFF"/>
                </a:highlight>
                <a:latin typeface="Montserrat"/>
                <a:ea typeface="Montserrat"/>
                <a:cs typeface="Montserrat"/>
                <a:sym typeface="Montserrat"/>
              </a:rPr>
              <a:t>Explication de la contribution de la veille à l'élaboration des spécifications techniques.</a:t>
            </a:r>
            <a:endParaRPr b="0" i="0" sz="600" u="none" cap="none" strike="noStrike">
              <a:solidFill>
                <a:srgbClr val="0D0D0D"/>
              </a:solidFill>
              <a:highlight>
                <a:srgbClr val="FFFFFF"/>
              </a:highlight>
              <a:latin typeface="Montserrat"/>
              <a:ea typeface="Montserrat"/>
              <a:cs typeface="Montserrat"/>
              <a:sym typeface="Montserrat"/>
            </a:endParaRPr>
          </a:p>
          <a:p>
            <a:pPr indent="0" lvl="0" marL="0" rtl="0" algn="l">
              <a:lnSpc>
                <a:spcPct val="115000"/>
              </a:lnSpc>
              <a:spcBef>
                <a:spcPts val="1200"/>
              </a:spcBef>
              <a:spcAft>
                <a:spcPts val="0"/>
              </a:spcAft>
              <a:buNone/>
            </a:pPr>
            <a:r>
              <a:rPr i="1" lang="fr" sz="1200">
                <a:solidFill>
                  <a:schemeClr val="lt1"/>
                </a:solidFill>
              </a:rPr>
              <a:t>Exemple de Source :</a:t>
            </a:r>
            <a:r>
              <a:rPr lang="fr" sz="1100"/>
              <a:t> </a:t>
            </a:r>
            <a:r>
              <a:rPr i="1" lang="fr" sz="1100"/>
              <a:t>React Blog (reactjs.org/blog)</a:t>
            </a:r>
            <a:endParaRPr i="1" sz="1100"/>
          </a:p>
          <a:p>
            <a:pPr indent="0" lvl="0" marL="0" rtl="0" algn="l">
              <a:lnSpc>
                <a:spcPct val="115000"/>
              </a:lnSpc>
              <a:spcBef>
                <a:spcPts val="1200"/>
              </a:spcBef>
              <a:spcAft>
                <a:spcPts val="0"/>
              </a:spcAft>
              <a:buNone/>
            </a:pPr>
            <a:r>
              <a:rPr b="1" i="1" lang="fr" sz="1200">
                <a:solidFill>
                  <a:schemeClr val="lt1"/>
                </a:solidFill>
              </a:rPr>
              <a:t>Explication du Choix :</a:t>
            </a:r>
            <a:r>
              <a:rPr lang="fr" sz="1100"/>
              <a:t> Le blog officiel de React est une source directe et fiable pour obtenir les dernières mises à jour, nouvelles fonctionnalités, et bonnes pratiques liées à React. </a:t>
            </a:r>
            <a:endParaRPr b="1" sz="1100"/>
          </a:p>
          <a:p>
            <a:pPr indent="0" lvl="0" marL="0" rtl="0" algn="l">
              <a:lnSpc>
                <a:spcPct val="115000"/>
              </a:lnSpc>
              <a:spcBef>
                <a:spcPts val="1200"/>
              </a:spcBef>
              <a:spcAft>
                <a:spcPts val="0"/>
              </a:spcAft>
              <a:buNone/>
            </a:pPr>
            <a:r>
              <a:rPr b="1" i="1" lang="fr" sz="1200">
                <a:solidFill>
                  <a:schemeClr val="lt1"/>
                </a:solidFill>
              </a:rPr>
              <a:t>Exemple de Source :</a:t>
            </a:r>
            <a:r>
              <a:rPr b="1" lang="fr" sz="1200">
                <a:solidFill>
                  <a:schemeClr val="lt1"/>
                </a:solidFill>
              </a:rPr>
              <a:t> </a:t>
            </a:r>
            <a:r>
              <a:rPr i="1" lang="fr" sz="1100"/>
              <a:t>MongoDB Blog (mongodb.com/blog)</a:t>
            </a:r>
            <a:endParaRPr i="1" sz="1100"/>
          </a:p>
          <a:p>
            <a:pPr indent="0" lvl="0" marL="0" rtl="0" algn="l">
              <a:lnSpc>
                <a:spcPct val="115000"/>
              </a:lnSpc>
              <a:spcBef>
                <a:spcPts val="1200"/>
              </a:spcBef>
              <a:spcAft>
                <a:spcPts val="0"/>
              </a:spcAft>
              <a:buNone/>
            </a:pPr>
            <a:r>
              <a:rPr b="1" i="1" lang="fr" sz="1200">
                <a:solidFill>
                  <a:schemeClr val="lt1"/>
                </a:solidFill>
              </a:rPr>
              <a:t>Explication du Choix :</a:t>
            </a:r>
            <a:r>
              <a:rPr lang="fr" sz="1100"/>
              <a:t> Le blog officiel de MongoDB est une excellente source pour les dernières informations sur les bases de données NoSQL, notamment MongoDB, qui est l'une des plus populaires. </a:t>
            </a:r>
            <a:endParaRPr/>
          </a:p>
          <a:p>
            <a:pPr indent="0" lvl="0" marL="0" marR="0" rtl="0" algn="l">
              <a:lnSpc>
                <a:spcPct val="115000"/>
              </a:lnSpc>
              <a:spcBef>
                <a:spcPts val="1200"/>
              </a:spcBef>
              <a:spcAft>
                <a:spcPts val="0"/>
              </a:spcAft>
              <a:buClr>
                <a:srgbClr val="000000"/>
              </a:buClr>
              <a:buSzPts val="1200"/>
              <a:buFont typeface="Arial"/>
              <a:buNone/>
            </a:pPr>
            <a:r>
              <a:t/>
            </a:r>
            <a:endParaRPr i="1" sz="1200">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lang="fr" sz="1100"/>
              <a:t>La veille technologique aide à élaborer des spécifications techniques en apportant des informations récentes sur les innovations et les meilleures pratiques. Elle permet de créer des spécifications adaptées aux besoins actuels, d'anticiper les défis, et de choisir des solutions performantes, garantissant ainsi la qualité du produit.</a:t>
            </a:r>
            <a:endParaRPr sz="1100"/>
          </a:p>
        </p:txBody>
      </p:sp>
      <p:sp>
        <p:nvSpPr>
          <p:cNvPr id="223" name="Google Shape;223;p23"/>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4" name="Google Shape;224;p23"/>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30" name="Google Shape;230;p24"/>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1" name="Google Shape;231;p24"/>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32" name="Google Shape;232;p24"/>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33" name="Google Shape;233;p24"/>
          <p:cNvSpPr txBox="1"/>
          <p:nvPr/>
        </p:nvSpPr>
        <p:spPr>
          <a:xfrm>
            <a:off x="3460500" y="891775"/>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frontend </a:t>
            </a:r>
            <a:endParaRPr b="1" sz="2000">
              <a:solidFill>
                <a:schemeClr val="lt1"/>
              </a:solidFill>
              <a:latin typeface="Calibri"/>
              <a:ea typeface="Calibri"/>
              <a:cs typeface="Calibri"/>
              <a:sym typeface="Calibri"/>
            </a:endParaRPr>
          </a:p>
        </p:txBody>
      </p:sp>
      <p:pic>
        <p:nvPicPr>
          <p:cNvPr id="234" name="Google Shape;234;p24"/>
          <p:cNvPicPr preferRelativeResize="0"/>
          <p:nvPr/>
        </p:nvPicPr>
        <p:blipFill>
          <a:blip r:embed="rId4">
            <a:alphaModFix/>
          </a:blip>
          <a:stretch>
            <a:fillRect/>
          </a:stretch>
        </p:blipFill>
        <p:spPr>
          <a:xfrm>
            <a:off x="1567875" y="1158525"/>
            <a:ext cx="1501550" cy="1413225"/>
          </a:xfrm>
          <a:prstGeom prst="rect">
            <a:avLst/>
          </a:prstGeom>
          <a:noFill/>
          <a:ln>
            <a:noFill/>
          </a:ln>
        </p:spPr>
      </p:pic>
      <p:pic>
        <p:nvPicPr>
          <p:cNvPr id="235" name="Google Shape;235;p24"/>
          <p:cNvPicPr preferRelativeResize="0"/>
          <p:nvPr/>
        </p:nvPicPr>
        <p:blipFill>
          <a:blip r:embed="rId5">
            <a:alphaModFix/>
          </a:blip>
          <a:stretch>
            <a:fillRect/>
          </a:stretch>
        </p:blipFill>
        <p:spPr>
          <a:xfrm>
            <a:off x="6618350" y="1227338"/>
            <a:ext cx="1355325" cy="1275600"/>
          </a:xfrm>
          <a:prstGeom prst="rect">
            <a:avLst/>
          </a:prstGeom>
          <a:noFill/>
          <a:ln>
            <a:noFill/>
          </a:ln>
        </p:spPr>
      </p:pic>
      <p:sp>
        <p:nvSpPr>
          <p:cNvPr id="236" name="Google Shape;236;p24"/>
          <p:cNvSpPr/>
          <p:nvPr/>
        </p:nvSpPr>
        <p:spPr>
          <a:xfrm>
            <a:off x="4288625" y="1782775"/>
            <a:ext cx="813600" cy="12756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7" name="Google Shape;237;p24"/>
          <p:cNvSpPr txBox="1"/>
          <p:nvPr/>
        </p:nvSpPr>
        <p:spPr>
          <a:xfrm>
            <a:off x="1764125" y="3490575"/>
            <a:ext cx="58626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Librairies React (react-hook-form, React-modal, …) et,</a:t>
            </a:r>
            <a:endParaRPr b="1" sz="1700">
              <a:solidFill>
                <a:srgbClr val="0D0D0D"/>
              </a:solidFill>
              <a:latin typeface="Calibri"/>
              <a:ea typeface="Calibri"/>
              <a:cs typeface="Calibri"/>
              <a:sym typeface="Calibri"/>
            </a:endParaRPr>
          </a:p>
          <a:p>
            <a:pPr indent="0" lvl="0" marL="0" rtl="0" algn="l">
              <a:spcBef>
                <a:spcPts val="0"/>
              </a:spcBef>
              <a:spcAft>
                <a:spcPts val="0"/>
              </a:spcAft>
              <a:buNone/>
            </a:pPr>
            <a:r>
              <a:rPr b="1" lang="fr" sz="1700">
                <a:solidFill>
                  <a:srgbClr val="0D0D0D"/>
                </a:solidFill>
                <a:latin typeface="Calibri"/>
                <a:ea typeface="Calibri"/>
                <a:cs typeface="Calibri"/>
                <a:sym typeface="Calibri"/>
              </a:rPr>
              <a:t>Framework SASS </a:t>
            </a:r>
            <a:endParaRPr b="1" sz="1700">
              <a:solidFill>
                <a:srgbClr val="0D0D0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43" name="Google Shape;243;p25"/>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25"/>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45" name="Google Shape;245;p25"/>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46" name="Google Shape;246;p25"/>
          <p:cNvSpPr txBox="1"/>
          <p:nvPr/>
        </p:nvSpPr>
        <p:spPr>
          <a:xfrm>
            <a:off x="3179325" y="717425"/>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Backend </a:t>
            </a:r>
            <a:endParaRPr b="1" sz="2000">
              <a:solidFill>
                <a:schemeClr val="lt1"/>
              </a:solidFill>
              <a:latin typeface="Calibri"/>
              <a:ea typeface="Calibri"/>
              <a:cs typeface="Calibri"/>
              <a:sym typeface="Calibri"/>
            </a:endParaRPr>
          </a:p>
        </p:txBody>
      </p:sp>
      <p:sp>
        <p:nvSpPr>
          <p:cNvPr id="247" name="Google Shape;247;p25"/>
          <p:cNvSpPr/>
          <p:nvPr/>
        </p:nvSpPr>
        <p:spPr>
          <a:xfrm>
            <a:off x="3940938" y="1620250"/>
            <a:ext cx="813600" cy="12756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p25"/>
          <p:cNvSpPr txBox="1"/>
          <p:nvPr/>
        </p:nvSpPr>
        <p:spPr>
          <a:xfrm>
            <a:off x="1764125" y="3490575"/>
            <a:ext cx="5862600" cy="11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Librairies Node.js (</a:t>
            </a:r>
            <a:r>
              <a:rPr b="1" lang="fr" sz="1100"/>
              <a:t>Passport</a:t>
            </a:r>
            <a:r>
              <a:rPr b="1" lang="fr" sz="1700">
                <a:solidFill>
                  <a:srgbClr val="0D0D0D"/>
                </a:solidFill>
                <a:latin typeface="Calibri"/>
                <a:ea typeface="Calibri"/>
                <a:cs typeface="Calibri"/>
                <a:sym typeface="Calibri"/>
              </a:rPr>
              <a:t>, jsonwebtoken, bcrypt, Nodemailer, ...) et,</a:t>
            </a:r>
            <a:endParaRPr b="1" sz="1700">
              <a:solidFill>
                <a:srgbClr val="0D0D0D"/>
              </a:solidFill>
              <a:latin typeface="Calibri"/>
              <a:ea typeface="Calibri"/>
              <a:cs typeface="Calibri"/>
              <a:sym typeface="Calibri"/>
            </a:endParaRPr>
          </a:p>
          <a:p>
            <a:pPr indent="0" lvl="0" marL="0" rtl="0" algn="l">
              <a:spcBef>
                <a:spcPts val="0"/>
              </a:spcBef>
              <a:spcAft>
                <a:spcPts val="0"/>
              </a:spcAft>
              <a:buNone/>
            </a:pPr>
            <a:r>
              <a:rPr b="1" lang="fr" sz="1700">
                <a:solidFill>
                  <a:srgbClr val="0D0D0D"/>
                </a:solidFill>
                <a:latin typeface="Calibri"/>
                <a:ea typeface="Calibri"/>
                <a:cs typeface="Calibri"/>
                <a:sym typeface="Calibri"/>
              </a:rPr>
              <a:t>Framework Express.js (facilite, la </a:t>
            </a:r>
            <a:r>
              <a:rPr b="1" lang="fr" sz="1700">
                <a:solidFill>
                  <a:srgbClr val="0D0D0D"/>
                </a:solidFill>
                <a:latin typeface="Calibri"/>
                <a:ea typeface="Calibri"/>
                <a:cs typeface="Calibri"/>
                <a:sym typeface="Calibri"/>
              </a:rPr>
              <a:t>création</a:t>
            </a:r>
            <a:r>
              <a:rPr b="1" lang="fr" sz="1700">
                <a:solidFill>
                  <a:srgbClr val="0D0D0D"/>
                </a:solidFill>
                <a:latin typeface="Calibri"/>
                <a:ea typeface="Calibri"/>
                <a:cs typeface="Calibri"/>
                <a:sym typeface="Calibri"/>
              </a:rPr>
              <a:t> serveur). </a:t>
            </a:r>
            <a:endParaRPr b="1" sz="1700">
              <a:solidFill>
                <a:srgbClr val="0D0D0D"/>
              </a:solidFill>
              <a:latin typeface="Calibri"/>
              <a:ea typeface="Calibri"/>
              <a:cs typeface="Calibri"/>
              <a:sym typeface="Calibri"/>
            </a:endParaRPr>
          </a:p>
        </p:txBody>
      </p:sp>
      <p:pic>
        <p:nvPicPr>
          <p:cNvPr id="249" name="Google Shape;249;p25"/>
          <p:cNvPicPr preferRelativeResize="0"/>
          <p:nvPr/>
        </p:nvPicPr>
        <p:blipFill>
          <a:blip r:embed="rId4">
            <a:alphaModFix/>
          </a:blip>
          <a:stretch>
            <a:fillRect/>
          </a:stretch>
        </p:blipFill>
        <p:spPr>
          <a:xfrm>
            <a:off x="864738" y="1209788"/>
            <a:ext cx="2314575" cy="1409700"/>
          </a:xfrm>
          <a:prstGeom prst="rect">
            <a:avLst/>
          </a:prstGeom>
          <a:noFill/>
          <a:ln>
            <a:noFill/>
          </a:ln>
        </p:spPr>
      </p:pic>
      <p:pic>
        <p:nvPicPr>
          <p:cNvPr id="250" name="Google Shape;250;p25"/>
          <p:cNvPicPr preferRelativeResize="0"/>
          <p:nvPr/>
        </p:nvPicPr>
        <p:blipFill>
          <a:blip r:embed="rId5">
            <a:alphaModFix/>
          </a:blip>
          <a:stretch>
            <a:fillRect/>
          </a:stretch>
        </p:blipFill>
        <p:spPr>
          <a:xfrm>
            <a:off x="5516150" y="1232588"/>
            <a:ext cx="3137993" cy="136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56" name="Google Shape;256;p26"/>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7" name="Google Shape;257;p26"/>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58" name="Google Shape;258;p26"/>
          <p:cNvSpPr txBox="1"/>
          <p:nvPr/>
        </p:nvSpPr>
        <p:spPr>
          <a:xfrm>
            <a:off x="405400" y="340550"/>
            <a:ext cx="3999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59" name="Google Shape;259;p26"/>
          <p:cNvSpPr txBox="1"/>
          <p:nvPr/>
        </p:nvSpPr>
        <p:spPr>
          <a:xfrm>
            <a:off x="3024575" y="765650"/>
            <a:ext cx="33417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Technologie Base de </a:t>
            </a:r>
            <a:r>
              <a:rPr b="1" lang="fr" sz="2000">
                <a:solidFill>
                  <a:schemeClr val="lt1"/>
                </a:solidFill>
                <a:latin typeface="Calibri"/>
                <a:ea typeface="Calibri"/>
                <a:cs typeface="Calibri"/>
                <a:sym typeface="Calibri"/>
              </a:rPr>
              <a:t>données</a:t>
            </a:r>
            <a:endParaRPr b="1" sz="2000">
              <a:solidFill>
                <a:schemeClr val="lt1"/>
              </a:solidFill>
              <a:latin typeface="Calibri"/>
              <a:ea typeface="Calibri"/>
              <a:cs typeface="Calibri"/>
              <a:sym typeface="Calibri"/>
            </a:endParaRPr>
          </a:p>
        </p:txBody>
      </p:sp>
      <p:sp>
        <p:nvSpPr>
          <p:cNvPr id="260" name="Google Shape;260;p26"/>
          <p:cNvSpPr txBox="1"/>
          <p:nvPr/>
        </p:nvSpPr>
        <p:spPr>
          <a:xfrm>
            <a:off x="2891675" y="3490575"/>
            <a:ext cx="36075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solidFill>
                  <a:srgbClr val="0D0D0D"/>
                </a:solidFill>
                <a:latin typeface="Calibri"/>
                <a:ea typeface="Calibri"/>
                <a:cs typeface="Calibri"/>
                <a:sym typeface="Calibri"/>
              </a:rPr>
              <a:t>Base de donnees, </a:t>
            </a:r>
            <a:r>
              <a:rPr b="1" lang="fr" sz="1700">
                <a:solidFill>
                  <a:srgbClr val="0D0D0D"/>
                </a:solidFill>
                <a:latin typeface="Calibri"/>
                <a:ea typeface="Calibri"/>
                <a:cs typeface="Calibri"/>
                <a:sym typeface="Calibri"/>
              </a:rPr>
              <a:t>geree </a:t>
            </a:r>
            <a:r>
              <a:rPr b="1" lang="fr" sz="1700">
                <a:solidFill>
                  <a:srgbClr val="0D0D0D"/>
                </a:solidFill>
                <a:latin typeface="Calibri"/>
                <a:ea typeface="Calibri"/>
                <a:cs typeface="Calibri"/>
                <a:sym typeface="Calibri"/>
              </a:rPr>
              <a:t>par MongoDB</a:t>
            </a:r>
            <a:endParaRPr b="1" sz="1700">
              <a:solidFill>
                <a:srgbClr val="0D0D0D"/>
              </a:solidFill>
              <a:latin typeface="Calibri"/>
              <a:ea typeface="Calibri"/>
              <a:cs typeface="Calibri"/>
              <a:sym typeface="Calibri"/>
            </a:endParaRPr>
          </a:p>
        </p:txBody>
      </p:sp>
      <p:pic>
        <p:nvPicPr>
          <p:cNvPr id="261" name="Google Shape;261;p26"/>
          <p:cNvPicPr preferRelativeResize="0"/>
          <p:nvPr/>
        </p:nvPicPr>
        <p:blipFill>
          <a:blip r:embed="rId4">
            <a:alphaModFix/>
          </a:blip>
          <a:stretch>
            <a:fillRect/>
          </a:stretch>
        </p:blipFill>
        <p:spPr>
          <a:xfrm>
            <a:off x="2519363" y="1617700"/>
            <a:ext cx="4105275" cy="1114425"/>
          </a:xfrm>
          <a:prstGeom prst="rect">
            <a:avLst/>
          </a:prstGeom>
          <a:noFill/>
          <a:ln>
            <a:noFill/>
          </a:ln>
        </p:spPr>
      </p:pic>
      <p:sp>
        <p:nvSpPr>
          <p:cNvPr id="262" name="Google Shape;262;p26"/>
          <p:cNvSpPr/>
          <p:nvPr/>
        </p:nvSpPr>
        <p:spPr>
          <a:xfrm>
            <a:off x="4493825" y="2913075"/>
            <a:ext cx="403200" cy="5775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68" name="Google Shape;268;p27"/>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270" name="Google Shape;270;p27"/>
          <p:cNvSpPr txBox="1"/>
          <p:nvPr/>
        </p:nvSpPr>
        <p:spPr>
          <a:xfrm>
            <a:off x="405400" y="340550"/>
            <a:ext cx="23646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chemeClr val="lt1"/>
                </a:solidFill>
                <a:latin typeface="Calibri"/>
                <a:ea typeface="Calibri"/>
                <a:cs typeface="Calibri"/>
                <a:sym typeface="Calibri"/>
              </a:rPr>
              <a:t>Technologie retenue</a:t>
            </a:r>
            <a:endParaRPr sz="2000">
              <a:solidFill>
                <a:schemeClr val="lt1"/>
              </a:solidFill>
              <a:latin typeface="Calibri"/>
              <a:ea typeface="Calibri"/>
              <a:cs typeface="Calibri"/>
              <a:sym typeface="Calibri"/>
            </a:endParaRPr>
          </a:p>
        </p:txBody>
      </p:sp>
      <p:sp>
        <p:nvSpPr>
          <p:cNvPr id="271" name="Google Shape;271;p27"/>
          <p:cNvSpPr txBox="1"/>
          <p:nvPr/>
        </p:nvSpPr>
        <p:spPr>
          <a:xfrm>
            <a:off x="3460500" y="891775"/>
            <a:ext cx="12711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Calibri"/>
                <a:ea typeface="Calibri"/>
                <a:cs typeface="Calibri"/>
                <a:sym typeface="Calibri"/>
              </a:rPr>
              <a:t>API Tiers </a:t>
            </a:r>
            <a:endParaRPr b="1" sz="2000">
              <a:solidFill>
                <a:schemeClr val="lt1"/>
              </a:solidFill>
              <a:latin typeface="Calibri"/>
              <a:ea typeface="Calibri"/>
              <a:cs typeface="Calibri"/>
              <a:sym typeface="Calibri"/>
            </a:endParaRPr>
          </a:p>
        </p:txBody>
      </p:sp>
      <p:pic>
        <p:nvPicPr>
          <p:cNvPr id="272" name="Google Shape;272;p27"/>
          <p:cNvPicPr preferRelativeResize="0"/>
          <p:nvPr/>
        </p:nvPicPr>
        <p:blipFill>
          <a:blip r:embed="rId4">
            <a:alphaModFix/>
          </a:blip>
          <a:stretch>
            <a:fillRect/>
          </a:stretch>
        </p:blipFill>
        <p:spPr>
          <a:xfrm>
            <a:off x="891550" y="2180775"/>
            <a:ext cx="2724150" cy="1676400"/>
          </a:xfrm>
          <a:prstGeom prst="rect">
            <a:avLst/>
          </a:prstGeom>
          <a:noFill/>
          <a:ln>
            <a:noFill/>
          </a:ln>
        </p:spPr>
      </p:pic>
      <p:pic>
        <p:nvPicPr>
          <p:cNvPr id="273" name="Google Shape;273;p27"/>
          <p:cNvPicPr preferRelativeResize="0"/>
          <p:nvPr/>
        </p:nvPicPr>
        <p:blipFill>
          <a:blip r:embed="rId5">
            <a:alphaModFix/>
          </a:blip>
          <a:stretch>
            <a:fillRect/>
          </a:stretch>
        </p:blipFill>
        <p:spPr>
          <a:xfrm>
            <a:off x="5919250" y="891775"/>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819150" y="845600"/>
            <a:ext cx="7505700" cy="51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279" name="Google Shape;279;p2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latin typeface="Montserrat"/>
              <a:ea typeface="Montserrat"/>
              <a:cs typeface="Montserrat"/>
              <a:sym typeface="Montserrat"/>
            </a:endParaRPr>
          </a:p>
          <a:p>
            <a:pPr indent="0" lvl="0" marL="0" rtl="0" algn="l">
              <a:lnSpc>
                <a:spcPct val="115000"/>
              </a:lnSpc>
              <a:spcBef>
                <a:spcPts val="1200"/>
              </a:spcBef>
              <a:spcAft>
                <a:spcPts val="0"/>
              </a:spcAft>
              <a:buSzPts val="1800"/>
              <a:buNone/>
            </a:pPr>
            <a:r>
              <a:t/>
            </a:r>
            <a:endParaRPr>
              <a:latin typeface="Montserrat"/>
              <a:ea typeface="Montserrat"/>
              <a:cs typeface="Montserrat"/>
              <a:sym typeface="Montserrat"/>
            </a:endParaRPr>
          </a:p>
          <a:p>
            <a:pPr indent="0" lvl="0" marL="457200" rtl="0" algn="l">
              <a:lnSpc>
                <a:spcPct val="115000"/>
              </a:lnSpc>
              <a:spcBef>
                <a:spcPts val="1200"/>
              </a:spcBef>
              <a:spcAft>
                <a:spcPts val="1200"/>
              </a:spcAft>
              <a:buSzPts val="1800"/>
              <a:buNone/>
            </a:pPr>
            <a:r>
              <a:t/>
            </a:r>
            <a:endParaRPr>
              <a:latin typeface="Montserrat"/>
              <a:ea typeface="Montserrat"/>
              <a:cs typeface="Montserrat"/>
              <a:sym typeface="Montserrat"/>
            </a:endParaRPr>
          </a:p>
        </p:txBody>
      </p:sp>
      <p:sp>
        <p:nvSpPr>
          <p:cNvPr id="280" name="Google Shape;280;p28"/>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281" name="Google Shape;281;p28"/>
          <p:cNvSpPr txBox="1"/>
          <p:nvPr/>
        </p:nvSpPr>
        <p:spPr>
          <a:xfrm>
            <a:off x="411750" y="1580825"/>
            <a:ext cx="8320500" cy="2465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fr" sz="1200">
                <a:solidFill>
                  <a:srgbClr val="0D0D0D"/>
                </a:solidFill>
                <a:highlight>
                  <a:srgbClr val="FFFFFF"/>
                </a:highlight>
                <a:latin typeface="Montserrat"/>
                <a:ea typeface="Montserrat"/>
                <a:cs typeface="Montserrat"/>
                <a:sym typeface="Montserrat"/>
              </a:rPr>
              <a:t>En conclusion, le projet </a:t>
            </a:r>
            <a:r>
              <a:rPr b="1" lang="fr" sz="1200">
                <a:solidFill>
                  <a:schemeClr val="lt1"/>
                </a:solidFill>
                <a:highlight>
                  <a:srgbClr val="FFFFFF"/>
                </a:highlight>
                <a:latin typeface="Montserrat"/>
                <a:ea typeface="Montserrat"/>
                <a:cs typeface="Montserrat"/>
                <a:sym typeface="Montserrat"/>
              </a:rPr>
              <a:t>Menu Maker</a:t>
            </a:r>
            <a:r>
              <a:rPr lang="fr" sz="1200">
                <a:solidFill>
                  <a:srgbClr val="0D0D0D"/>
                </a:solidFill>
                <a:highlight>
                  <a:srgbClr val="FFFFFF"/>
                </a:highlight>
                <a:latin typeface="Montserrat"/>
                <a:ea typeface="Montserrat"/>
                <a:cs typeface="Montserrat"/>
                <a:sym typeface="Montserrat"/>
              </a:rPr>
              <a:t> vise à offrir une solution complète et intuitive pour les restaurateurs, en leur permettant de </a:t>
            </a:r>
            <a:r>
              <a:rPr b="1" lang="fr" sz="1200">
                <a:solidFill>
                  <a:schemeClr val="lt1"/>
                </a:solidFill>
                <a:highlight>
                  <a:srgbClr val="FFFFFF"/>
                </a:highlight>
                <a:latin typeface="Montserrat"/>
                <a:ea typeface="Montserrat"/>
                <a:cs typeface="Montserrat"/>
                <a:sym typeface="Montserrat"/>
              </a:rPr>
              <a:t>créer, personnaliser, et partager</a:t>
            </a:r>
            <a:r>
              <a:rPr lang="fr" sz="1200">
                <a:solidFill>
                  <a:srgbClr val="0D0D0D"/>
                </a:solidFill>
                <a:highlight>
                  <a:srgbClr val="FFFFFF"/>
                </a:highlight>
                <a:latin typeface="Montserrat"/>
                <a:ea typeface="Montserrat"/>
                <a:cs typeface="Montserrat"/>
                <a:sym typeface="Montserrat"/>
              </a:rPr>
              <a:t> leurs menus de manière simple et efficace. Grâce à </a:t>
            </a:r>
            <a:r>
              <a:rPr b="1" lang="fr" sz="1200">
                <a:solidFill>
                  <a:schemeClr val="lt1"/>
                </a:solidFill>
                <a:highlight>
                  <a:srgbClr val="FFFFFF"/>
                </a:highlight>
                <a:latin typeface="Montserrat"/>
                <a:ea typeface="Montserrat"/>
                <a:cs typeface="Montserrat"/>
                <a:sym typeface="Montserrat"/>
              </a:rPr>
              <a:t>une méthodologie Agile</a:t>
            </a:r>
            <a:r>
              <a:rPr lang="fr" sz="1200">
                <a:solidFill>
                  <a:srgbClr val="0D0D0D"/>
                </a:solidFill>
                <a:highlight>
                  <a:srgbClr val="FFFFFF"/>
                </a:highlight>
                <a:latin typeface="Montserrat"/>
                <a:ea typeface="Montserrat"/>
                <a:cs typeface="Montserrat"/>
                <a:sym typeface="Montserrat"/>
              </a:rPr>
              <a:t>, soutenue par  </a:t>
            </a:r>
            <a:r>
              <a:rPr b="1" lang="fr" sz="1200">
                <a:solidFill>
                  <a:schemeClr val="lt1"/>
                </a:solidFill>
                <a:highlight>
                  <a:srgbClr val="FFFFFF"/>
                </a:highlight>
                <a:latin typeface="Montserrat"/>
                <a:ea typeface="Montserrat"/>
                <a:cs typeface="Montserrat"/>
                <a:sym typeface="Montserrat"/>
              </a:rPr>
              <a:t>Scrum</a:t>
            </a:r>
            <a:r>
              <a:rPr lang="fr" sz="1200">
                <a:solidFill>
                  <a:srgbClr val="0D0D0D"/>
                </a:solidFill>
                <a:highlight>
                  <a:srgbClr val="FFFFFF"/>
                </a:highlight>
                <a:latin typeface="Montserrat"/>
                <a:ea typeface="Montserrat"/>
                <a:cs typeface="Montserrat"/>
                <a:sym typeface="Montserrat"/>
              </a:rPr>
              <a:t>, le développement se fera de manière itérative, assurant une flexibilité et une amélioration continue. Le suivi du projet à travers </a:t>
            </a:r>
            <a:r>
              <a:rPr b="1" lang="fr" sz="1200">
                <a:solidFill>
                  <a:schemeClr val="lt1"/>
                </a:solidFill>
                <a:highlight>
                  <a:srgbClr val="FFFFFF"/>
                </a:highlight>
                <a:latin typeface="Montserrat"/>
                <a:ea typeface="Montserrat"/>
                <a:cs typeface="Montserrat"/>
                <a:sym typeface="Montserrat"/>
              </a:rPr>
              <a:t>le Kanban</a:t>
            </a:r>
            <a:r>
              <a:rPr lang="fr" sz="1200">
                <a:solidFill>
                  <a:srgbClr val="0D0D0D"/>
                </a:solidFill>
                <a:highlight>
                  <a:srgbClr val="FFFFFF"/>
                </a:highlight>
                <a:latin typeface="Montserrat"/>
                <a:ea typeface="Montserrat"/>
                <a:cs typeface="Montserrat"/>
                <a:sym typeface="Montserrat"/>
              </a:rPr>
              <a:t> garantira une gestion efficace des tâches. Enfin, les </a:t>
            </a:r>
            <a:r>
              <a:rPr b="1" lang="fr" sz="1200">
                <a:solidFill>
                  <a:schemeClr val="lt1"/>
                </a:solidFill>
                <a:highlight>
                  <a:srgbClr val="FFFFFF"/>
                </a:highlight>
                <a:latin typeface="Montserrat"/>
                <a:ea typeface="Montserrat"/>
                <a:cs typeface="Montserrat"/>
                <a:sym typeface="Montserrat"/>
              </a:rPr>
              <a:t>choix technologiques</a:t>
            </a:r>
            <a:r>
              <a:rPr lang="fr" sz="1200">
                <a:solidFill>
                  <a:srgbClr val="0D0D0D"/>
                </a:solidFill>
                <a:highlight>
                  <a:srgbClr val="FFFFFF"/>
                </a:highlight>
                <a:latin typeface="Montserrat"/>
                <a:ea typeface="Montserrat"/>
                <a:cs typeface="Montserrat"/>
                <a:sym typeface="Montserrat"/>
              </a:rPr>
              <a:t> et les recommandations en matière de sécurité, d'accessibilité, et de maintenance assureront la pérennité et la performance de la plateforme. </a:t>
            </a:r>
            <a:r>
              <a:rPr b="1" lang="fr" sz="1200">
                <a:solidFill>
                  <a:schemeClr val="lt1"/>
                </a:solidFill>
                <a:highlight>
                  <a:srgbClr val="FFFFFF"/>
                </a:highlight>
                <a:latin typeface="Montserrat"/>
                <a:ea typeface="Montserrat"/>
                <a:cs typeface="Montserrat"/>
                <a:sym typeface="Montserrat"/>
              </a:rPr>
              <a:t>La veille technologique</a:t>
            </a:r>
            <a:r>
              <a:rPr lang="fr" sz="1200">
                <a:solidFill>
                  <a:srgbClr val="0D0D0D"/>
                </a:solidFill>
                <a:highlight>
                  <a:srgbClr val="FFFFFF"/>
                </a:highlight>
                <a:latin typeface="Montserrat"/>
                <a:ea typeface="Montserrat"/>
                <a:cs typeface="Montserrat"/>
                <a:sym typeface="Montserrat"/>
              </a:rPr>
              <a:t>, organisée avec </a:t>
            </a:r>
            <a:r>
              <a:rPr b="1" lang="fr" sz="1200">
                <a:solidFill>
                  <a:schemeClr val="lt1"/>
                </a:solidFill>
                <a:highlight>
                  <a:srgbClr val="FFFFFF"/>
                </a:highlight>
                <a:latin typeface="Montserrat"/>
                <a:ea typeface="Montserrat"/>
                <a:cs typeface="Montserrat"/>
                <a:sym typeface="Montserrat"/>
              </a:rPr>
              <a:t>Wakelet</a:t>
            </a:r>
            <a:r>
              <a:rPr lang="fr" sz="1200">
                <a:solidFill>
                  <a:srgbClr val="0D0D0D"/>
                </a:solidFill>
                <a:highlight>
                  <a:srgbClr val="FFFFFF"/>
                </a:highlight>
                <a:latin typeface="Montserrat"/>
                <a:ea typeface="Montserrat"/>
                <a:cs typeface="Montserrat"/>
                <a:sym typeface="Montserrat"/>
              </a:rPr>
              <a:t>, permettra de rester à la pointe des innovations et d'adapter le projet aux évolutions du marché.</a:t>
            </a:r>
            <a:endParaRPr sz="1200">
              <a:solidFill>
                <a:srgbClr val="0D0D0D"/>
              </a:solidFill>
              <a:highlight>
                <a:srgbClr val="FFFFFF"/>
              </a:highlight>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t/>
            </a:r>
            <a:endParaRPr b="0" i="1"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3" name="Google Shape;283;p28"/>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87" name="Shape 287"/>
        <p:cNvGrpSpPr/>
        <p:nvPr/>
      </p:nvGrpSpPr>
      <p:grpSpPr>
        <a:xfrm>
          <a:off x="0" y="0"/>
          <a:ext cx="0" cy="0"/>
          <a:chOff x="0" y="0"/>
          <a:chExt cx="0" cy="0"/>
        </a:xfrm>
      </p:grpSpPr>
      <p:sp>
        <p:nvSpPr>
          <p:cNvPr id="288" name="Google Shape;288;p29"/>
          <p:cNvSpPr txBox="1"/>
          <p:nvPr/>
        </p:nvSpPr>
        <p:spPr>
          <a:xfrm>
            <a:off x="2422525" y="2125800"/>
            <a:ext cx="4211100" cy="80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fr" sz="3500" u="none" cap="none" strike="noStrike">
                <a:solidFill>
                  <a:schemeClr val="lt1"/>
                </a:solidFill>
                <a:latin typeface="Montserrat"/>
                <a:ea typeface="Montserrat"/>
                <a:cs typeface="Montserrat"/>
                <a:sym typeface="Montserrat"/>
              </a:rPr>
              <a:t>QUESTIONS ?</a:t>
            </a:r>
            <a:endParaRPr b="0" i="0" sz="3500" u="none" cap="none" strike="noStrike">
              <a:solidFill>
                <a:schemeClr val="lt1"/>
              </a:solidFill>
              <a:latin typeface="Montserrat"/>
              <a:ea typeface="Montserrat"/>
              <a:cs typeface="Montserrat"/>
              <a:sym typeface="Montserrat"/>
            </a:endParaRPr>
          </a:p>
        </p:txBody>
      </p:sp>
      <p:sp>
        <p:nvSpPr>
          <p:cNvPr id="289" name="Google Shape;289;p29"/>
          <p:cNvSpPr txBox="1"/>
          <p:nvPr/>
        </p:nvSpPr>
        <p:spPr>
          <a:xfrm>
            <a:off x="181850" y="184950"/>
            <a:ext cx="2384700" cy="2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Montserrat"/>
              <a:ea typeface="Montserrat"/>
              <a:cs typeface="Montserrat"/>
              <a:sym typeface="Montserrat"/>
            </a:endParaRPr>
          </a:p>
        </p:txBody>
      </p:sp>
      <p:pic>
        <p:nvPicPr>
          <p:cNvPr id="290" name="Google Shape;290;p29"/>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137" name="Google Shape;137;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77500" lnSpcReduction="20000"/>
          </a:bodyPr>
          <a:lstStyle/>
          <a:p>
            <a:pPr indent="-312261" lvl="0" marL="457200" rtl="0" algn="l">
              <a:lnSpc>
                <a:spcPct val="150000"/>
              </a:lnSpc>
              <a:spcBef>
                <a:spcPts val="150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indent="-312261" lvl="0" marL="457200" rtl="0" algn="l">
              <a:lnSpc>
                <a:spcPct val="150000"/>
              </a:lnSpc>
              <a:spcBef>
                <a:spcPts val="0"/>
              </a:spcBef>
              <a:spcAft>
                <a:spcPts val="0"/>
              </a:spcAft>
              <a:buClr>
                <a:srgbClr val="0D0D0D"/>
              </a:buClr>
              <a:buSzPct val="1000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SzPct val="150000"/>
              <a:buNone/>
            </a:pPr>
            <a:r>
              <a:t/>
            </a:r>
            <a:endParaRPr sz="1200">
              <a:solidFill>
                <a:schemeClr val="dk1"/>
              </a:solidFill>
              <a:highlight>
                <a:srgbClr val="FFFFFF"/>
              </a:highlight>
              <a:latin typeface="Montserrat"/>
              <a:ea typeface="Montserrat"/>
              <a:cs typeface="Montserrat"/>
              <a:sym typeface="Montserrat"/>
            </a:endParaRPr>
          </a:p>
        </p:txBody>
      </p:sp>
      <p:pic>
        <p:nvPicPr>
          <p:cNvPr id="138" name="Google Shape;138;p14"/>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778925"/>
            <a:ext cx="7505700" cy="43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40000"/>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144" name="Google Shape;144;p15"/>
          <p:cNvSpPr txBox="1"/>
          <p:nvPr/>
        </p:nvSpPr>
        <p:spPr>
          <a:xfrm>
            <a:off x="371550" y="1344925"/>
            <a:ext cx="8400900" cy="276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100">
                <a:solidFill>
                  <a:schemeClr val="lt1"/>
                </a:solidFill>
              </a:rPr>
              <a:t>Menu Maker</a:t>
            </a:r>
            <a:r>
              <a:rPr lang="fr" sz="1100"/>
              <a:t> est une plateforme dédiée aux restaurateurs, leur permettant de créer, personnaliser et partager leurs menus sur les réseaux sociaux.</a:t>
            </a:r>
            <a:endParaRPr sz="1100"/>
          </a:p>
          <a:p>
            <a:pPr indent="0" lvl="0" marL="0" rtl="0" algn="l">
              <a:lnSpc>
                <a:spcPct val="115000"/>
              </a:lnSpc>
              <a:spcBef>
                <a:spcPts val="1200"/>
              </a:spcBef>
              <a:spcAft>
                <a:spcPts val="0"/>
              </a:spcAft>
              <a:buNone/>
            </a:pPr>
            <a:r>
              <a:rPr lang="fr" sz="1100"/>
              <a:t>Les restaurateurs peuvent se connecter à leur compte de manière sécurisée pour commencer à créer un menu. Ils ont accès à diverses fonctionnalités, telles que la création de catégories de menus et l'ajout de plats dans ces catégories.</a:t>
            </a:r>
            <a:endParaRPr sz="1100"/>
          </a:p>
          <a:p>
            <a:pPr indent="0" lvl="0" marL="0" rtl="0" algn="l">
              <a:lnSpc>
                <a:spcPct val="115000"/>
              </a:lnSpc>
              <a:spcBef>
                <a:spcPts val="1200"/>
              </a:spcBef>
              <a:spcAft>
                <a:spcPts val="0"/>
              </a:spcAft>
              <a:buNone/>
            </a:pPr>
            <a:r>
              <a:rPr lang="fr" sz="1100"/>
              <a:t>Ils peuvent personnaliser le style de leur menu en choisissant parmi une sélection de styles prédéfinis. Une fois le menu finalisé, ils ont la possibilité de l'exporter en PDF, de l'imprimer, ou de le partager directement sur des plateformes comme Deliveroo ou Instagram.</a:t>
            </a:r>
            <a:endParaRPr sz="1100"/>
          </a:p>
          <a:p>
            <a:pPr indent="0" lvl="0" marL="0" rtl="0" algn="l">
              <a:lnSpc>
                <a:spcPct val="115000"/>
              </a:lnSpc>
              <a:spcBef>
                <a:spcPts val="1200"/>
              </a:spcBef>
              <a:spcAft>
                <a:spcPts val="0"/>
              </a:spcAft>
              <a:buNone/>
            </a:pPr>
            <a:r>
              <a:rPr lang="fr" sz="1100"/>
              <a:t>L'objectif de la plateforme </a:t>
            </a:r>
            <a:r>
              <a:rPr b="1" lang="fr" sz="1100">
                <a:solidFill>
                  <a:schemeClr val="lt1"/>
                </a:solidFill>
              </a:rPr>
              <a:t>Menu Maker</a:t>
            </a:r>
            <a:r>
              <a:rPr lang="fr" sz="1100"/>
              <a:t> est de fournir aux restaurateurs un outil complet pour créer, personnaliser, et partager leurs menus de manière simple et efficace.</a:t>
            </a:r>
            <a:endParaRPr sz="1100"/>
          </a:p>
          <a:p>
            <a:pPr indent="0" lvl="0" marL="0" marR="0" rtl="0" algn="l">
              <a:lnSpc>
                <a:spcPct val="100000"/>
              </a:lnSpc>
              <a:spcBef>
                <a:spcPts val="1200"/>
              </a:spcBef>
              <a:spcAft>
                <a:spcPts val="0"/>
              </a:spcAft>
              <a:buClr>
                <a:srgbClr val="000000"/>
              </a:buClr>
              <a:buSzPts val="1400"/>
              <a:buFont typeface="Arial"/>
              <a:buNone/>
            </a:pPr>
            <a:r>
              <a:t/>
            </a:r>
            <a:endParaRPr>
              <a:solidFill>
                <a:schemeClr val="lt1"/>
              </a:solidFill>
            </a:endParaRPr>
          </a:p>
        </p:txBody>
      </p:sp>
      <p:sp>
        <p:nvSpPr>
          <p:cNvPr id="145" name="Google Shape;145;p15"/>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6" name="Google Shape;146;p15"/>
          <p:cNvPicPr preferRelativeResize="0"/>
          <p:nvPr/>
        </p:nvPicPr>
        <p:blipFill rotWithShape="1">
          <a:blip r:embed="rId3">
            <a:alphaModFix/>
          </a:blip>
          <a:srcRect b="0" l="0" r="0" t="0"/>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3105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fr" sz="2020">
                <a:latin typeface="Montserrat"/>
                <a:ea typeface="Montserrat"/>
                <a:cs typeface="Montserrat"/>
                <a:sym typeface="Montserrat"/>
              </a:rPr>
              <a:t>Aperçu de la maquette</a:t>
            </a:r>
            <a:endParaRPr sz="2020">
              <a:latin typeface="Montserrat"/>
              <a:ea typeface="Montserrat"/>
              <a:cs typeface="Montserrat"/>
              <a:sym typeface="Montserrat"/>
            </a:endParaRPr>
          </a:p>
          <a:p>
            <a:pPr indent="0" lvl="0" marL="0" rtl="0" algn="l">
              <a:lnSpc>
                <a:spcPct val="115000"/>
              </a:lnSpc>
              <a:spcBef>
                <a:spcPts val="1200"/>
              </a:spcBef>
              <a:spcAft>
                <a:spcPts val="1200"/>
              </a:spcAft>
              <a:buSzPts val="990"/>
              <a:buNone/>
            </a:pPr>
            <a:r>
              <a:t/>
            </a:r>
            <a:endParaRPr sz="1820">
              <a:solidFill>
                <a:schemeClr val="dk2"/>
              </a:solidFill>
              <a:latin typeface="Montserrat"/>
              <a:ea typeface="Montserrat"/>
              <a:cs typeface="Montserrat"/>
              <a:sym typeface="Montserrat"/>
            </a:endParaRPr>
          </a:p>
        </p:txBody>
      </p:sp>
      <p:sp>
        <p:nvSpPr>
          <p:cNvPr id="152" name="Google Shape;152;p16"/>
          <p:cNvSpPr txBox="1"/>
          <p:nvPr>
            <p:ph idx="1" type="body"/>
          </p:nvPr>
        </p:nvSpPr>
        <p:spPr>
          <a:xfrm>
            <a:off x="1264200" y="4492500"/>
            <a:ext cx="2950500" cy="3405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i="1" lang="fr" sz="1000" u="sng">
                <a:solidFill>
                  <a:schemeClr val="hlink"/>
                </a:solidFill>
                <a:highlight>
                  <a:srgbClr val="FFFFFF"/>
                </a:highlight>
                <a:latin typeface="Montserrat"/>
                <a:ea typeface="Montserrat"/>
                <a:cs typeface="Montserrat"/>
                <a:sym typeface="Montserrat"/>
                <a:hlinkClick r:id="rId3"/>
              </a:rPr>
              <a:t>Démonstration des fonctionnalités clé</a:t>
            </a:r>
            <a:r>
              <a:rPr lang="fr" sz="1000" u="sng">
                <a:solidFill>
                  <a:schemeClr val="hlink"/>
                </a:solidFill>
                <a:latin typeface="Montserrat"/>
                <a:ea typeface="Montserrat"/>
                <a:cs typeface="Montserrat"/>
                <a:sym typeface="Montserrat"/>
                <a:hlinkClick r:id="rId4"/>
              </a:rPr>
              <a:t>s</a:t>
            </a:r>
            <a:endParaRPr sz="1000">
              <a:latin typeface="Montserrat"/>
              <a:ea typeface="Montserrat"/>
              <a:cs typeface="Montserrat"/>
              <a:sym typeface="Montserrat"/>
            </a:endParaRPr>
          </a:p>
        </p:txBody>
      </p:sp>
      <p:sp>
        <p:nvSpPr>
          <p:cNvPr id="153" name="Google Shape;153;p16"/>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16"/>
          <p:cNvPicPr preferRelativeResize="0"/>
          <p:nvPr/>
        </p:nvPicPr>
        <p:blipFill rotWithShape="1">
          <a:blip r:embed="rId5">
            <a:alphaModFix/>
          </a:blip>
          <a:srcRect b="0" l="0" r="0" t="0"/>
          <a:stretch/>
        </p:blipFill>
        <p:spPr>
          <a:xfrm>
            <a:off x="8469575" y="-4"/>
            <a:ext cx="674425" cy="340550"/>
          </a:xfrm>
          <a:prstGeom prst="rect">
            <a:avLst/>
          </a:prstGeom>
          <a:noFill/>
          <a:ln>
            <a:noFill/>
          </a:ln>
        </p:spPr>
      </p:pic>
      <p:pic>
        <p:nvPicPr>
          <p:cNvPr id="155" name="Google Shape;155;p16"/>
          <p:cNvPicPr preferRelativeResize="0"/>
          <p:nvPr/>
        </p:nvPicPr>
        <p:blipFill>
          <a:blip r:embed="rId6">
            <a:alphaModFix/>
          </a:blip>
          <a:stretch>
            <a:fillRect/>
          </a:stretch>
        </p:blipFill>
        <p:spPr>
          <a:xfrm>
            <a:off x="5404526" y="310523"/>
            <a:ext cx="3065051" cy="4522465"/>
          </a:xfrm>
          <a:prstGeom prst="rect">
            <a:avLst/>
          </a:prstGeom>
          <a:noFill/>
          <a:ln>
            <a:noFill/>
          </a:ln>
        </p:spPr>
      </p:pic>
      <p:pic>
        <p:nvPicPr>
          <p:cNvPr id="156" name="Google Shape;156;p16"/>
          <p:cNvPicPr preferRelativeResize="0"/>
          <p:nvPr/>
        </p:nvPicPr>
        <p:blipFill>
          <a:blip r:embed="rId7">
            <a:alphaModFix/>
          </a:blip>
          <a:stretch>
            <a:fillRect/>
          </a:stretch>
        </p:blipFill>
        <p:spPr>
          <a:xfrm>
            <a:off x="451327" y="708650"/>
            <a:ext cx="4576250" cy="3360101"/>
          </a:xfrm>
          <a:prstGeom prst="rect">
            <a:avLst/>
          </a:prstGeom>
          <a:noFill/>
          <a:ln>
            <a:noFill/>
          </a:ln>
        </p:spPr>
      </p:pic>
      <p:sp>
        <p:nvSpPr>
          <p:cNvPr id="157" name="Google Shape;157;p16"/>
          <p:cNvSpPr txBox="1"/>
          <p:nvPr/>
        </p:nvSpPr>
        <p:spPr>
          <a:xfrm>
            <a:off x="5125900" y="828675"/>
            <a:ext cx="1803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300">
                <a:solidFill>
                  <a:schemeClr val="dk2"/>
                </a:solidFill>
                <a:latin typeface="Calibri"/>
                <a:ea typeface="Calibri"/>
                <a:cs typeface="Calibri"/>
                <a:sym typeface="Calibri"/>
              </a:rPr>
              <a:t>Login</a:t>
            </a:r>
            <a:endParaRPr sz="1300">
              <a:solidFill>
                <a:schemeClr val="dk2"/>
              </a:solidFill>
              <a:latin typeface="Calibri"/>
              <a:ea typeface="Calibri"/>
              <a:cs typeface="Calibri"/>
              <a:sym typeface="Calibri"/>
            </a:endParaRPr>
          </a:p>
        </p:txBody>
      </p:sp>
      <p:sp>
        <p:nvSpPr>
          <p:cNvPr id="158" name="Google Shape;158;p16"/>
          <p:cNvSpPr txBox="1"/>
          <p:nvPr/>
        </p:nvSpPr>
        <p:spPr>
          <a:xfrm>
            <a:off x="451350" y="4068750"/>
            <a:ext cx="45762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300">
                <a:solidFill>
                  <a:schemeClr val="dk2"/>
                </a:solidFill>
                <a:latin typeface="Calibri"/>
                <a:ea typeface="Calibri"/>
                <a:cs typeface="Calibri"/>
                <a:sym typeface="Calibri"/>
              </a:rPr>
              <a:t>Dashboard</a:t>
            </a: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47675" y="397925"/>
            <a:ext cx="7505700" cy="56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164" name="Google Shape;164;p17"/>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17"/>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
        <p:nvSpPr>
          <p:cNvPr id="166" name="Google Shape;166;p17"/>
          <p:cNvSpPr txBox="1"/>
          <p:nvPr/>
        </p:nvSpPr>
        <p:spPr>
          <a:xfrm>
            <a:off x="295275" y="825475"/>
            <a:ext cx="8174400" cy="12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D0D0D"/>
                </a:solidFill>
                <a:latin typeface="Calibri"/>
                <a:ea typeface="Calibri"/>
                <a:cs typeface="Calibri"/>
                <a:sym typeface="Calibri"/>
              </a:rPr>
              <a:t>Pour ce projet nous aurons besoin de nous centrer sur la flexibilité, la collaboration, et l'amélioration continue du projet et de </a:t>
            </a:r>
            <a:r>
              <a:rPr lang="fr">
                <a:solidFill>
                  <a:srgbClr val="0D0D0D"/>
                </a:solidFill>
                <a:latin typeface="Calibri"/>
                <a:ea typeface="Calibri"/>
                <a:cs typeface="Calibri"/>
                <a:sym typeface="Calibri"/>
              </a:rPr>
              <a:t>l'équipe</a:t>
            </a:r>
            <a:r>
              <a:rPr lang="fr">
                <a:solidFill>
                  <a:srgbClr val="0D0D0D"/>
                </a:solidFill>
                <a:latin typeface="Calibri"/>
                <a:ea typeface="Calibri"/>
                <a:cs typeface="Calibri"/>
                <a:sym typeface="Calibri"/>
              </a:rPr>
              <a:t>. Pour cela quoi de mieux de nous adapter,</a:t>
            </a:r>
            <a:r>
              <a:rPr lang="fr">
                <a:solidFill>
                  <a:schemeClr val="dk2"/>
                </a:solidFill>
                <a:latin typeface="Calibri"/>
                <a:ea typeface="Calibri"/>
                <a:cs typeface="Calibri"/>
                <a:sym typeface="Calibri"/>
              </a:rPr>
              <a:t> </a:t>
            </a:r>
            <a:r>
              <a:rPr b="1" lang="fr" sz="1200">
                <a:solidFill>
                  <a:schemeClr val="lt1"/>
                </a:solidFill>
              </a:rPr>
              <a:t>à une méthodologie </a:t>
            </a:r>
            <a:r>
              <a:rPr b="1" lang="fr" sz="1200">
                <a:solidFill>
                  <a:schemeClr val="lt1"/>
                </a:solidFill>
              </a:rPr>
              <a:t>Agile. </a:t>
            </a:r>
            <a:r>
              <a:rPr lang="fr" sz="1200">
                <a:solidFill>
                  <a:srgbClr val="0D0D0D"/>
                </a:solidFill>
              </a:rPr>
              <a:t>Cela nous permettra d’avoir une approche itérative et incrémentale du développement.</a:t>
            </a:r>
            <a:endParaRPr sz="1200">
              <a:solidFill>
                <a:srgbClr val="0D0D0D"/>
              </a:solidFill>
            </a:endParaRPr>
          </a:p>
          <a:p>
            <a:pPr indent="0" lvl="0" marL="0" rtl="0" algn="l">
              <a:spcBef>
                <a:spcPts val="0"/>
              </a:spcBef>
              <a:spcAft>
                <a:spcPts val="0"/>
              </a:spcAft>
              <a:buNone/>
            </a:pPr>
            <a:r>
              <a:t/>
            </a:r>
            <a:endParaRPr sz="1200">
              <a:solidFill>
                <a:srgbClr val="0D0D0D"/>
              </a:solidFill>
            </a:endParaRPr>
          </a:p>
          <a:p>
            <a:pPr indent="0" lvl="0" marL="0" rtl="0" algn="l">
              <a:spcBef>
                <a:spcPts val="0"/>
              </a:spcBef>
              <a:spcAft>
                <a:spcPts val="0"/>
              </a:spcAft>
              <a:buNone/>
            </a:pPr>
            <a:r>
              <a:rPr lang="fr" sz="1200">
                <a:solidFill>
                  <a:srgbClr val="0D0D0D"/>
                </a:solidFill>
              </a:rPr>
              <a:t>Pour nous aider à implémenter cette méthodologie, il nous faut un cadre, et pour cela je conseille,</a:t>
            </a:r>
            <a:r>
              <a:rPr lang="fr" sz="1200">
                <a:solidFill>
                  <a:schemeClr val="lt1"/>
                </a:solidFill>
              </a:rPr>
              <a:t> </a:t>
            </a:r>
            <a:r>
              <a:rPr b="1" lang="fr" sz="1200">
                <a:solidFill>
                  <a:schemeClr val="lt1"/>
                </a:solidFill>
              </a:rPr>
              <a:t>SCRUM. Scrum</a:t>
            </a:r>
            <a:r>
              <a:rPr lang="fr" sz="1200"/>
              <a:t>, se concentre sur la gestion de projets complexes en découpant le travail en petites unités appelées "sprints".</a:t>
            </a:r>
            <a:endParaRPr sz="1200"/>
          </a:p>
        </p:txBody>
      </p:sp>
      <p:sp>
        <p:nvSpPr>
          <p:cNvPr id="167" name="Google Shape;167;p17"/>
          <p:cNvSpPr txBox="1"/>
          <p:nvPr/>
        </p:nvSpPr>
        <p:spPr>
          <a:xfrm>
            <a:off x="780688" y="2231250"/>
            <a:ext cx="3076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2"/>
                </a:solidFill>
                <a:latin typeface="Calibri"/>
                <a:ea typeface="Calibri"/>
                <a:cs typeface="Calibri"/>
                <a:sym typeface="Calibri"/>
              </a:rPr>
              <a:t>Illustration de la </a:t>
            </a:r>
            <a:r>
              <a:rPr lang="fr" sz="1000">
                <a:solidFill>
                  <a:schemeClr val="dk2"/>
                </a:solidFill>
                <a:latin typeface="Calibri"/>
                <a:ea typeface="Calibri"/>
                <a:cs typeface="Calibri"/>
                <a:sym typeface="Calibri"/>
              </a:rPr>
              <a:t>méthode</a:t>
            </a:r>
            <a:r>
              <a:rPr lang="fr" sz="1000">
                <a:solidFill>
                  <a:schemeClr val="dk2"/>
                </a:solidFill>
                <a:latin typeface="Calibri"/>
                <a:ea typeface="Calibri"/>
                <a:cs typeface="Calibri"/>
                <a:sym typeface="Calibri"/>
              </a:rPr>
              <a:t> SCRUM (source</a:t>
            </a:r>
            <a:r>
              <a:rPr lang="fr" sz="1000" u="sng">
                <a:solidFill>
                  <a:schemeClr val="hlink"/>
                </a:solidFill>
                <a:latin typeface="Calibri"/>
                <a:ea typeface="Calibri"/>
                <a:cs typeface="Calibri"/>
                <a:sym typeface="Calibri"/>
                <a:hlinkClick r:id="rId4"/>
              </a:rPr>
              <a:t> tuleap</a:t>
            </a:r>
            <a:r>
              <a:rPr lang="fr" sz="1000">
                <a:solidFill>
                  <a:schemeClr val="dk2"/>
                </a:solidFill>
                <a:latin typeface="Calibri"/>
                <a:ea typeface="Calibri"/>
                <a:cs typeface="Calibri"/>
                <a:sym typeface="Calibri"/>
              </a:rPr>
              <a:t>)</a:t>
            </a:r>
            <a:endParaRPr sz="1000">
              <a:solidFill>
                <a:schemeClr val="dk2"/>
              </a:solidFill>
              <a:latin typeface="Calibri"/>
              <a:ea typeface="Calibri"/>
              <a:cs typeface="Calibri"/>
              <a:sym typeface="Calibri"/>
            </a:endParaRPr>
          </a:p>
        </p:txBody>
      </p:sp>
      <p:pic>
        <p:nvPicPr>
          <p:cNvPr id="168" name="Google Shape;168;p17"/>
          <p:cNvPicPr preferRelativeResize="0"/>
          <p:nvPr/>
        </p:nvPicPr>
        <p:blipFill>
          <a:blip r:embed="rId5">
            <a:alphaModFix/>
          </a:blip>
          <a:stretch>
            <a:fillRect/>
          </a:stretch>
        </p:blipFill>
        <p:spPr>
          <a:xfrm>
            <a:off x="780700" y="2571750"/>
            <a:ext cx="3353510" cy="1781676"/>
          </a:xfrm>
          <a:prstGeom prst="rect">
            <a:avLst/>
          </a:prstGeom>
          <a:noFill/>
          <a:ln>
            <a:noFill/>
          </a:ln>
        </p:spPr>
      </p:pic>
      <p:sp>
        <p:nvSpPr>
          <p:cNvPr id="169" name="Google Shape;169;p17"/>
          <p:cNvSpPr txBox="1"/>
          <p:nvPr/>
        </p:nvSpPr>
        <p:spPr>
          <a:xfrm>
            <a:off x="780700" y="4353425"/>
            <a:ext cx="35928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rgbClr val="6B778B"/>
                </a:solidFill>
              </a:rPr>
              <a:t>le Scrum Master est chargé de promouvoir et de soutenir Scrum tel que défini dans le Scrum Guide. en aidant tout le monde à comprendre la théorie, les pratiques, les règles et les valeurs de Scrum</a:t>
            </a:r>
            <a:endParaRPr sz="800">
              <a:solidFill>
                <a:schemeClr val="dk2"/>
              </a:solidFill>
              <a:latin typeface="Calibri"/>
              <a:ea typeface="Calibri"/>
              <a:cs typeface="Calibri"/>
              <a:sym typeface="Calibri"/>
            </a:endParaRPr>
          </a:p>
        </p:txBody>
      </p:sp>
      <p:sp>
        <p:nvSpPr>
          <p:cNvPr id="170" name="Google Shape;170;p17"/>
          <p:cNvSpPr txBox="1"/>
          <p:nvPr/>
        </p:nvSpPr>
        <p:spPr>
          <a:xfrm>
            <a:off x="4373500" y="2231250"/>
            <a:ext cx="4516800" cy="220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fr" sz="1100"/>
              <a:t>Pour le </a:t>
            </a:r>
            <a:r>
              <a:rPr b="1" lang="fr" sz="1100">
                <a:solidFill>
                  <a:schemeClr val="lt1"/>
                </a:solidFill>
              </a:rPr>
              <a:t>projet Menu Maker</a:t>
            </a:r>
            <a:r>
              <a:rPr lang="fr" sz="1100"/>
              <a:t>, Scrum offre plusieurs avantages clés. Il améliore la collaboration en favorisant une communication continue entre les membres de l'équipe, alignant mieux les efforts sur les objectifs du projet. </a:t>
            </a:r>
            <a:endParaRPr sz="1100"/>
          </a:p>
          <a:p>
            <a:pPr indent="0" lvl="0" marL="0" rtl="0" algn="l">
              <a:lnSpc>
                <a:spcPct val="100000"/>
              </a:lnSpc>
              <a:spcBef>
                <a:spcPts val="600"/>
              </a:spcBef>
              <a:spcAft>
                <a:spcPts val="0"/>
              </a:spcAft>
              <a:buNone/>
            </a:pPr>
            <a:r>
              <a:rPr lang="fr" sz="1100"/>
              <a:t>Grâce à son</a:t>
            </a:r>
            <a:r>
              <a:rPr b="1" lang="fr" sz="1100">
                <a:solidFill>
                  <a:schemeClr val="lt1"/>
                </a:solidFill>
              </a:rPr>
              <a:t> approche itérative</a:t>
            </a:r>
            <a:r>
              <a:rPr lang="fr" sz="1100">
                <a:solidFill>
                  <a:schemeClr val="lt1"/>
                </a:solidFill>
              </a:rPr>
              <a:t>,</a:t>
            </a:r>
            <a:r>
              <a:rPr lang="fr" sz="1100"/>
              <a:t> Scrum permet une livraison plus rapide des fonctionnalités, avec des incréments réguliers qui peuvent être testés et ajustés en temps réel. </a:t>
            </a:r>
            <a:endParaRPr sz="1100"/>
          </a:p>
          <a:p>
            <a:pPr indent="0" lvl="0" marL="0" rtl="0" algn="l">
              <a:lnSpc>
                <a:spcPct val="100000"/>
              </a:lnSpc>
              <a:spcBef>
                <a:spcPts val="600"/>
              </a:spcBef>
              <a:spcAft>
                <a:spcPts val="600"/>
              </a:spcAft>
              <a:buNone/>
            </a:pPr>
            <a:r>
              <a:rPr b="1" lang="fr" sz="1100">
                <a:solidFill>
                  <a:schemeClr val="lt1"/>
                </a:solidFill>
              </a:rPr>
              <a:t>La flexibilité</a:t>
            </a:r>
            <a:r>
              <a:rPr lang="fr" sz="1100"/>
              <a:t> inhérente au cadre agile permet de répondre rapidement aux changements </a:t>
            </a:r>
            <a:r>
              <a:rPr lang="fr" sz="1100"/>
              <a:t>d'exigences</a:t>
            </a:r>
            <a:r>
              <a:rPr lang="fr" sz="1100"/>
              <a:t>, tandis que les revues de sprint et les rétrospectives assurent une amélioration continue du processus et du produit.</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8"/>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
        <p:nvSpPr>
          <p:cNvPr id="177" name="Google Shape;177;p18"/>
          <p:cNvSpPr txBox="1"/>
          <p:nvPr/>
        </p:nvSpPr>
        <p:spPr>
          <a:xfrm>
            <a:off x="337200" y="425425"/>
            <a:ext cx="8469600" cy="17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fr" sz="1300">
                <a:solidFill>
                  <a:schemeClr val="lt1"/>
                </a:solidFill>
              </a:rPr>
              <a:t>       Structuration en Sprints : Durée et Objectifs</a:t>
            </a:r>
            <a:endParaRPr b="1" sz="1300">
              <a:solidFill>
                <a:schemeClr val="lt1"/>
              </a:solidFill>
            </a:endParaRPr>
          </a:p>
          <a:p>
            <a:pPr indent="0" lvl="0" marL="0" rtl="0" algn="l">
              <a:lnSpc>
                <a:spcPct val="115000"/>
              </a:lnSpc>
              <a:spcBef>
                <a:spcPts val="1200"/>
              </a:spcBef>
              <a:spcAft>
                <a:spcPts val="0"/>
              </a:spcAft>
              <a:buNone/>
            </a:pPr>
            <a:r>
              <a:rPr b="1" lang="fr" sz="1200">
                <a:solidFill>
                  <a:schemeClr val="lt1"/>
                </a:solidFill>
              </a:rPr>
              <a:t>Sprints :</a:t>
            </a:r>
            <a:r>
              <a:rPr lang="fr" sz="1100"/>
              <a:t> Chaque sprint a une durée fixe, souvent de 2  </a:t>
            </a:r>
            <a:r>
              <a:rPr lang="fr" sz="1100">
                <a:solidFill>
                  <a:srgbClr val="0D0D0D"/>
                </a:solidFill>
              </a:rPr>
              <a:t>à 4 </a:t>
            </a:r>
            <a:r>
              <a:rPr lang="fr" sz="1100"/>
              <a:t>semaines. Chaque sprint commence par un Sprint Planning. Une fois le sprint terminer, on finit par un Sprint Review. Enfin, un Sprint Retrospective.</a:t>
            </a:r>
            <a:endParaRPr sz="1100"/>
          </a:p>
          <a:p>
            <a:pPr indent="0" lvl="0" marL="0" rtl="0" algn="l">
              <a:lnSpc>
                <a:spcPct val="115000"/>
              </a:lnSpc>
              <a:spcBef>
                <a:spcPts val="1200"/>
              </a:spcBef>
              <a:spcAft>
                <a:spcPts val="0"/>
              </a:spcAft>
              <a:buNone/>
            </a:pPr>
            <a:r>
              <a:rPr lang="fr" sz="1100">
                <a:solidFill>
                  <a:srgbClr val="0D0D0D"/>
                </a:solidFill>
              </a:rPr>
              <a:t>Quotidiennement on aura un</a:t>
            </a:r>
            <a:r>
              <a:rPr b="1" lang="fr" sz="1200">
                <a:solidFill>
                  <a:schemeClr val="lt1"/>
                </a:solidFill>
              </a:rPr>
              <a:t> Daily Stand-up, </a:t>
            </a:r>
            <a:endParaRPr sz="1100"/>
          </a:p>
          <a:p>
            <a:pPr indent="0" lvl="0" marL="0" rtl="0" algn="l">
              <a:spcBef>
                <a:spcPts val="1200"/>
              </a:spcBef>
              <a:spcAft>
                <a:spcPts val="0"/>
              </a:spcAft>
              <a:buNone/>
            </a:pPr>
            <a:r>
              <a:t/>
            </a:r>
            <a:endParaRPr sz="1500">
              <a:solidFill>
                <a:srgbClr val="0D0D0D"/>
              </a:solidFill>
              <a:latin typeface="Calibri"/>
              <a:ea typeface="Calibri"/>
              <a:cs typeface="Calibri"/>
              <a:sym typeface="Calibri"/>
            </a:endParaRPr>
          </a:p>
        </p:txBody>
      </p:sp>
      <p:pic>
        <p:nvPicPr>
          <p:cNvPr id="178" name="Google Shape;178;p18"/>
          <p:cNvPicPr preferRelativeResize="0"/>
          <p:nvPr/>
        </p:nvPicPr>
        <p:blipFill>
          <a:blip r:embed="rId4">
            <a:alphaModFix/>
          </a:blip>
          <a:stretch>
            <a:fillRect/>
          </a:stretch>
        </p:blipFill>
        <p:spPr>
          <a:xfrm>
            <a:off x="396923" y="2747125"/>
            <a:ext cx="3227643" cy="1843924"/>
          </a:xfrm>
          <a:prstGeom prst="rect">
            <a:avLst/>
          </a:prstGeom>
          <a:noFill/>
          <a:ln>
            <a:noFill/>
          </a:ln>
        </p:spPr>
      </p:pic>
      <p:pic>
        <p:nvPicPr>
          <p:cNvPr id="179" name="Google Shape;179;p18"/>
          <p:cNvPicPr preferRelativeResize="0"/>
          <p:nvPr/>
        </p:nvPicPr>
        <p:blipFill>
          <a:blip r:embed="rId5">
            <a:alphaModFix/>
          </a:blip>
          <a:stretch>
            <a:fillRect/>
          </a:stretch>
        </p:blipFill>
        <p:spPr>
          <a:xfrm>
            <a:off x="3624575" y="1828800"/>
            <a:ext cx="5031100" cy="234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185" name="Google Shape;185;p19"/>
          <p:cNvSpPr txBox="1"/>
          <p:nvPr/>
        </p:nvSpPr>
        <p:spPr>
          <a:xfrm>
            <a:off x="530025" y="1237925"/>
            <a:ext cx="8320500" cy="2578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rgbClr val="0D0D0D"/>
              </a:buClr>
              <a:buSzPts val="1500"/>
              <a:buFont typeface="Montserrat"/>
              <a:buChar char="●"/>
            </a:pPr>
            <a:r>
              <a:rPr b="0" i="0" lang="fr" sz="1500" u="none" cap="none" strike="noStrike">
                <a:solidFill>
                  <a:srgbClr val="0D0D0D"/>
                </a:solidFill>
                <a:highlight>
                  <a:srgbClr val="FFFFFF"/>
                </a:highlight>
                <a:latin typeface="Montserrat"/>
                <a:ea typeface="Montserrat"/>
                <a:cs typeface="Montserrat"/>
                <a:sym typeface="Montserrat"/>
              </a:rPr>
              <a:t>Capture(s) d'écran du tableau Kanban.</a:t>
            </a:r>
            <a:endParaRPr b="0" i="0" sz="1500" u="none" cap="none" strike="noStrike">
              <a:solidFill>
                <a:srgbClr val="0D0D0D"/>
              </a:solidFill>
              <a:highlight>
                <a:srgbClr val="FFFFFF"/>
              </a:highlight>
              <a:latin typeface="Montserrat"/>
              <a:ea typeface="Montserrat"/>
              <a:cs typeface="Montserrat"/>
              <a:sym typeface="Montserrat"/>
            </a:endParaRPr>
          </a:p>
          <a:p>
            <a:pPr indent="-323850" lvl="0" marL="457200" marR="0" rtl="0" algn="l">
              <a:lnSpc>
                <a:spcPct val="150000"/>
              </a:lnSpc>
              <a:spcBef>
                <a:spcPts val="0"/>
              </a:spcBef>
              <a:spcAft>
                <a:spcPts val="0"/>
              </a:spcAft>
              <a:buClr>
                <a:srgbClr val="0D0D0D"/>
              </a:buClr>
              <a:buSzPts val="1500"/>
              <a:buFont typeface="Montserrat"/>
              <a:buChar char="●"/>
            </a:pPr>
            <a:r>
              <a:rPr b="0" i="0" lang="fr" sz="1500" u="none" cap="none" strike="noStrike">
                <a:solidFill>
                  <a:srgbClr val="0D0D0D"/>
                </a:solidFill>
                <a:highlight>
                  <a:srgbClr val="FFFFFF"/>
                </a:highlight>
                <a:latin typeface="Montserrat"/>
                <a:ea typeface="Montserrat"/>
                <a:cs typeface="Montserrat"/>
                <a:sym typeface="Montserrat"/>
              </a:rPr>
              <a:t>Explication des User Stories (US), tâches attribuées, etc.</a:t>
            </a:r>
            <a:endParaRPr b="0" i="0" sz="1500" u="none" cap="none" strike="noStrike">
              <a:solidFill>
                <a:srgbClr val="0D0D0D"/>
              </a:solidFill>
              <a:highlight>
                <a:srgbClr val="FFFFFF"/>
              </a:highlight>
              <a:latin typeface="Montserrat"/>
              <a:ea typeface="Montserrat"/>
              <a:cs typeface="Montserrat"/>
              <a:sym typeface="Montserrat"/>
            </a:endParaRPr>
          </a:p>
          <a:p>
            <a:pPr indent="-323850" lvl="0" marL="457200" marR="0" rtl="0" algn="l">
              <a:lnSpc>
                <a:spcPct val="150000"/>
              </a:lnSpc>
              <a:spcBef>
                <a:spcPts val="0"/>
              </a:spcBef>
              <a:spcAft>
                <a:spcPts val="0"/>
              </a:spcAft>
              <a:buClr>
                <a:srgbClr val="0D0D0D"/>
              </a:buClr>
              <a:buSzPts val="1500"/>
              <a:buFont typeface="Montserrat"/>
              <a:buChar char="●"/>
            </a:pPr>
            <a:r>
              <a:rPr b="0" i="0" lang="fr" sz="1500" u="none" cap="none" strike="noStrike">
                <a:solidFill>
                  <a:srgbClr val="0D0D0D"/>
                </a:solidFill>
                <a:highlight>
                  <a:srgbClr val="FFFFFF"/>
                </a:highlight>
                <a:latin typeface="Montserrat"/>
                <a:ea typeface="Montserrat"/>
                <a:cs typeface="Montserrat"/>
                <a:sym typeface="Montserrat"/>
              </a:rPr>
              <a:t>Explication de comment le tableau facilite le suivi et la coordination de l'équipe.</a:t>
            </a:r>
            <a:endParaRPr b="0" i="0" sz="1500" u="none" cap="none" strike="noStrike">
              <a:solidFill>
                <a:srgbClr val="0D0D0D"/>
              </a:solidFill>
              <a:highlight>
                <a:srgbClr val="FFFFFF"/>
              </a:highlight>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lang="fr" sz="1100">
                <a:latin typeface="Montserrat"/>
                <a:ea typeface="Montserrat"/>
                <a:cs typeface="Montserrat"/>
                <a:sym typeface="Montserrat"/>
              </a:rPr>
              <a:t>Les User Stories (US) sont des descriptions courtes et simples de fonctionnalités ou de besoins du point de vue de l'utilisateur final.</a:t>
            </a:r>
            <a:endParaRPr sz="1100">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1200"/>
              </a:spcBef>
              <a:spcAft>
                <a:spcPts val="0"/>
              </a:spcAft>
              <a:buClr>
                <a:srgbClr val="000000"/>
              </a:buClr>
              <a:buSzPts val="1400"/>
              <a:buFont typeface="Arial"/>
              <a:buNone/>
            </a:pPr>
            <a:r>
              <a:rPr b="1" lang="fr" sz="1100"/>
              <a:t>Tâches Attribuées :</a:t>
            </a:r>
            <a:r>
              <a:rPr lang="fr" sz="1100"/>
              <a:t> Une fois les User Stories définies, elles sont décomposées en tâches spécifiques. Chaque tâche représente une étape ou une action à accomplir pour réaliser la User Story.</a:t>
            </a:r>
            <a:endParaRPr>
              <a:latin typeface="Montserrat"/>
              <a:ea typeface="Montserrat"/>
              <a:cs typeface="Montserrat"/>
              <a:sym typeface="Montserrat"/>
            </a:endParaRPr>
          </a:p>
        </p:txBody>
      </p:sp>
      <p:sp>
        <p:nvSpPr>
          <p:cNvPr id="186" name="Google Shape;186;p19"/>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19"/>
          <p:cNvPicPr preferRelativeResize="0"/>
          <p:nvPr/>
        </p:nvPicPr>
        <p:blipFill rotWithShape="1">
          <a:blip r:embed="rId3">
            <a:alphaModFix/>
          </a:blip>
          <a:srcRect b="0" l="0" r="0" t="0"/>
          <a:stretch/>
        </p:blipFill>
        <p:spPr>
          <a:xfrm>
            <a:off x="8469575" y="-4"/>
            <a:ext cx="674425" cy="34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514025" y="496875"/>
            <a:ext cx="7505700" cy="45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93" name="Google Shape;193;p20"/>
          <p:cNvSpPr txBox="1"/>
          <p:nvPr/>
        </p:nvSpPr>
        <p:spPr>
          <a:xfrm>
            <a:off x="0" y="0"/>
            <a:ext cx="49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000"/>
              <a:buFont typeface="Arial"/>
              <a:buNone/>
            </a:pPr>
            <a:r>
              <a:rPr b="0" i="0" lang="fr" sz="1000" u="none" cap="none" strike="noStrike">
                <a:solidFill>
                  <a:schemeClr val="dk2"/>
                </a:solidFill>
                <a:latin typeface="Montserrat"/>
                <a:ea typeface="Montserrat"/>
                <a:cs typeface="Montserrat"/>
                <a:sym typeface="Montserrat"/>
              </a:rPr>
              <a:t>Présentation de l’usage du no-code</a:t>
            </a:r>
            <a:endParaRPr b="0" i="0" sz="1000" u="none" cap="none" strike="noStrike">
              <a:solidFill>
                <a:srgbClr val="000000"/>
              </a:solidFill>
              <a:latin typeface="Arial"/>
              <a:ea typeface="Arial"/>
              <a:cs typeface="Arial"/>
              <a:sym typeface="Arial"/>
            </a:endParaRPr>
          </a:p>
        </p:txBody>
      </p:sp>
      <p:sp>
        <p:nvSpPr>
          <p:cNvPr id="194" name="Google Shape;194;p20"/>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p20"/>
          <p:cNvPicPr preferRelativeResize="0"/>
          <p:nvPr/>
        </p:nvPicPr>
        <p:blipFill rotWithShape="1">
          <a:blip r:embed="rId3">
            <a:alphaModFix/>
          </a:blip>
          <a:srcRect b="0" l="0" r="0" t="0"/>
          <a:stretch/>
        </p:blipFill>
        <p:spPr>
          <a:xfrm>
            <a:off x="8469575" y="-4"/>
            <a:ext cx="674425" cy="340550"/>
          </a:xfrm>
          <a:prstGeom prst="rect">
            <a:avLst/>
          </a:prstGeom>
          <a:noFill/>
          <a:ln>
            <a:noFill/>
          </a:ln>
        </p:spPr>
      </p:pic>
      <p:graphicFrame>
        <p:nvGraphicFramePr>
          <p:cNvPr id="196" name="Google Shape;196;p20"/>
          <p:cNvGraphicFramePr/>
          <p:nvPr/>
        </p:nvGraphicFramePr>
        <p:xfrm>
          <a:off x="712775" y="1019900"/>
          <a:ext cx="3000000" cy="3000000"/>
        </p:xfrm>
        <a:graphic>
          <a:graphicData uri="http://schemas.openxmlformats.org/drawingml/2006/table">
            <a:tbl>
              <a:tblPr>
                <a:noFill/>
                <a:tableStyleId>{D39634D0-1541-409D-B5AF-646431C9D6DB}</a:tableStyleId>
              </a:tblPr>
              <a:tblGrid>
                <a:gridCol w="3619500"/>
                <a:gridCol w="3619500"/>
              </a:tblGrid>
              <a:tr h="381000">
                <a:tc>
                  <a:txBody>
                    <a:bodyPr/>
                    <a:lstStyle/>
                    <a:p>
                      <a:pPr indent="0" lvl="0" marL="0" rtl="0" algn="l">
                        <a:spcBef>
                          <a:spcPts val="0"/>
                        </a:spcBef>
                        <a:spcAft>
                          <a:spcPts val="0"/>
                        </a:spcAft>
                        <a:buNone/>
                      </a:pPr>
                      <a:r>
                        <a:rPr lang="fr"/>
                        <a:t>Versionning</a:t>
                      </a:r>
                      <a:endParaRPr/>
                    </a:p>
                  </a:txBody>
                  <a:tcPr marT="91425" marB="91425" marR="91425" marL="91425"/>
                </a:tc>
                <a:tc>
                  <a:txBody>
                    <a:bodyPr/>
                    <a:lstStyle/>
                    <a:p>
                      <a:pPr indent="0" lvl="0" marL="0" rtl="0" algn="l">
                        <a:spcBef>
                          <a:spcPts val="0"/>
                        </a:spcBef>
                        <a:spcAft>
                          <a:spcPts val="0"/>
                        </a:spcAft>
                        <a:buNone/>
                      </a:pPr>
                      <a:r>
                        <a:rPr lang="fr"/>
                        <a:t>Git et Github pour le suivi des versions </a:t>
                      </a:r>
                      <a:endParaRPr/>
                    </a:p>
                  </a:txBody>
                  <a:tcPr marT="91425" marB="91425" marR="91425" marL="91425"/>
                </a:tc>
              </a:tr>
              <a:tr h="381000">
                <a:tc>
                  <a:txBody>
                    <a:bodyPr/>
                    <a:lstStyle/>
                    <a:p>
                      <a:pPr indent="0" lvl="0" marL="0" rtl="0" algn="l">
                        <a:spcBef>
                          <a:spcPts val="0"/>
                        </a:spcBef>
                        <a:spcAft>
                          <a:spcPts val="0"/>
                        </a:spcAft>
                        <a:buNone/>
                      </a:pPr>
                      <a:r>
                        <a:rPr lang="fr"/>
                        <a:t>Framework</a:t>
                      </a:r>
                      <a:endParaRPr/>
                    </a:p>
                  </a:txBody>
                  <a:tcPr marT="91425" marB="91425" marR="91425" marL="91425"/>
                </a:tc>
                <a:tc>
                  <a:txBody>
                    <a:bodyPr/>
                    <a:lstStyle/>
                    <a:p>
                      <a:pPr indent="0" lvl="0" marL="0" rtl="0" algn="l">
                        <a:spcBef>
                          <a:spcPts val="0"/>
                        </a:spcBef>
                        <a:spcAft>
                          <a:spcPts val="0"/>
                        </a:spcAft>
                        <a:buNone/>
                      </a:pPr>
                      <a:r>
                        <a:rPr lang="fr"/>
                        <a:t>REACT (frontend)</a:t>
                      </a:r>
                      <a:endParaRPr/>
                    </a:p>
                    <a:p>
                      <a:pPr indent="0" lvl="0" marL="0" rtl="0" algn="l">
                        <a:spcBef>
                          <a:spcPts val="0"/>
                        </a:spcBef>
                        <a:spcAft>
                          <a:spcPts val="0"/>
                        </a:spcAft>
                        <a:buNone/>
                      </a:pPr>
                      <a:r>
                        <a:rPr lang="fr"/>
                        <a:t>Node.js avec Express (BackEnd).</a:t>
                      </a:r>
                      <a:endParaRPr/>
                    </a:p>
                  </a:txBody>
                  <a:tcPr marT="91425" marB="91425" marR="91425" marL="91425"/>
                </a:tc>
              </a:tr>
              <a:tr h="381000">
                <a:tc>
                  <a:txBody>
                    <a:bodyPr/>
                    <a:lstStyle/>
                    <a:p>
                      <a:pPr indent="0" lvl="0" marL="0" rtl="0" algn="l">
                        <a:spcBef>
                          <a:spcPts val="0"/>
                        </a:spcBef>
                        <a:spcAft>
                          <a:spcPts val="0"/>
                        </a:spcAft>
                        <a:buNone/>
                      </a:pPr>
                      <a:r>
                        <a:rPr lang="fr"/>
                        <a:t>Base de </a:t>
                      </a:r>
                      <a:r>
                        <a:rPr lang="fr"/>
                        <a:t>données</a:t>
                      </a:r>
                      <a:r>
                        <a:rPr lang="fr"/>
                        <a:t> </a:t>
                      </a:r>
                      <a:endParaRPr/>
                    </a:p>
                  </a:txBody>
                  <a:tcPr marT="91425" marB="91425" marR="91425" marL="91425"/>
                </a:tc>
                <a:tc>
                  <a:txBody>
                    <a:bodyPr/>
                    <a:lstStyle/>
                    <a:p>
                      <a:pPr indent="0" lvl="0" marL="0" rtl="0" algn="l">
                        <a:spcBef>
                          <a:spcPts val="0"/>
                        </a:spcBef>
                        <a:spcAft>
                          <a:spcPts val="0"/>
                        </a:spcAft>
                        <a:buNone/>
                      </a:pPr>
                      <a:r>
                        <a:rPr lang="fr"/>
                        <a:t>MongoDB avec Mongoose, pour la gestion des </a:t>
                      </a:r>
                      <a:r>
                        <a:rPr lang="fr"/>
                        <a:t>schémas</a:t>
                      </a:r>
                      <a:r>
                        <a:rPr lang="fr"/>
                        <a:t> et des </a:t>
                      </a:r>
                      <a:r>
                        <a:rPr lang="fr"/>
                        <a:t>opérations</a:t>
                      </a:r>
                      <a:r>
                        <a:rPr lang="fr"/>
                        <a:t> avec la base de </a:t>
                      </a:r>
                      <a:r>
                        <a:rPr lang="fr"/>
                        <a:t>données</a:t>
                      </a:r>
                      <a:r>
                        <a:rPr lang="fr"/>
                        <a:t>, CRUD (BDD) </a:t>
                      </a:r>
                      <a:endParaRPr/>
                    </a:p>
                  </a:txBody>
                  <a:tcPr marT="91425" marB="91425" marR="91425" marL="91425"/>
                </a:tc>
              </a:tr>
              <a:tr h="381000">
                <a:tc>
                  <a:txBody>
                    <a:bodyPr/>
                    <a:lstStyle/>
                    <a:p>
                      <a:pPr indent="0" lvl="0" marL="0" rtl="0" algn="l">
                        <a:spcBef>
                          <a:spcPts val="0"/>
                        </a:spcBef>
                        <a:spcAft>
                          <a:spcPts val="0"/>
                        </a:spcAft>
                        <a:buNone/>
                      </a:pPr>
                      <a:r>
                        <a:rPr lang="fr"/>
                        <a:t>Authentification</a:t>
                      </a:r>
                      <a:endParaRPr/>
                    </a:p>
                  </a:txBody>
                  <a:tcPr marT="91425" marB="91425" marR="91425" marL="91425"/>
                </a:tc>
                <a:tc>
                  <a:txBody>
                    <a:bodyPr/>
                    <a:lstStyle/>
                    <a:p>
                      <a:pPr indent="0" lvl="0" marL="0" rtl="0" algn="l">
                        <a:spcBef>
                          <a:spcPts val="0"/>
                        </a:spcBef>
                        <a:spcAft>
                          <a:spcPts val="0"/>
                        </a:spcAft>
                        <a:buNone/>
                      </a:pPr>
                      <a:r>
                        <a:rPr lang="fr" sz="1100"/>
                        <a:t>Passport.js, gérer l'authentification de manière sécurisée. </a:t>
                      </a:r>
                      <a:endParaRPr/>
                    </a:p>
                  </a:txBody>
                  <a:tcPr marT="91425" marB="91425" marR="91425" marL="91425"/>
                </a:tc>
              </a:tr>
              <a:tr h="381000">
                <a:tc>
                  <a:txBody>
                    <a:bodyPr/>
                    <a:lstStyle/>
                    <a:p>
                      <a:pPr indent="0" lvl="0" marL="0" rtl="0" algn="l">
                        <a:spcBef>
                          <a:spcPts val="0"/>
                        </a:spcBef>
                        <a:spcAft>
                          <a:spcPts val="0"/>
                        </a:spcAft>
                        <a:buNone/>
                      </a:pPr>
                      <a:r>
                        <a:rPr lang="fr"/>
                        <a:t>API tiers </a:t>
                      </a:r>
                      <a:endParaRPr/>
                    </a:p>
                  </a:txBody>
                  <a:tcPr marT="91425" marB="91425" marR="91425" marL="91425"/>
                </a:tc>
                <a:tc>
                  <a:txBody>
                    <a:bodyPr/>
                    <a:lstStyle/>
                    <a:p>
                      <a:pPr indent="0" lvl="0" marL="0" rtl="0" algn="l">
                        <a:spcBef>
                          <a:spcPts val="0"/>
                        </a:spcBef>
                        <a:spcAft>
                          <a:spcPts val="0"/>
                        </a:spcAft>
                        <a:buNone/>
                      </a:pPr>
                      <a:r>
                        <a:rPr lang="fr"/>
                        <a:t>API Deliveroo </a:t>
                      </a:r>
                      <a:endParaRPr/>
                    </a:p>
                    <a:p>
                      <a:pPr indent="0" lvl="0" marL="0" rtl="0" algn="l">
                        <a:lnSpc>
                          <a:spcPct val="115000"/>
                        </a:lnSpc>
                        <a:spcBef>
                          <a:spcPts val="0"/>
                        </a:spcBef>
                        <a:spcAft>
                          <a:spcPts val="0"/>
                        </a:spcAft>
                        <a:buNone/>
                      </a:pPr>
                      <a:r>
                        <a:rPr lang="fr" sz="1200">
                          <a:latin typeface="Montserrat"/>
                          <a:ea typeface="Montserrat"/>
                          <a:cs typeface="Montserrat"/>
                          <a:sym typeface="Montserrat"/>
                        </a:rPr>
                        <a:t>API instagram</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fr" sz="1200">
                          <a:latin typeface="Montserrat"/>
                          <a:ea typeface="Montserrat"/>
                          <a:cs typeface="Montserrat"/>
                          <a:sym typeface="Montserrat"/>
                        </a:rPr>
                        <a:t>Api QWENTA </a:t>
                      </a:r>
                      <a:endParaRPr sz="12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411750" y="648250"/>
            <a:ext cx="8154900" cy="41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55555"/>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202" name="Google Shape;202;p21"/>
          <p:cNvSpPr txBox="1"/>
          <p:nvPr/>
        </p:nvSpPr>
        <p:spPr>
          <a:xfrm>
            <a:off x="411750" y="1366950"/>
            <a:ext cx="8320500" cy="240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fr" sz="1500">
                <a:solidFill>
                  <a:schemeClr val="lt1"/>
                </a:solidFill>
              </a:rPr>
              <a:t>Schéma explicatif : Gestion des données avec MongoDB et Mongoose</a:t>
            </a:r>
            <a:endParaRPr b="1" sz="1500">
              <a:solidFill>
                <a:schemeClr val="lt1"/>
              </a:solidFill>
            </a:endParaRPr>
          </a:p>
          <a:p>
            <a:pPr indent="0" lvl="0" marL="0" rtl="0" algn="l">
              <a:lnSpc>
                <a:spcPct val="115000"/>
              </a:lnSpc>
              <a:spcBef>
                <a:spcPts val="1200"/>
              </a:spcBef>
              <a:spcAft>
                <a:spcPts val="0"/>
              </a:spcAft>
              <a:buNone/>
            </a:pPr>
            <a:r>
              <a:rPr lang="fr" sz="1300"/>
              <a:t>MongoDB est une base de données NoSQL qui stocke les données sous forme de documents JSON, tandis que Mongoose est une bibliothèque qui facilite la gestion de ces données en définissant des schémas et en offrant des méthodes pour interagir avec MongoDB.</a:t>
            </a:r>
            <a:endParaRPr sz="1300"/>
          </a:p>
          <a:p>
            <a:pPr indent="0" lvl="0" marL="0" rtl="0" algn="l">
              <a:lnSpc>
                <a:spcPct val="115000"/>
              </a:lnSpc>
              <a:spcBef>
                <a:spcPts val="1200"/>
              </a:spcBef>
              <a:spcAft>
                <a:spcPts val="0"/>
              </a:spcAft>
              <a:buNone/>
            </a:pPr>
            <a:r>
              <a:rPr lang="fr" sz="1300"/>
              <a:t>J’ai créer un diagramme pour illustrer comment les données sont gérées avec MongoDB et Mongoose.</a:t>
            </a:r>
            <a:endParaRPr sz="1300"/>
          </a:p>
          <a:p>
            <a:pPr indent="0" lvl="0" marL="457200" rtl="0" algn="l">
              <a:lnSpc>
                <a:spcPct val="150000"/>
              </a:lnSpc>
              <a:spcBef>
                <a:spcPts val="1200"/>
              </a:spcBef>
              <a:spcAft>
                <a:spcPts val="0"/>
              </a:spcAft>
              <a:buNone/>
            </a:pPr>
            <a:r>
              <a:t/>
            </a:r>
            <a:endParaRPr sz="1500">
              <a:solidFill>
                <a:srgbClr val="0D0D0D"/>
              </a:solidFill>
              <a:highlight>
                <a:srgbClr val="FFFFFF"/>
              </a:highlight>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1500">
              <a:solidFill>
                <a:srgbClr val="0D0D0D"/>
              </a:solidFill>
              <a:highlight>
                <a:srgbClr val="FFFFFF"/>
              </a:highlight>
              <a:latin typeface="Montserrat"/>
              <a:ea typeface="Montserrat"/>
              <a:cs typeface="Montserrat"/>
              <a:sym typeface="Montserrat"/>
            </a:endParaRPr>
          </a:p>
        </p:txBody>
      </p:sp>
      <p:sp>
        <p:nvSpPr>
          <p:cNvPr id="203" name="Google Shape;203;p21"/>
          <p:cNvSpPr/>
          <p:nvPr/>
        </p:nvSpPr>
        <p:spPr>
          <a:xfrm>
            <a:off x="-4800" y="0"/>
            <a:ext cx="9153600" cy="239700"/>
          </a:xfrm>
          <a:prstGeom prst="rect">
            <a:avLst/>
          </a:prstGeom>
          <a:solidFill>
            <a:srgbClr val="FCE5CD"/>
          </a:solidFill>
          <a:ln cap="flat" cmpd="sng" w="9525">
            <a:solidFill>
              <a:srgbClr val="F7EDD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21"/>
          <p:cNvPicPr preferRelativeResize="0"/>
          <p:nvPr/>
        </p:nvPicPr>
        <p:blipFill rotWithShape="1">
          <a:blip r:embed="rId3">
            <a:alphaModFix/>
          </a:blip>
          <a:srcRect b="0" l="0" r="0" t="0"/>
          <a:stretch/>
        </p:blipFill>
        <p:spPr>
          <a:xfrm>
            <a:off x="8469575" y="-4"/>
            <a:ext cx="674426" cy="340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