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 avec imag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puce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3" name="Shape 133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3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pic" sz="half" idx="13"/>
          </p:nvPr>
        </p:nvSpPr>
        <p:spPr>
          <a:xfrm>
            <a:off x="13571690" y="2898909"/>
            <a:ext cx="8187335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2692769" y="3400271"/>
            <a:ext cx="9195622" cy="9083433"/>
          </a:xfrm>
          <a:prstGeom prst="rect">
            <a:avLst/>
          </a:prstGeom>
        </p:spPr>
        <p:txBody>
          <a:bodyPr anchor="ctr"/>
          <a:lstStyle>
            <a:lvl1pPr marL="465364" indent="-465364">
              <a:spcBef>
                <a:spcPts val="4500"/>
              </a:spcBef>
              <a:buSzPct val="75000"/>
              <a:buChar char="•"/>
              <a:defRPr sz="3800"/>
            </a:lvl1pPr>
            <a:lvl2pPr marL="808264" indent="-465364">
              <a:spcBef>
                <a:spcPts val="4500"/>
              </a:spcBef>
              <a:buSzPct val="75000"/>
              <a:buChar char="•"/>
              <a:defRPr sz="3800"/>
            </a:lvl2pPr>
            <a:lvl3pPr marL="1354364" indent="-465364">
              <a:spcBef>
                <a:spcPts val="4500"/>
              </a:spcBef>
              <a:buSzPct val="75000"/>
              <a:buChar char="•"/>
              <a:defRPr sz="3800"/>
            </a:lvl3pPr>
            <a:lvl4pPr marL="1798864" indent="-465364">
              <a:spcBef>
                <a:spcPts val="4500"/>
              </a:spcBef>
              <a:buSzPct val="75000"/>
              <a:buChar char="•"/>
              <a:defRPr sz="3800"/>
            </a:lvl4pPr>
            <a:lvl5pPr marL="2243364" indent="-465364">
              <a:spcBef>
                <a:spcPts val="4500"/>
              </a:spcBef>
              <a:buSzPct val="75000"/>
              <a:buChar char="•"/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4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7" name="Shape 15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5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8" name="Shape 168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9" name="Shape 169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81" name="Shape 181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2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idx="13"/>
          </p:nvPr>
        </p:nvSpPr>
        <p:spPr>
          <a:xfrm>
            <a:off x="4659907" y="2299692"/>
            <a:ext cx="15064011" cy="91166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125692" y="353133"/>
            <a:ext cx="16626104" cy="1690154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4833937" y="11328368"/>
            <a:ext cx="14716126" cy="200025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11372850" y="6405562"/>
            <a:ext cx="1638301" cy="904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pic>
        <p:nvPicPr>
          <p:cNvPr id="4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texte vi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62" name="Shape 6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6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>
            <a:lvl1pPr indent="506250" algn="l">
              <a:spcBef>
                <a:spcPts val="1600"/>
              </a:spcBef>
              <a:defRPr sz="6600"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726656" y="2107406"/>
            <a:ext cx="16930690" cy="103238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urier"/>
                <a:ea typeface="Courier"/>
                <a:cs typeface="Courier"/>
                <a:sym typeface="Courier"/>
              </a:defRPr>
            </a:lvl1pPr>
            <a:lvl2pPr>
              <a:defRPr sz="3200">
                <a:latin typeface="Courier"/>
                <a:ea typeface="Courier"/>
                <a:cs typeface="Courier"/>
                <a:sym typeface="Courier"/>
              </a:defRPr>
            </a:lvl2pPr>
            <a:lvl3pPr>
              <a:defRPr sz="3200">
                <a:latin typeface="Courier"/>
                <a:ea typeface="Courier"/>
                <a:cs typeface="Courier"/>
                <a:sym typeface="Courier"/>
              </a:defRPr>
            </a:lvl3pPr>
            <a:lvl4pPr>
              <a:defRPr sz="3200">
                <a:latin typeface="Courier"/>
                <a:ea typeface="Courier"/>
                <a:cs typeface="Courier"/>
                <a:sym typeface="Courier"/>
              </a:defRPr>
            </a:lvl4pPr>
            <a:lvl5pPr>
              <a:defRPr sz="3200">
                <a:latin typeface="Courier"/>
                <a:ea typeface="Courier"/>
                <a:cs typeface="Courier"/>
                <a:sym typeface="Courie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Shape 75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76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 degradé deux">
    <p:bg>
      <p:bgPr>
        <a:gradFill flip="none" rotWithShape="1">
          <a:gsLst>
            <a:gs pos="0">
              <a:srgbClr val="033494"/>
            </a:gs>
            <a:gs pos="100000">
              <a:srgbClr val="14022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99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gradFill flip="none" rotWithShape="1">
          <a:gsLst>
            <a:gs pos="0">
              <a:srgbClr val="03002E"/>
            </a:gs>
            <a:gs pos="100000">
              <a:srgbClr val="03349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  <a:ln w="1016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0" name="Shape 11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11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11932893" y="13019484"/>
            <a:ext cx="5003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quentinduval.github.io/tictactoe" TargetMode="External"/><Relationship Id="rId3" Type="http://schemas.openxmlformats.org/officeDocument/2006/relationships/hyperlink" Target="https://github.com/QuentinDuval/TicTacToeDevoxx/tree/master" TargetMode="External"/><Relationship Id="rId4" Type="http://schemas.openxmlformats.org/officeDocument/2006/relationships/hyperlink" Target="https://deque.blog/2017/03/03/building-a-clojurescript-game-architecture-poc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/>
          <a:lstStyle/>
          <a:p>
            <a:pPr defTabSz="698301">
              <a:defRPr sz="9520">
                <a:latin typeface="+mj-lt"/>
                <a:ea typeface="+mj-ea"/>
                <a:cs typeface="+mj-cs"/>
                <a:sym typeface="Montserrat Regular"/>
              </a:defRPr>
            </a:pPr>
            <a:r>
              <a:t>Le fonctionnel par la pratique</a:t>
            </a:r>
          </a:p>
          <a:p>
            <a:pPr defTabSz="698301">
              <a:defRPr sz="9520">
                <a:latin typeface="+mj-lt"/>
                <a:ea typeface="+mj-ea"/>
                <a:cs typeface="+mj-cs"/>
                <a:sym typeface="Montserrat Regular"/>
              </a:defRPr>
            </a:pPr>
            <a:r>
              <a:t>Live Coding d’un jeu Web</a:t>
            </a:r>
          </a:p>
        </p:txBody>
      </p:sp>
      <p:sp>
        <p:nvSpPr>
          <p:cNvPr id="238" name="Shape 238"/>
          <p:cNvSpPr/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Quentin Duval @quduval</a:t>
            </a:r>
          </a:p>
          <a:p>
            <a:pPr/>
            <a:r>
              <a:t>Guillaume Eveillard @geveillard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Board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0" name="Shape 300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1" name="Shape 301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3" name="Shape 303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4" name="Shape 304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6" name="Shape 306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07" name="Shape 307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Board</a:t>
            </a:r>
          </a:p>
        </p:txBody>
      </p:sp>
      <p:sp>
        <p:nvSpPr>
          <p:cNvPr id="312" name="Shape 312"/>
          <p:cNvSpPr/>
          <p:nvPr>
            <p:ph type="body" sz="quarter" idx="4294967295"/>
          </p:nvPr>
        </p:nvSpPr>
        <p:spPr>
          <a:xfrm>
            <a:off x="13000665" y="5228257"/>
            <a:ext cx="10134470" cy="4269694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Courier"/>
                <a:ea typeface="Courier"/>
                <a:cs typeface="Courier"/>
                <a:sym typeface="Courier"/>
              </a:defRPr>
            </a:pPr>
            <a:r>
              <a:t>{ [0 0] :owner/cross</a:t>
            </a:r>
            <a:br/>
            <a:r>
              <a:t>  [1 0] :owner/circle</a:t>
            </a:r>
            <a:br/>
            <a:r>
              <a:t>  [2 0] :owner/none</a:t>
            </a:r>
            <a:br/>
            <a:r>
              <a:t>  ... }</a:t>
            </a:r>
          </a:p>
        </p:txBody>
      </p:sp>
      <p:grpSp>
        <p:nvGrpSpPr>
          <p:cNvPr id="323" name="Group 323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5" name="Shape 315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6" name="Shape 316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8" name="Shape 318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19" name="Shape 319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1" name="Shape 321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2" name="Shape 322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Turn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16890999" y="3175000"/>
            <a:ext cx="3175002" cy="3175001"/>
            <a:chOff x="0" y="0"/>
            <a:chExt cx="3175000" cy="3175000"/>
          </a:xfrm>
        </p:grpSpPr>
        <p:sp>
          <p:nvSpPr>
            <p:cNvPr id="327" name="Shape 327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28" name="Shape 328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330" name="Shape 330"/>
          <p:cNvSpPr/>
          <p:nvPr/>
        </p:nvSpPr>
        <p:spPr>
          <a:xfrm>
            <a:off x="13288962" y="2900362"/>
            <a:ext cx="1831976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/>
            </a:lvl1pPr>
          </a:lstStyle>
          <a:p>
            <a:pPr/>
            <a:r>
              <a:t>+</a:t>
            </a:r>
          </a:p>
        </p:txBody>
      </p:sp>
      <p:sp>
        <p:nvSpPr>
          <p:cNvPr id="331" name="Shape 331"/>
          <p:cNvSpPr/>
          <p:nvPr>
            <p:ph type="body" sz="quarter" idx="4294967295"/>
          </p:nvPr>
        </p:nvSpPr>
        <p:spPr>
          <a:xfrm>
            <a:off x="13994536" y="8626763"/>
            <a:ext cx="8967927" cy="2580441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{ :board ...</a:t>
            </a:r>
            <a:br/>
            <a:r>
              <a:t>  :player ... }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1735180" y="2866847"/>
            <a:ext cx="8890001" cy="8744306"/>
            <a:chOff x="0" y="0"/>
            <a:chExt cx="8890000" cy="8744305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8890000" cy="8744306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56999" y="3212481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4" name="Shape 334"/>
            <p:cNvSpPr/>
            <p:nvPr/>
          </p:nvSpPr>
          <p:spPr>
            <a:xfrm rot="18900000">
              <a:off x="1411220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5" name="Shape 335"/>
            <p:cNvSpPr/>
            <p:nvPr/>
          </p:nvSpPr>
          <p:spPr>
            <a:xfrm rot="2700000">
              <a:off x="1411220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26628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7" name="Shape 337"/>
            <p:cNvSpPr/>
            <p:nvPr/>
          </p:nvSpPr>
          <p:spPr>
            <a:xfrm rot="18900000">
              <a:off x="4320508" y="287329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2700000">
              <a:off x="4320508" y="2827885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201347" y="6104016"/>
              <a:ext cx="2331654" cy="2331654"/>
            </a:xfrm>
            <a:prstGeom prst="ellipse">
              <a:avLst/>
            </a:prstGeom>
            <a:noFill/>
            <a:ln w="152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40" name="Shape 340"/>
            <p:cNvSpPr/>
            <p:nvPr/>
          </p:nvSpPr>
          <p:spPr>
            <a:xfrm rot="18900000">
              <a:off x="7255568" y="-13616"/>
              <a:ext cx="177801" cy="305543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41" name="Shape 341"/>
            <p:cNvSpPr/>
            <p:nvPr/>
          </p:nvSpPr>
          <p:spPr>
            <a:xfrm rot="2700000">
              <a:off x="7255568" y="-59026"/>
              <a:ext cx="177801" cy="30554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Game</a:t>
            </a:r>
          </a:p>
        </p:txBody>
      </p:sp>
      <p:grpSp>
        <p:nvGrpSpPr>
          <p:cNvPr id="364" name="Group 364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346" name="Shape 346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59" name="Group 359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0" name="Group 350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348" name="Shape 348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351" name="Shape 351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4" name="Group 354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352" name="Shape 352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355" name="Shape 355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358" name="Group 358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356" name="Shape 356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362" name="Group 362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360" name="Shape 360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365" name="Shape 365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69" name="Group 369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367" name="Shape 367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70" name="Shape 370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371" name="Shape 371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376" name="Group 376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374" name="Shape 374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75" name="Shape 375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380" name="Shape 380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84" name="Group 384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382" name="Shape 382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388" name="Group 388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386" name="Shape 386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389" name="Shape 389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Shape 39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Game</a:t>
            </a:r>
          </a:p>
        </p:txBody>
      </p:sp>
      <p:grpSp>
        <p:nvGrpSpPr>
          <p:cNvPr id="415" name="Group 415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397" name="Shape 397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10" name="Group 410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1" name="Group 401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399" name="Shape 399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402" name="Shape 402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5" name="Group 405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403" name="Shape 403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406" name="Shape 406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409" name="Group 409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407" name="Shape 407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413" name="Group 413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411" name="Shape 411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14" name="Shape 414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416" name="Shape 416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20" name="Group 420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418" name="Shape 418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19" name="Shape 419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21" name="Shape 421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24" name="Group 424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422" name="Shape 422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23" name="Shape 423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427" name="Group 427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425" name="Shape 425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28" name="Shape 428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431" name="Shape 431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35" name="Group 435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433" name="Shape 433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36" name="Shape 436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439" name="Group 439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437" name="Shape 437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38" name="Shape 438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442" name="Group 442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440" name="Shape 440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443" name="Shape 443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445" name="Shape 445"/>
          <p:cNvSpPr/>
          <p:nvPr>
            <p:ph type="body" sz="half" idx="4294967295"/>
          </p:nvPr>
        </p:nvSpPr>
        <p:spPr>
          <a:xfrm>
            <a:off x="12935203" y="2430849"/>
            <a:ext cx="9918720" cy="9895695"/>
          </a:xfrm>
          <a:prstGeom prst="rect">
            <a:avLst/>
          </a:prstGeom>
        </p:spPr>
        <p:txBody>
          <a:bodyPr/>
          <a:lstStyle/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[ turn-0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turn-1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previous-turn</a:t>
            </a:r>
          </a:p>
          <a:p>
            <a:pPr>
              <a:defRPr sz="8000">
                <a:latin typeface="Courier"/>
                <a:ea typeface="Courier"/>
                <a:cs typeface="Courier"/>
                <a:sym typeface="Courier"/>
              </a:defRPr>
            </a:pPr>
            <a:r>
              <a:t>  current-turn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Shape 44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sp>
        <p:nvSpPr>
          <p:cNvPr id="454" name="Shape 454"/>
          <p:cNvSpPr/>
          <p:nvPr/>
        </p:nvSpPr>
        <p:spPr>
          <a:xfrm>
            <a:off x="3043668" y="8569417"/>
            <a:ext cx="2572650" cy="2534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7508" y="19407"/>
                  <a:pt x="308" y="12207"/>
                  <a:pt x="0" y="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50" name="Shape 450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451" name="Shape 451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455" name="Shape 455"/>
          <p:cNvSpPr/>
          <p:nvPr/>
        </p:nvSpPr>
        <p:spPr>
          <a:xfrm>
            <a:off x="3039293" y="3542837"/>
            <a:ext cx="2577024" cy="2496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4" h="21600" fill="norm" stroke="1" extrusionOk="0">
                <a:moveTo>
                  <a:pt x="36" y="21600"/>
                </a:moveTo>
                <a:cubicBezTo>
                  <a:pt x="-566" y="8404"/>
                  <a:pt x="6433" y="1204"/>
                  <a:pt x="21034" y="0"/>
                </a:cubicBezTo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3043668" y="6039265"/>
            <a:ext cx="2" cy="25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Shape 459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cxnSp>
        <p:nvCxnSpPr>
          <p:cNvPr id="460" name="Connector 460"/>
          <p:cNvCxnSpPr>
            <a:stCxn id="461" idx="0"/>
            <a:endCxn id="463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461" name="Shape 461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462" name="Shape 462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463" name="Shape 463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???</a:t>
            </a:r>
          </a:p>
        </p:txBody>
      </p:sp>
      <p:sp>
        <p:nvSpPr>
          <p:cNvPr id="464" name="Shape 464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cxnSp>
        <p:nvCxnSpPr>
          <p:cNvPr id="465" name="Connector 465"/>
          <p:cNvCxnSpPr>
            <a:stCxn id="464" idx="0"/>
            <a:endCxn id="462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66" name="Connector 466"/>
          <p:cNvCxnSpPr>
            <a:stCxn id="463" idx="0"/>
            <a:endCxn id="464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469" name="Shape 4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Shape 47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Reagent</a:t>
            </a:r>
          </a:p>
        </p:txBody>
      </p:sp>
      <p:cxnSp>
        <p:nvCxnSpPr>
          <p:cNvPr id="473" name="Connector 473"/>
          <p:cNvCxnSpPr>
            <a:stCxn id="474" idx="0"/>
            <a:endCxn id="476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474" name="Shape 474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475" name="Shape 475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476" name="Shape 476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Reagent</a:t>
            </a:r>
          </a:p>
        </p:txBody>
      </p:sp>
      <p:sp>
        <p:nvSpPr>
          <p:cNvPr id="477" name="Shape 477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cxnSp>
        <p:nvCxnSpPr>
          <p:cNvPr id="478" name="Connector 478"/>
          <p:cNvCxnSpPr>
            <a:stCxn id="477" idx="0"/>
            <a:endCxn id="475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79" name="Connector 479"/>
          <p:cNvCxnSpPr>
            <a:stCxn id="476" idx="0"/>
            <a:endCxn id="477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480" name="Shape 480"/>
          <p:cNvSpPr/>
          <p:nvPr/>
        </p:nvSpPr>
        <p:spPr>
          <a:xfrm>
            <a:off x="11470001" y="3009304"/>
            <a:ext cx="1140775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Surcouche sur React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Intégré dans le language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Pas de templating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483" name="Shape 4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Protagonistes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12547334" y="4400202"/>
            <a:ext cx="9825113" cy="7139067"/>
            <a:chOff x="0" y="0"/>
            <a:chExt cx="9825111" cy="7139065"/>
          </a:xfrm>
        </p:grpSpPr>
        <p:sp>
          <p:nvSpPr>
            <p:cNvPr id="245" name="Shape 245"/>
            <p:cNvSpPr/>
            <p:nvPr/>
          </p:nvSpPr>
          <p:spPr>
            <a:xfrm>
              <a:off x="63500" y="63500"/>
              <a:ext cx="9698112" cy="7012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OBJECTIF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Live Coder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Ne pas se planter</a:t>
              </a:r>
            </a:p>
          </p:txBody>
        </p:sp>
        <p:pic>
          <p:nvPicPr>
            <p:cNvPr id="24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25112" cy="7139066"/>
            </a:xfrm>
            <a:prstGeom prst="rect">
              <a:avLst/>
            </a:prstGeom>
            <a:effectLst/>
          </p:spPr>
        </p:pic>
      </p:grpSp>
      <p:sp>
        <p:nvSpPr>
          <p:cNvPr id="247" name="Shape 247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6 ans à Murex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C++ le jour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Haskell &amp; Clojure</a:t>
            </a:r>
          </a:p>
        </p:txBody>
      </p:sp>
      <p:sp>
        <p:nvSpPr>
          <p:cNvPr id="248" name="Shape 248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49" name="Shape 249"/>
          <p:cNvSpPr/>
          <p:nvPr/>
        </p:nvSpPr>
        <p:spPr>
          <a:xfrm>
            <a:off x="2137569" y="3689239"/>
            <a:ext cx="969811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QUENTIN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6" name="Shape 486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cxnSp>
        <p:nvCxnSpPr>
          <p:cNvPr id="487" name="Connector 487"/>
          <p:cNvCxnSpPr>
            <a:stCxn id="488" idx="0"/>
            <a:endCxn id="490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488" name="Shape 488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489" name="Shape 489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490" name="Shape 490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Reagent</a:t>
            </a:r>
          </a:p>
        </p:txBody>
      </p:sp>
      <p:sp>
        <p:nvSpPr>
          <p:cNvPr id="491" name="Shape 491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sp>
        <p:nvSpPr>
          <p:cNvPr id="492" name="Shape 492"/>
          <p:cNvSpPr/>
          <p:nvPr/>
        </p:nvSpPr>
        <p:spPr>
          <a:xfrm>
            <a:off x="10096405" y="679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Logic</a:t>
            </a:r>
          </a:p>
        </p:txBody>
      </p:sp>
      <p:cxnSp>
        <p:nvCxnSpPr>
          <p:cNvPr id="493" name="Connector 493"/>
          <p:cNvCxnSpPr>
            <a:stCxn id="491" idx="0"/>
            <a:endCxn id="489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94" name="Connector 494"/>
          <p:cNvCxnSpPr>
            <a:stCxn id="488" idx="0"/>
            <a:endCxn id="492" idx="0"/>
          </p:cNvCxnSpPr>
          <p:nvPr/>
        </p:nvCxnSpPr>
        <p:spPr>
          <a:xfrm flipV="1">
            <a:off x="7599000" y="7429500"/>
            <a:ext cx="4480085" cy="3734298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95" name="Connector 495"/>
          <p:cNvCxnSpPr>
            <a:stCxn id="489" idx="0"/>
            <a:endCxn id="492" idx="0"/>
          </p:cNvCxnSpPr>
          <p:nvPr/>
        </p:nvCxnSpPr>
        <p:spPr>
          <a:xfrm>
            <a:off x="7599000" y="3619500"/>
            <a:ext cx="4480085" cy="3810000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96" name="Connector 496"/>
          <p:cNvCxnSpPr>
            <a:stCxn id="490" idx="0"/>
            <a:endCxn id="491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Shape 499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cxnSp>
        <p:nvCxnSpPr>
          <p:cNvPr id="500" name="Connector 500"/>
          <p:cNvCxnSpPr>
            <a:stCxn id="501" idx="0"/>
            <a:endCxn id="503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501" name="Shape 501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502" name="Shape 502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503" name="Shape 503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Reagent</a:t>
            </a:r>
          </a:p>
        </p:txBody>
      </p:sp>
      <p:sp>
        <p:nvSpPr>
          <p:cNvPr id="504" name="Shape 504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sp>
        <p:nvSpPr>
          <p:cNvPr id="505" name="Shape 505"/>
          <p:cNvSpPr/>
          <p:nvPr/>
        </p:nvSpPr>
        <p:spPr>
          <a:xfrm>
            <a:off x="10096405" y="679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Logic</a:t>
            </a:r>
          </a:p>
        </p:txBody>
      </p:sp>
      <p:cxnSp>
        <p:nvCxnSpPr>
          <p:cNvPr id="506" name="Connector 506"/>
          <p:cNvCxnSpPr>
            <a:stCxn id="504" idx="0"/>
            <a:endCxn id="502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07" name="Connector 507"/>
          <p:cNvCxnSpPr>
            <a:stCxn id="501" idx="0"/>
            <a:endCxn id="505" idx="0"/>
          </p:cNvCxnSpPr>
          <p:nvPr/>
        </p:nvCxnSpPr>
        <p:spPr>
          <a:xfrm flipV="1">
            <a:off x="7599000" y="7429500"/>
            <a:ext cx="4480085" cy="3734298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08" name="Connector 508"/>
          <p:cNvCxnSpPr>
            <a:stCxn id="502" idx="0"/>
            <a:endCxn id="505" idx="0"/>
          </p:cNvCxnSpPr>
          <p:nvPr/>
        </p:nvCxnSpPr>
        <p:spPr>
          <a:xfrm>
            <a:off x="7599000" y="3619500"/>
            <a:ext cx="4480085" cy="3810000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09" name="Connector 509"/>
          <p:cNvCxnSpPr>
            <a:stCxn id="503" idx="0"/>
            <a:endCxn id="504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510" name="Shape 510"/>
          <p:cNvSpPr/>
          <p:nvPr/>
        </p:nvSpPr>
        <p:spPr>
          <a:xfrm>
            <a:off x="14773368" y="3009304"/>
            <a:ext cx="872741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Modèle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+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Evènement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=</a:t>
            </a:r>
          </a:p>
          <a:p>
            <a:pPr defTabSz="772239">
              <a:spcBef>
                <a:spcPts val="5500"/>
              </a:spcBef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Nouveau modèle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513" name="Shape 5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1735180" y="2866847"/>
            <a:ext cx="8890001" cy="8744306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16" name="Shape 5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18" name="Shape 518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19" name="Shape 519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0" name="Shape 520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1" name="Shape 521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2" name="Shape 522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3" name="Shape 523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4" name="Shape 524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5" name="Shape 525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6" name="Shape 526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1689100" y="8770160"/>
            <a:ext cx="8966200" cy="28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29" name="Shape 529"/>
          <p:cNvSpPr/>
          <p:nvPr/>
        </p:nvSpPr>
        <p:spPr>
          <a:xfrm>
            <a:off x="1690945" y="5874560"/>
            <a:ext cx="8966201" cy="2694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0" name="Shape 530"/>
          <p:cNvSpPr/>
          <p:nvPr/>
        </p:nvSpPr>
        <p:spPr>
          <a:xfrm>
            <a:off x="1689100" y="2881281"/>
            <a:ext cx="8966200" cy="28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1" name="Shape 5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Shape 53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33" name="Shape 533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4" name="Shape 534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5" name="Shape 535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6" name="Shape 536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7" name="Shape 537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8" name="Shape 538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39" name="Shape 539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0" name="Shape 540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1" name="Shape 541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2" name="Shape 542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[0 1] [0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[[1 0] [1 1] [1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[[2 0] [2 1] [2 2]]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1739900" y="2870200"/>
            <a:ext cx="2917876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5" name="Shape 545"/>
          <p:cNvSpPr/>
          <p:nvPr/>
        </p:nvSpPr>
        <p:spPr>
          <a:xfrm>
            <a:off x="4819338" y="2870200"/>
            <a:ext cx="2768601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6" name="Shape 546"/>
          <p:cNvSpPr/>
          <p:nvPr/>
        </p:nvSpPr>
        <p:spPr>
          <a:xfrm>
            <a:off x="7745679" y="2870200"/>
            <a:ext cx="2917877" cy="875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Shape 548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49" name="Shape 549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0" name="Shape 550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1" name="Shape 551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2" name="Shape 552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3" name="Shape 553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4" name="Shape 554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5" name="Shape 555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6" name="Shape 556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7" name="Shape 557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58" name="Shape 558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[1 0] [2 0]]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1] [1 1] [2 1]]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2] [1 2] [2 2]]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7705355" y="303361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1" name="Shape 561"/>
          <p:cNvSpPr/>
          <p:nvPr/>
        </p:nvSpPr>
        <p:spPr>
          <a:xfrm>
            <a:off x="7705355" y="8789351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2" name="Shape 562"/>
          <p:cNvSpPr/>
          <p:nvPr/>
        </p:nvSpPr>
        <p:spPr>
          <a:xfrm>
            <a:off x="4770294" y="587511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3" name="Shape 563"/>
          <p:cNvSpPr/>
          <p:nvPr/>
        </p:nvSpPr>
        <p:spPr>
          <a:xfrm>
            <a:off x="1838301" y="2988200"/>
            <a:ext cx="2794001" cy="2694679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4" name="Shape 5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5" name="Shape 565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Conditions de victoire</a:t>
            </a:r>
          </a:p>
        </p:txBody>
      </p:sp>
      <p:sp>
        <p:nvSpPr>
          <p:cNvPr id="566" name="Shape 566"/>
          <p:cNvSpPr/>
          <p:nvPr/>
        </p:nvSpPr>
        <p:spPr>
          <a:xfrm>
            <a:off x="2092180" y="6079328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7" name="Shape 567"/>
          <p:cNvSpPr/>
          <p:nvPr/>
        </p:nvSpPr>
        <p:spPr>
          <a:xfrm rot="18900000">
            <a:off x="3146401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8" name="Shape 568"/>
          <p:cNvSpPr/>
          <p:nvPr/>
        </p:nvSpPr>
        <p:spPr>
          <a:xfrm rot="2700000">
            <a:off x="3146401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69" name="Shape 569"/>
          <p:cNvSpPr/>
          <p:nvPr/>
        </p:nvSpPr>
        <p:spPr>
          <a:xfrm>
            <a:off x="500146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0" name="Shape 570"/>
          <p:cNvSpPr/>
          <p:nvPr/>
        </p:nvSpPr>
        <p:spPr>
          <a:xfrm rot="18900000">
            <a:off x="6055689" y="5740142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1" name="Shape 571"/>
          <p:cNvSpPr/>
          <p:nvPr/>
        </p:nvSpPr>
        <p:spPr>
          <a:xfrm rot="2700000">
            <a:off x="6055689" y="56947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2" name="Shape 572"/>
          <p:cNvSpPr/>
          <p:nvPr/>
        </p:nvSpPr>
        <p:spPr>
          <a:xfrm>
            <a:off x="7936528" y="8970863"/>
            <a:ext cx="2331654" cy="2331654"/>
          </a:xfrm>
          <a:prstGeom prst="ellipse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3" name="Shape 573"/>
          <p:cNvSpPr/>
          <p:nvPr/>
        </p:nvSpPr>
        <p:spPr>
          <a:xfrm rot="18900000">
            <a:off x="8990749" y="2853232"/>
            <a:ext cx="177801" cy="3055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4" name="Shape 574"/>
          <p:cNvSpPr/>
          <p:nvPr/>
        </p:nvSpPr>
        <p:spPr>
          <a:xfrm rot="2700000">
            <a:off x="8990749" y="2807821"/>
            <a:ext cx="177801" cy="30554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5" name="Shape 575"/>
          <p:cNvSpPr/>
          <p:nvPr/>
        </p:nvSpPr>
        <p:spPr>
          <a:xfrm>
            <a:off x="1838301" y="8812055"/>
            <a:ext cx="2794001" cy="2694680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576" name="Shape 576"/>
          <p:cNvSpPr/>
          <p:nvPr>
            <p:ph type="body" sz="quarter" idx="4294967295"/>
          </p:nvPr>
        </p:nvSpPr>
        <p:spPr>
          <a:xfrm>
            <a:off x="12267927" y="4322843"/>
            <a:ext cx="10992344" cy="5772744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0] [1 1] [2 2]]</a:t>
            </a: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7200">
                <a:latin typeface="Courier"/>
                <a:ea typeface="Courier"/>
                <a:cs typeface="Courier"/>
                <a:sym typeface="Courier"/>
              </a:defRPr>
            </a:pPr>
            <a:r>
              <a:t>[[0 2] [1 1] [2 0]]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579" name="Shape 5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Shape 58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Design</a:t>
            </a:r>
          </a:p>
        </p:txBody>
      </p:sp>
      <p:cxnSp>
        <p:nvCxnSpPr>
          <p:cNvPr id="583" name="Connector 583"/>
          <p:cNvCxnSpPr>
            <a:stCxn id="584" idx="0"/>
            <a:endCxn id="586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584" name="Shape 584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585" name="Shape 585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586" name="Shape 586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Reagent</a:t>
            </a:r>
          </a:p>
        </p:txBody>
      </p:sp>
      <p:sp>
        <p:nvSpPr>
          <p:cNvPr id="587" name="Shape 587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sp>
        <p:nvSpPr>
          <p:cNvPr id="588" name="Shape 588"/>
          <p:cNvSpPr/>
          <p:nvPr/>
        </p:nvSpPr>
        <p:spPr>
          <a:xfrm>
            <a:off x="10096405" y="679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Logic</a:t>
            </a:r>
          </a:p>
        </p:txBody>
      </p:sp>
      <p:cxnSp>
        <p:nvCxnSpPr>
          <p:cNvPr id="589" name="Connector 589"/>
          <p:cNvCxnSpPr>
            <a:stCxn id="587" idx="0"/>
            <a:endCxn id="585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90" name="Connector 590"/>
          <p:cNvCxnSpPr>
            <a:stCxn id="584" idx="0"/>
            <a:endCxn id="588" idx="0"/>
          </p:cNvCxnSpPr>
          <p:nvPr/>
        </p:nvCxnSpPr>
        <p:spPr>
          <a:xfrm flipV="1">
            <a:off x="7599000" y="7429500"/>
            <a:ext cx="4480085" cy="3734298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91" name="Connector 591"/>
          <p:cNvCxnSpPr>
            <a:stCxn id="585" idx="0"/>
            <a:endCxn id="588" idx="0"/>
          </p:cNvCxnSpPr>
          <p:nvPr/>
        </p:nvCxnSpPr>
        <p:spPr>
          <a:xfrm>
            <a:off x="7599000" y="3619500"/>
            <a:ext cx="4480085" cy="3810000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92" name="Connector 592"/>
          <p:cNvCxnSpPr>
            <a:stCxn id="586" idx="0"/>
            <a:endCxn id="587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593" name="Shape 593"/>
          <p:cNvSpPr/>
          <p:nvPr/>
        </p:nvSpPr>
        <p:spPr>
          <a:xfrm>
            <a:off x="14773368" y="3009304"/>
            <a:ext cx="872741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Simple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Un seul d’état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Testable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Évènements métier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9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Le CTRL-Z</a:t>
            </a:r>
          </a:p>
        </p:txBody>
      </p:sp>
      <p:sp>
        <p:nvSpPr>
          <p:cNvPr id="596" name="Shape 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53" name="Shape 25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Protagonistes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12547334" y="4400202"/>
            <a:ext cx="9825113" cy="7139067"/>
            <a:chOff x="0" y="0"/>
            <a:chExt cx="9825111" cy="7139065"/>
          </a:xfrm>
        </p:grpSpPr>
        <p:sp>
          <p:nvSpPr>
            <p:cNvPr id="255" name="Shape 255"/>
            <p:cNvSpPr/>
            <p:nvPr/>
          </p:nvSpPr>
          <p:spPr>
            <a:xfrm>
              <a:off x="63500" y="63500"/>
              <a:ext cx="9698112" cy="7012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OBJECTIF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Live Coder</a:t>
              </a:r>
            </a:p>
            <a:p>
              <a:pPr>
                <a:spcBef>
                  <a:spcPts val="5900"/>
                </a:spcBef>
                <a:defRPr sz="8000"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Ne pas se planter</a:t>
              </a:r>
            </a:p>
          </p:txBody>
        </p:sp>
        <p:pic>
          <p:nvPicPr>
            <p:cNvPr id="25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25112" cy="7139066"/>
            </a:xfrm>
            <a:prstGeom prst="rect">
              <a:avLst/>
            </a:prstGeom>
            <a:effectLst/>
          </p:spPr>
        </p:pic>
      </p:grpSp>
      <p:sp>
        <p:nvSpPr>
          <p:cNvPr id="257" name="Shape 257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5 ans à Murex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Java le jour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Cherche language</a:t>
            </a:r>
          </a:p>
        </p:txBody>
      </p:sp>
      <p:sp>
        <p:nvSpPr>
          <p:cNvPr id="258" name="Shape 258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59" name="Shape 259"/>
          <p:cNvSpPr/>
          <p:nvPr/>
        </p:nvSpPr>
        <p:spPr>
          <a:xfrm>
            <a:off x="2137569" y="3689239"/>
            <a:ext cx="969811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2" algn="l">
              <a:spcBef>
                <a:spcPts val="5900"/>
              </a:spcBef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GUILLAUME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9" name="Shape 599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Etat = Succession de Valeurs</a:t>
            </a:r>
          </a:p>
        </p:txBody>
      </p:sp>
      <p:grpSp>
        <p:nvGrpSpPr>
          <p:cNvPr id="618" name="Group 618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600" name="Shape 600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13" name="Group 613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601" name="Shape 601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04" name="Group 604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602" name="Shape 602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03" name="Shape 603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05" name="Shape 605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08" name="Group 608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606" name="Shape 606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09" name="Shape 609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12" name="Group 612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610" name="Shape 610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616" name="Group 616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614" name="Shape 614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15" name="Shape 615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17" name="Shape 617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633" name="Group 633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619" name="Shape 619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23" name="Group 623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621" name="Shape 621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22" name="Shape 622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24" name="Shape 624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27" name="Group 627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625" name="Shape 625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30" name="Group 630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628" name="Shape 628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31" name="Shape 631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32" name="Shape 632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647" name="Group 647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634" name="Shape 634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38" name="Group 638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636" name="Shape 636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37" name="Shape 637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42" name="Group 642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640" name="Shape 640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41" name="Shape 641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45" name="Group 645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643" name="Shape 643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46" name="Shape 646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pPr/>
            <a:r>
              <a:t>Live Code</a:t>
            </a:r>
          </a:p>
        </p:txBody>
      </p:sp>
      <p:sp>
        <p:nvSpPr>
          <p:cNvPr id="650" name="Shape 6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3" name="Shape 65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Etat = Succession de Valeurs</a:t>
            </a:r>
          </a:p>
        </p:txBody>
      </p:sp>
      <p:grpSp>
        <p:nvGrpSpPr>
          <p:cNvPr id="672" name="Group 672"/>
          <p:cNvGrpSpPr/>
          <p:nvPr/>
        </p:nvGrpSpPr>
        <p:grpSpPr>
          <a:xfrm>
            <a:off x="3048000" y="8509000"/>
            <a:ext cx="7884157" cy="3831307"/>
            <a:chOff x="0" y="0"/>
            <a:chExt cx="7884156" cy="3831306"/>
          </a:xfrm>
        </p:grpSpPr>
        <p:sp>
          <p:nvSpPr>
            <p:cNvPr id="654" name="Shape 654"/>
            <p:cNvSpPr/>
            <p:nvPr/>
          </p:nvSpPr>
          <p:spPr>
            <a:xfrm>
              <a:off x="0" y="41873"/>
              <a:ext cx="3810000" cy="3747561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67" name="Group 667"/>
            <p:cNvGrpSpPr/>
            <p:nvPr/>
          </p:nvGrpSpPr>
          <p:grpSpPr>
            <a:xfrm>
              <a:off x="152999" y="126975"/>
              <a:ext cx="3504002" cy="3475757"/>
              <a:chOff x="0" y="0"/>
              <a:chExt cx="3504000" cy="3475756"/>
            </a:xfrm>
          </p:grpSpPr>
          <p:sp>
            <p:nvSpPr>
              <p:cNvPr id="655" name="Shape 655"/>
              <p:cNvSpPr/>
              <p:nvPr/>
            </p:nvSpPr>
            <p:spPr>
              <a:xfrm>
                <a:off x="0" y="1237247"/>
                <a:ext cx="999280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58" name="Group 658"/>
              <p:cNvGrpSpPr/>
              <p:nvPr/>
            </p:nvGrpSpPr>
            <p:grpSpPr>
              <a:xfrm>
                <a:off x="-1" y="-1"/>
                <a:ext cx="999281" cy="999281"/>
                <a:chOff x="0" y="0"/>
                <a:chExt cx="999279" cy="999279"/>
              </a:xfrm>
            </p:grpSpPr>
            <p:sp>
              <p:nvSpPr>
                <p:cNvPr id="656" name="Shape 656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59" name="Shape 659"/>
              <p:cNvSpPr/>
              <p:nvPr/>
            </p:nvSpPr>
            <p:spPr>
              <a:xfrm>
                <a:off x="1246837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62" name="Group 662"/>
              <p:cNvGrpSpPr/>
              <p:nvPr/>
            </p:nvGrpSpPr>
            <p:grpSpPr>
              <a:xfrm>
                <a:off x="1246837" y="1237247"/>
                <a:ext cx="999281" cy="999281"/>
                <a:chOff x="0" y="0"/>
                <a:chExt cx="999279" cy="999279"/>
              </a:xfrm>
            </p:grpSpPr>
            <p:sp>
              <p:nvSpPr>
                <p:cNvPr id="660" name="Shape 660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  <p:sp>
            <p:nvSpPr>
              <p:cNvPr id="663" name="Shape 663"/>
              <p:cNvSpPr/>
              <p:nvPr/>
            </p:nvSpPr>
            <p:spPr>
              <a:xfrm>
                <a:off x="2504720" y="2476476"/>
                <a:ext cx="999281" cy="999281"/>
              </a:xfrm>
              <a:prstGeom prst="ellipse">
                <a:avLst/>
              </a:prstGeom>
              <a:noFill/>
              <a:ln w="889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grpSp>
            <p:nvGrpSpPr>
              <p:cNvPr id="666" name="Group 666"/>
              <p:cNvGrpSpPr/>
              <p:nvPr/>
            </p:nvGrpSpPr>
            <p:grpSpPr>
              <a:xfrm>
                <a:off x="2504720" y="-1"/>
                <a:ext cx="999281" cy="999281"/>
                <a:chOff x="0" y="0"/>
                <a:chExt cx="999279" cy="999279"/>
              </a:xfrm>
            </p:grpSpPr>
            <p:sp>
              <p:nvSpPr>
                <p:cNvPr id="664" name="Shape 664"/>
                <p:cNvSpPr/>
                <p:nvPr/>
              </p:nvSpPr>
              <p:spPr>
                <a:xfrm rot="189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 rot="2700000">
                  <a:off x="447778" y="-155097"/>
                  <a:ext cx="103724" cy="1309474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600"/>
                  </a:pPr>
                </a:p>
              </p:txBody>
            </p:sp>
          </p:grpSp>
        </p:grpSp>
        <p:grpSp>
          <p:nvGrpSpPr>
            <p:cNvPr id="670" name="Group 670"/>
            <p:cNvGrpSpPr/>
            <p:nvPr/>
          </p:nvGrpSpPr>
          <p:grpSpPr>
            <a:xfrm>
              <a:off x="4483783" y="436044"/>
              <a:ext cx="2921001" cy="2921000"/>
              <a:chOff x="0" y="0"/>
              <a:chExt cx="2921000" cy="2920999"/>
            </a:xfrm>
          </p:grpSpPr>
          <p:sp>
            <p:nvSpPr>
              <p:cNvPr id="668" name="Shape 668"/>
              <p:cNvSpPr/>
              <p:nvPr/>
            </p:nvSpPr>
            <p:spPr>
              <a:xfrm rot="189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69" name="Shape 669"/>
              <p:cNvSpPr/>
              <p:nvPr/>
            </p:nvSpPr>
            <p:spPr>
              <a:xfrm rot="2700000">
                <a:off x="1308903" y="-453363"/>
                <a:ext cx="303194" cy="382772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71" name="Shape 671"/>
            <p:cNvSpPr/>
            <p:nvPr/>
          </p:nvSpPr>
          <p:spPr>
            <a:xfrm>
              <a:off x="2564" y="0"/>
              <a:ext cx="7881593" cy="383130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687" name="Group 687"/>
          <p:cNvGrpSpPr/>
          <p:nvPr/>
        </p:nvGrpSpPr>
        <p:grpSpPr>
          <a:xfrm>
            <a:off x="4584700" y="5041900"/>
            <a:ext cx="6350000" cy="3061827"/>
            <a:chOff x="0" y="0"/>
            <a:chExt cx="6350000" cy="3061826"/>
          </a:xfrm>
        </p:grpSpPr>
        <p:sp>
          <p:nvSpPr>
            <p:cNvPr id="673" name="Shape 673"/>
            <p:cNvSpPr/>
            <p:nvPr/>
          </p:nvSpPr>
          <p:spPr>
            <a:xfrm>
              <a:off x="5299" y="24756"/>
              <a:ext cx="3062506" cy="3012315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28282" y="11285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77" name="Group 677"/>
            <p:cNvGrpSpPr/>
            <p:nvPr/>
          </p:nvGrpSpPr>
          <p:grpSpPr>
            <a:xfrm>
              <a:off x="128282" y="133994"/>
              <a:ext cx="803229" cy="803229"/>
              <a:chOff x="0" y="0"/>
              <a:chExt cx="803228" cy="803228"/>
            </a:xfrm>
          </p:grpSpPr>
          <p:sp>
            <p:nvSpPr>
              <p:cNvPr id="675" name="Shape 675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76" name="Shape 676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78" name="Shape 678"/>
            <p:cNvSpPr/>
            <p:nvPr/>
          </p:nvSpPr>
          <p:spPr>
            <a:xfrm>
              <a:off x="1130498" y="2124603"/>
              <a:ext cx="803229" cy="803229"/>
            </a:xfrm>
            <a:prstGeom prst="ellips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81" name="Group 681"/>
            <p:cNvGrpSpPr/>
            <p:nvPr/>
          </p:nvGrpSpPr>
          <p:grpSpPr>
            <a:xfrm>
              <a:off x="1130498" y="1128503"/>
              <a:ext cx="803229" cy="803229"/>
              <a:chOff x="0" y="0"/>
              <a:chExt cx="803228" cy="803228"/>
            </a:xfrm>
          </p:grpSpPr>
          <p:sp>
            <p:nvSpPr>
              <p:cNvPr id="679" name="Shape 679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80" name="Shape 680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84" name="Group 684"/>
            <p:cNvGrpSpPr/>
            <p:nvPr/>
          </p:nvGrpSpPr>
          <p:grpSpPr>
            <a:xfrm>
              <a:off x="2141593" y="133994"/>
              <a:ext cx="803229" cy="803229"/>
              <a:chOff x="0" y="0"/>
              <a:chExt cx="803228" cy="803228"/>
            </a:xfrm>
          </p:grpSpPr>
          <p:sp>
            <p:nvSpPr>
              <p:cNvPr id="682" name="Shape 682"/>
              <p:cNvSpPr/>
              <p:nvPr/>
            </p:nvSpPr>
            <p:spPr>
              <a:xfrm rot="189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83" name="Shape 683"/>
              <p:cNvSpPr/>
              <p:nvPr/>
            </p:nvSpPr>
            <p:spPr>
              <a:xfrm rot="2700000">
                <a:off x="359927" y="-124668"/>
                <a:ext cx="83374" cy="105256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85" name="Shape 685"/>
            <p:cNvSpPr/>
            <p:nvPr/>
          </p:nvSpPr>
          <p:spPr>
            <a:xfrm>
              <a:off x="0" y="0"/>
              <a:ext cx="6350000" cy="3061827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86" name="Shape 686"/>
            <p:cNvSpPr/>
            <p:nvPr/>
          </p:nvSpPr>
          <p:spPr>
            <a:xfrm>
              <a:off x="3558112" y="355994"/>
              <a:ext cx="2347921" cy="2347921"/>
            </a:xfrm>
            <a:prstGeom prst="ellipse">
              <a:avLst/>
            </a:prstGeom>
            <a:noFill/>
            <a:ln w="2032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grpSp>
        <p:nvGrpSpPr>
          <p:cNvPr id="701" name="Group 701"/>
          <p:cNvGrpSpPr/>
          <p:nvPr/>
        </p:nvGrpSpPr>
        <p:grpSpPr>
          <a:xfrm>
            <a:off x="6096000" y="2286000"/>
            <a:ext cx="4826000" cy="2345196"/>
            <a:chOff x="0" y="0"/>
            <a:chExt cx="4825999" cy="2345195"/>
          </a:xfrm>
        </p:grpSpPr>
        <p:sp>
          <p:nvSpPr>
            <p:cNvPr id="688" name="Shape 688"/>
            <p:cNvSpPr/>
            <p:nvPr/>
          </p:nvSpPr>
          <p:spPr>
            <a:xfrm>
              <a:off x="0" y="25631"/>
              <a:ext cx="2332153" cy="2293934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689" name="Shape 689"/>
            <p:cNvSpPr/>
            <p:nvPr/>
          </p:nvSpPr>
          <p:spPr>
            <a:xfrm>
              <a:off x="93653" y="835059"/>
              <a:ext cx="611673" cy="611673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92" name="Group 692"/>
            <p:cNvGrpSpPr/>
            <p:nvPr/>
          </p:nvGrpSpPr>
          <p:grpSpPr>
            <a:xfrm>
              <a:off x="93652" y="77723"/>
              <a:ext cx="611674" cy="611674"/>
              <a:chOff x="0" y="0"/>
              <a:chExt cx="611672" cy="611672"/>
            </a:xfrm>
          </p:grpSpPr>
          <p:sp>
            <p:nvSpPr>
              <p:cNvPr id="690" name="Shape 690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91" name="Shape 691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693" name="Shape 693"/>
            <p:cNvSpPr/>
            <p:nvPr/>
          </p:nvSpPr>
          <p:spPr>
            <a:xfrm>
              <a:off x="856859" y="1593608"/>
              <a:ext cx="611674" cy="611674"/>
            </a:xfrm>
            <a:prstGeom prst="ellips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grpSp>
          <p:nvGrpSpPr>
            <p:cNvPr id="696" name="Group 696"/>
            <p:cNvGrpSpPr/>
            <p:nvPr/>
          </p:nvGrpSpPr>
          <p:grpSpPr>
            <a:xfrm>
              <a:off x="1626826" y="77723"/>
              <a:ext cx="611674" cy="611674"/>
              <a:chOff x="0" y="0"/>
              <a:chExt cx="611672" cy="611672"/>
            </a:xfrm>
          </p:grpSpPr>
          <p:sp>
            <p:nvSpPr>
              <p:cNvPr id="694" name="Shape 694"/>
              <p:cNvSpPr/>
              <p:nvPr/>
            </p:nvSpPr>
            <p:spPr>
              <a:xfrm rot="189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95" name="Shape 695"/>
              <p:cNvSpPr/>
              <p:nvPr/>
            </p:nvSpPr>
            <p:spPr>
              <a:xfrm rot="2700000">
                <a:off x="274091" y="-94937"/>
                <a:ext cx="63491" cy="8015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grpSp>
          <p:nvGrpSpPr>
            <p:cNvPr id="699" name="Group 699"/>
            <p:cNvGrpSpPr/>
            <p:nvPr/>
          </p:nvGrpSpPr>
          <p:grpSpPr>
            <a:xfrm>
              <a:off x="2744585" y="266908"/>
              <a:ext cx="1787985" cy="1787985"/>
              <a:chOff x="0" y="0"/>
              <a:chExt cx="1787984" cy="1787983"/>
            </a:xfrm>
          </p:grpSpPr>
          <p:sp>
            <p:nvSpPr>
              <p:cNvPr id="697" name="Shape 697"/>
              <p:cNvSpPr/>
              <p:nvPr/>
            </p:nvSpPr>
            <p:spPr>
              <a:xfrm rot="189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  <p:sp>
            <p:nvSpPr>
              <p:cNvPr id="698" name="Shape 698"/>
              <p:cNvSpPr/>
              <p:nvPr/>
            </p:nvSpPr>
            <p:spPr>
              <a:xfrm rot="2700000">
                <a:off x="801197" y="-277510"/>
                <a:ext cx="185590" cy="234300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700" name="Shape 700"/>
            <p:cNvSpPr/>
            <p:nvPr/>
          </p:nvSpPr>
          <p:spPr>
            <a:xfrm>
              <a:off x="1569" y="0"/>
              <a:ext cx="4824431" cy="2345196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702" name="Shape 702"/>
          <p:cNvSpPr/>
          <p:nvPr/>
        </p:nvSpPr>
        <p:spPr>
          <a:xfrm>
            <a:off x="12731783" y="3009304"/>
            <a:ext cx="1014597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Une catégorie entière de problèmes en moins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Rejouable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Observable</a:t>
            </a:r>
          </a:p>
          <a:p>
            <a:pPr marL="527785" indent="-527785" algn="l" defTabSz="772239">
              <a:spcBef>
                <a:spcPts val="5500"/>
              </a:spcBef>
              <a:buSzPct val="75000"/>
              <a:buChar char="•"/>
              <a:defRPr sz="6768">
                <a:latin typeface="Open Sans"/>
                <a:ea typeface="Open Sans"/>
                <a:cs typeface="Open Sans"/>
                <a:sym typeface="Open Sans"/>
              </a:defRPr>
            </a:pPr>
            <a:r>
              <a:t>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2956807" y="357187"/>
            <a:ext cx="18470386" cy="3036095"/>
          </a:xfrm>
          <a:prstGeom prst="rect">
            <a:avLst/>
          </a:prstGeom>
        </p:spPr>
        <p:txBody>
          <a:bodyPr/>
          <a:lstStyle/>
          <a:p>
            <a:pPr/>
            <a:r>
              <a:t>Le fonctionnel c’est…</a:t>
            </a:r>
          </a:p>
        </p:txBody>
      </p:sp>
      <p:sp>
        <p:nvSpPr>
          <p:cNvPr id="705" name="Shape 7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Accessible et concret</a:t>
            </a:r>
          </a:p>
          <a:p>
            <a:pPr>
              <a:defRPr sz="7200"/>
            </a:pPr>
            <a:r>
              <a:t>Simplifie votre vie</a:t>
            </a:r>
          </a:p>
          <a:p>
            <a:pPr>
              <a:defRPr sz="7200"/>
            </a:pPr>
            <a:r>
              <a:t>Apprenez à aimer l’immutabilité</a:t>
            </a:r>
          </a:p>
          <a:p>
            <a:pPr>
              <a:defRPr sz="7200"/>
            </a:pPr>
            <a:r>
              <a:t>Source d’inspiration</a:t>
            </a:r>
          </a:p>
        </p:txBody>
      </p:sp>
      <p:sp>
        <p:nvSpPr>
          <p:cNvPr id="706" name="Shape 7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9" name="Shape 709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Un pattern efficace</a:t>
            </a:r>
          </a:p>
        </p:txBody>
      </p:sp>
      <p:cxnSp>
        <p:nvCxnSpPr>
          <p:cNvPr id="710" name="Connector 710"/>
          <p:cNvCxnSpPr>
            <a:stCxn id="711" idx="0"/>
            <a:endCxn id="713" idx="0"/>
          </p:cNvCxnSpPr>
          <p:nvPr/>
        </p:nvCxnSpPr>
        <p:spPr>
          <a:xfrm flipH="1" flipV="1">
            <a:off x="3043669" y="8569417"/>
            <a:ext cx="4555332" cy="2594381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711" name="Shape 711"/>
          <p:cNvSpPr/>
          <p:nvPr/>
        </p:nvSpPr>
        <p:spPr>
          <a:xfrm>
            <a:off x="5616322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View</a:t>
            </a:r>
          </a:p>
        </p:txBody>
      </p:sp>
      <p:sp>
        <p:nvSpPr>
          <p:cNvPr id="712" name="Shape 712"/>
          <p:cNvSpPr/>
          <p:nvPr/>
        </p:nvSpPr>
        <p:spPr>
          <a:xfrm>
            <a:off x="5616322" y="298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Model</a:t>
            </a:r>
          </a:p>
        </p:txBody>
      </p:sp>
      <p:sp>
        <p:nvSpPr>
          <p:cNvPr id="713" name="Shape 713"/>
          <p:cNvSpPr/>
          <p:nvPr/>
        </p:nvSpPr>
        <p:spPr>
          <a:xfrm>
            <a:off x="1060990" y="793441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Reagent</a:t>
            </a:r>
          </a:p>
        </p:txBody>
      </p:sp>
      <p:sp>
        <p:nvSpPr>
          <p:cNvPr id="714" name="Shape 714"/>
          <p:cNvSpPr/>
          <p:nvPr/>
        </p:nvSpPr>
        <p:spPr>
          <a:xfrm>
            <a:off x="1060990" y="5404265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Hiccup</a:t>
            </a:r>
          </a:p>
        </p:txBody>
      </p:sp>
      <p:sp>
        <p:nvSpPr>
          <p:cNvPr id="715" name="Shape 715"/>
          <p:cNvSpPr/>
          <p:nvPr/>
        </p:nvSpPr>
        <p:spPr>
          <a:xfrm>
            <a:off x="10096405" y="6794500"/>
            <a:ext cx="3965358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Logic</a:t>
            </a:r>
          </a:p>
        </p:txBody>
      </p:sp>
      <p:cxnSp>
        <p:nvCxnSpPr>
          <p:cNvPr id="716" name="Connector 716"/>
          <p:cNvCxnSpPr>
            <a:stCxn id="714" idx="0"/>
            <a:endCxn id="712" idx="0"/>
          </p:cNvCxnSpPr>
          <p:nvPr/>
        </p:nvCxnSpPr>
        <p:spPr>
          <a:xfrm flipV="1">
            <a:off x="3043669" y="3619500"/>
            <a:ext cx="4555332" cy="2419766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717" name="Connector 717"/>
          <p:cNvCxnSpPr>
            <a:stCxn id="711" idx="0"/>
            <a:endCxn id="715" idx="0"/>
          </p:cNvCxnSpPr>
          <p:nvPr/>
        </p:nvCxnSpPr>
        <p:spPr>
          <a:xfrm flipV="1">
            <a:off x="7599000" y="7429500"/>
            <a:ext cx="4480085" cy="3734298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718" name="Connector 718"/>
          <p:cNvCxnSpPr>
            <a:stCxn id="712" idx="0"/>
            <a:endCxn id="715" idx="0"/>
          </p:cNvCxnSpPr>
          <p:nvPr/>
        </p:nvCxnSpPr>
        <p:spPr>
          <a:xfrm>
            <a:off x="7599000" y="3619500"/>
            <a:ext cx="4480085" cy="3810000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719" name="Connector 719"/>
          <p:cNvCxnSpPr>
            <a:stCxn id="713" idx="0"/>
            <a:endCxn id="714" idx="0"/>
          </p:cNvCxnSpPr>
          <p:nvPr/>
        </p:nvCxnSpPr>
        <p:spPr>
          <a:xfrm flipV="1">
            <a:off x="3043669" y="6039265"/>
            <a:ext cx="1" cy="2530153"/>
          </a:xfrm>
          <a:prstGeom prst="straightConnector1">
            <a:avLst/>
          </a:prstGeom>
          <a:ln w="63500">
            <a:solidFill>
              <a:srgbClr val="FFFFFF"/>
            </a:solidFill>
            <a:prstDash val="sysDot"/>
            <a:miter lim="400000"/>
            <a:headEnd type="triangle"/>
          </a:ln>
        </p:spPr>
      </p:cxnSp>
      <p:sp>
        <p:nvSpPr>
          <p:cNvPr id="720" name="Shape 720"/>
          <p:cNvSpPr/>
          <p:nvPr/>
        </p:nvSpPr>
        <p:spPr>
          <a:xfrm>
            <a:off x="10096405" y="10528797"/>
            <a:ext cx="396535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400"/>
            </a:lvl1pPr>
          </a:lstStyle>
          <a:p>
            <a:pPr/>
            <a:r>
              <a:t>Server</a:t>
            </a:r>
          </a:p>
        </p:txBody>
      </p:sp>
      <p:cxnSp>
        <p:nvCxnSpPr>
          <p:cNvPr id="721" name="Connector 721"/>
          <p:cNvCxnSpPr>
            <a:stCxn id="720" idx="0"/>
            <a:endCxn id="715" idx="0"/>
          </p:cNvCxnSpPr>
          <p:nvPr/>
        </p:nvCxnSpPr>
        <p:spPr>
          <a:xfrm flipV="1">
            <a:off x="12079084" y="7429500"/>
            <a:ext cx="1" cy="3734298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722" name="Shape 722"/>
          <p:cNvSpPr/>
          <p:nvPr/>
        </p:nvSpPr>
        <p:spPr>
          <a:xfrm>
            <a:off x="15154368" y="3009304"/>
            <a:ext cx="799249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Évènement serveur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Découplé de la source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Scalable</a:t>
            </a:r>
          </a:p>
          <a:p>
            <a:pPr marL="499711" indent="-499711" algn="l" defTabSz="731162">
              <a:spcBef>
                <a:spcPts val="5200"/>
              </a:spcBef>
              <a:buSzPct val="75000"/>
              <a:buChar char="•"/>
              <a:defRPr sz="6408">
                <a:latin typeface="Open Sans"/>
                <a:ea typeface="Open Sans"/>
                <a:cs typeface="Open Sans"/>
                <a:sym typeface="Open Sans"/>
              </a:defRPr>
            </a:pPr>
            <a:r>
              <a:t>Thread-safe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Merci</a:t>
            </a:r>
          </a:p>
        </p:txBody>
      </p:sp>
      <p:sp>
        <p:nvSpPr>
          <p:cNvPr id="725" name="Shape 725"/>
          <p:cNvSpPr/>
          <p:nvPr>
            <p:ph type="subTitle" sz="half" idx="1"/>
          </p:nvPr>
        </p:nvSpPr>
        <p:spPr>
          <a:xfrm>
            <a:off x="2125848" y="6629008"/>
            <a:ext cx="20114445" cy="5575508"/>
          </a:xfrm>
          <a:prstGeom prst="rect">
            <a:avLst/>
          </a:prstGeom>
        </p:spPr>
        <p:txBody>
          <a:bodyPr/>
          <a:lstStyle/>
          <a:p>
            <a:pPr defTabSz="681870">
              <a:defRPr sz="3984"/>
            </a:pPr>
            <a:r>
              <a:t>Jouez au jeu:</a:t>
            </a:r>
          </a:p>
          <a:p>
            <a:pPr defTabSz="681870">
              <a:defRPr sz="3984"/>
            </a:pPr>
            <a:r>
              <a:rPr u="sng">
                <a:hlinkClick r:id="rId2" invalidUrl="" action="" tgtFrame="" tooltip="" history="1" highlightClick="0" endSnd="0"/>
              </a:rPr>
              <a:t>https://quentinduval.github.io/tictactoe</a:t>
            </a:r>
          </a:p>
          <a:p>
            <a:pPr defTabSz="681870">
              <a:defRPr sz="3984"/>
            </a:pPr>
          </a:p>
          <a:p>
            <a:pPr defTabSz="681870">
              <a:defRPr sz="3984"/>
            </a:pPr>
            <a:r>
              <a:t>Présentation et ressources:</a:t>
            </a:r>
          </a:p>
          <a:p>
            <a:pPr defTabSz="681870">
              <a:defRPr sz="3984"/>
            </a:pPr>
            <a:r>
              <a:rPr u="sng">
                <a:hlinkClick r:id="rId3" invalidUrl="" action="" tgtFrame="" tooltip="" history="1" highlightClick="0" endSnd="0"/>
              </a:rPr>
              <a:t>https://github.com/QuentinDuval/TicTacToeDevoxx/tree/master</a:t>
            </a:r>
          </a:p>
          <a:p>
            <a:pPr defTabSz="681870">
              <a:defRPr sz="3984"/>
            </a:pPr>
          </a:p>
          <a:p>
            <a:pPr defTabSz="681870">
              <a:defRPr sz="3984"/>
            </a:pPr>
            <a:r>
              <a:t>Blog post dédié:</a:t>
            </a:r>
          </a:p>
          <a:p>
            <a:pPr defTabSz="681870">
              <a:defRPr sz="3984"/>
            </a:pPr>
            <a:r>
              <a:rPr u="sng">
                <a:hlinkClick r:id="rId4" invalidUrl="" action="" tgtFrame="" tooltip="" history="1" highlightClick="0" endSnd="0"/>
              </a:rPr>
              <a:t>https://deque.blog/2017/03/03/building-a-clojurescript-game-architecture-poc</a:t>
            </a:r>
          </a:p>
        </p:txBody>
      </p:sp>
      <p:sp>
        <p:nvSpPr>
          <p:cNvPr id="726" name="Shape 7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latin typeface="+mj-lt"/>
                <a:ea typeface="+mj-ea"/>
                <a:cs typeface="+mj-cs"/>
                <a:sym typeface="Montserrat Regular"/>
              </a:defRPr>
            </a:pPr>
          </a:p>
        </p:txBody>
      </p:sp>
      <p:sp>
        <p:nvSpPr>
          <p:cNvPr id="263" name="Shape 263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Clojure (Script)</a:t>
            </a:r>
          </a:p>
        </p:txBody>
      </p:sp>
      <p:sp>
        <p:nvSpPr>
          <p:cNvPr id="264" name="Shape 264"/>
          <p:cNvSpPr/>
          <p:nvPr/>
        </p:nvSpPr>
        <p:spPr>
          <a:xfrm>
            <a:off x="2137569" y="3549539"/>
            <a:ext cx="9698112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((( LISP )))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Functional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JVM: Clojure</a:t>
            </a:r>
          </a:p>
          <a:p>
            <a:pPr marL="561473" indent="-561473" algn="l">
              <a:spcBef>
                <a:spcPts val="5900"/>
              </a:spcBef>
              <a:buSzPct val="75000"/>
              <a:buChar char="•"/>
              <a:defRPr sz="7200">
                <a:latin typeface="Open Sans"/>
                <a:ea typeface="Open Sans"/>
                <a:cs typeface="Open Sans"/>
                <a:sym typeface="Open Sans"/>
              </a:defRPr>
            </a:pPr>
            <a:r>
              <a:t>JS: ClojureScript</a:t>
            </a:r>
          </a:p>
        </p:txBody>
      </p:sp>
      <p:sp>
        <p:nvSpPr>
          <p:cNvPr id="265" name="Shape 265"/>
          <p:cNvSpPr/>
          <p:nvPr/>
        </p:nvSpPr>
        <p:spPr>
          <a:xfrm>
            <a:off x="12019087" y="13019484"/>
            <a:ext cx="32796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Montserrat Regular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2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7228" y="4718535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>
            <p:ph type="title"/>
          </p:nvPr>
        </p:nvSpPr>
        <p:spPr>
          <a:xfrm>
            <a:off x="2366919" y="3483933"/>
            <a:ext cx="19632303" cy="5412305"/>
          </a:xfrm>
          <a:prstGeom prst="rect">
            <a:avLst/>
          </a:prstGeom>
        </p:spPr>
        <p:txBody>
          <a:bodyPr/>
          <a:lstStyle/>
          <a:p>
            <a:pPr/>
            <a:r>
              <a:t>35 min de Talk</a:t>
            </a:r>
          </a:p>
          <a:p>
            <a:pPr/>
          </a:p>
          <a:p>
            <a:pPr/>
            <a:r>
              <a:t>5 min Q/R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>
            <p:ph type="title"/>
          </p:nvPr>
        </p:nvSpPr>
        <p:spPr>
          <a:xfrm>
            <a:off x="2366919" y="3483933"/>
            <a:ext cx="19632303" cy="5412305"/>
          </a:xfrm>
          <a:prstGeom prst="rect">
            <a:avLst/>
          </a:prstGeom>
        </p:spPr>
        <p:txBody>
          <a:bodyPr/>
          <a:lstStyle/>
          <a:p>
            <a:pPr/>
            <a:r>
              <a:t>Clojure en 5 min 28</a:t>
            </a:r>
          </a:p>
          <a:p>
            <a:pPr/>
          </a:p>
          <a:p>
            <a:pPr/>
            <a:r>
              <a:t>Demo REPL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TicTacToe en 25 min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hape 278"/>
          <p:cNvSpPr/>
          <p:nvPr/>
        </p:nvSpPr>
        <p:spPr>
          <a:xfrm>
            <a:off x="10604199" y="5351916"/>
            <a:ext cx="3175602" cy="3175001"/>
          </a:xfrm>
          <a:prstGeom prst="ellipse">
            <a:avLst/>
          </a:prstGeom>
          <a:ln w="2540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grpSp>
        <p:nvGrpSpPr>
          <p:cNvPr id="281" name="Group 281"/>
          <p:cNvGrpSpPr/>
          <p:nvPr/>
        </p:nvGrpSpPr>
        <p:grpSpPr>
          <a:xfrm>
            <a:off x="3646834" y="5383173"/>
            <a:ext cx="3175002" cy="3175001"/>
            <a:chOff x="0" y="0"/>
            <a:chExt cx="3175000" cy="3175000"/>
          </a:xfrm>
        </p:grpSpPr>
        <p:sp>
          <p:nvSpPr>
            <p:cNvPr id="279" name="Shape 279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80" name="Shape 280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282" name="Shape 282"/>
          <p:cNvSpPr/>
          <p:nvPr/>
        </p:nvSpPr>
        <p:spPr>
          <a:xfrm>
            <a:off x="17718453" y="5383174"/>
            <a:ext cx="3175001" cy="31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283" name="Shape 283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Owner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Num" sz="quarter" idx="2"/>
          </p:nvPr>
        </p:nvSpPr>
        <p:spPr>
          <a:xfrm>
            <a:off x="12019087" y="13019484"/>
            <a:ext cx="327966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hape 286"/>
          <p:cNvSpPr/>
          <p:nvPr/>
        </p:nvSpPr>
        <p:spPr>
          <a:xfrm>
            <a:off x="10604199" y="5351916"/>
            <a:ext cx="3175602" cy="3175001"/>
          </a:xfrm>
          <a:prstGeom prst="ellipse">
            <a:avLst/>
          </a:prstGeom>
          <a:ln w="2540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grpSp>
        <p:nvGrpSpPr>
          <p:cNvPr id="289" name="Group 289"/>
          <p:cNvGrpSpPr/>
          <p:nvPr/>
        </p:nvGrpSpPr>
        <p:grpSpPr>
          <a:xfrm>
            <a:off x="3646834" y="5383173"/>
            <a:ext cx="3175002" cy="3175001"/>
            <a:chOff x="0" y="0"/>
            <a:chExt cx="3175000" cy="3175000"/>
          </a:xfrm>
        </p:grpSpPr>
        <p:sp>
          <p:nvSpPr>
            <p:cNvPr id="287" name="Shape 287"/>
            <p:cNvSpPr/>
            <p:nvPr/>
          </p:nvSpPr>
          <p:spPr>
            <a:xfrm rot="189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288" name="Shape 288"/>
            <p:cNvSpPr/>
            <p:nvPr/>
          </p:nvSpPr>
          <p:spPr>
            <a:xfrm rot="2700000">
              <a:off x="1422721" y="-492786"/>
              <a:ext cx="329558" cy="41605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290" name="Shape 290"/>
          <p:cNvSpPr/>
          <p:nvPr/>
        </p:nvSpPr>
        <p:spPr>
          <a:xfrm>
            <a:off x="17718453" y="5383174"/>
            <a:ext cx="3175001" cy="31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291" name="Shape 291"/>
          <p:cNvSpPr/>
          <p:nvPr>
            <p:ph type="body" sz="quarter" idx="4294967295"/>
          </p:nvPr>
        </p:nvSpPr>
        <p:spPr>
          <a:xfrm>
            <a:off x="1870700" y="9010744"/>
            <a:ext cx="6727270" cy="1264570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:owner/cross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/>
          <a:p>
            <a:pPr lvl="2" indent="297179" algn="l" defTabSz="533995">
              <a:defRPr sz="7279">
                <a:latin typeface="+mn-lt"/>
                <a:ea typeface="+mn-ea"/>
                <a:cs typeface="+mn-cs"/>
                <a:sym typeface="Montserrat Bold"/>
              </a:defRPr>
            </a:pPr>
            <a:r>
              <a:t>Owner</a:t>
            </a:r>
          </a:p>
        </p:txBody>
      </p:sp>
      <p:sp>
        <p:nvSpPr>
          <p:cNvPr id="293" name="Shape 293"/>
          <p:cNvSpPr/>
          <p:nvPr/>
        </p:nvSpPr>
        <p:spPr>
          <a:xfrm>
            <a:off x="8759276" y="8979486"/>
            <a:ext cx="6727270" cy="126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spcBef>
                <a:spcPts val="5900"/>
              </a:spcBef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:owner/circle</a:t>
            </a:r>
          </a:p>
        </p:txBody>
      </p:sp>
      <p:sp>
        <p:nvSpPr>
          <p:cNvPr id="294" name="Shape 294"/>
          <p:cNvSpPr/>
          <p:nvPr/>
        </p:nvSpPr>
        <p:spPr>
          <a:xfrm>
            <a:off x="15942318" y="9010744"/>
            <a:ext cx="6727270" cy="126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spcBef>
                <a:spcPts val="5900"/>
              </a:spcBef>
              <a:defRPr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