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re et sous-titre avec imag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1463959" y="3432813"/>
            <a:ext cx="21456081" cy="3869753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Shape 17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solidFill>
            <a:srgbClr val="03002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Haut">
    <p:bg>
      <p:bgPr>
        <a:gradFill flip="none" rotWithShape="1">
          <a:gsLst>
            <a:gs pos="0">
              <a:srgbClr val="057FFA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4387453" y="1928812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21" name="Shape 121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22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puces">
    <p:bg>
      <p:bgPr>
        <a:solidFill>
          <a:srgbClr val="030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anchor="ctr"/>
          <a:lstStyle>
            <a:lvl1pPr marL="561473" indent="-561473">
              <a:buSzPct val="75000"/>
              <a:buChar char="•"/>
            </a:lvl1pPr>
            <a:lvl2pPr marL="1005973" indent="-561473">
              <a:buSzPct val="75000"/>
              <a:buChar char="•"/>
            </a:lvl2pPr>
            <a:lvl3pPr marL="1450473" indent="-561473">
              <a:buSzPct val="75000"/>
              <a:buChar char="•"/>
            </a:lvl3pPr>
            <a:lvl4pPr marL="1894973" indent="-561473">
              <a:buSzPct val="75000"/>
              <a:buChar char="•"/>
            </a:lvl4pPr>
            <a:lvl5pPr marL="2339473" indent="-561473">
              <a:buSzPct val="75000"/>
              <a:buChar char="•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3" name="Shape 133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34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, puces et photo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pic" sz="half" idx="13"/>
          </p:nvPr>
        </p:nvSpPr>
        <p:spPr>
          <a:xfrm>
            <a:off x="13571690" y="2898909"/>
            <a:ext cx="8187335" cy="96493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" name="Shape 144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xfrm>
            <a:off x="2692769" y="3400271"/>
            <a:ext cx="9195622" cy="9083433"/>
          </a:xfrm>
          <a:prstGeom prst="rect">
            <a:avLst/>
          </a:prstGeom>
        </p:spPr>
        <p:txBody>
          <a:bodyPr anchor="ctr"/>
          <a:lstStyle>
            <a:lvl1pPr marL="465364" indent="-465364">
              <a:spcBef>
                <a:spcPts val="4500"/>
              </a:spcBef>
              <a:buSzPct val="75000"/>
              <a:buChar char="•"/>
              <a:defRPr sz="3800"/>
            </a:lvl1pPr>
            <a:lvl2pPr marL="808264" indent="-465364">
              <a:spcBef>
                <a:spcPts val="4500"/>
              </a:spcBef>
              <a:buSzPct val="75000"/>
              <a:buChar char="•"/>
              <a:defRPr sz="3800"/>
            </a:lvl2pPr>
            <a:lvl3pPr marL="1354364" indent="-465364">
              <a:spcBef>
                <a:spcPts val="4500"/>
              </a:spcBef>
              <a:buSzPct val="75000"/>
              <a:buChar char="•"/>
              <a:defRPr sz="3800"/>
            </a:lvl3pPr>
            <a:lvl4pPr marL="1798864" indent="-465364">
              <a:spcBef>
                <a:spcPts val="4500"/>
              </a:spcBef>
              <a:buSzPct val="75000"/>
              <a:buChar char="•"/>
              <a:defRPr sz="3800"/>
            </a:lvl4pPr>
            <a:lvl5pPr marL="2243364" indent="-465364">
              <a:spcBef>
                <a:spcPts val="4500"/>
              </a:spcBef>
              <a:buSzPct val="75000"/>
              <a:buChar char="•"/>
              <a:defRPr sz="3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6" name="Shape 146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47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uces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anchor="ctr"/>
          <a:lstStyle>
            <a:lvl1pPr marL="561473" indent="-561473">
              <a:buSzPct val="75000"/>
              <a:buChar char="•"/>
            </a:lvl1pPr>
            <a:lvl2pPr marL="1005973" indent="-561473">
              <a:buSzPct val="75000"/>
              <a:buChar char="•"/>
            </a:lvl2pPr>
            <a:lvl3pPr marL="1450473" indent="-561473">
              <a:buSzPct val="75000"/>
              <a:buChar char="•"/>
            </a:lvl3pPr>
            <a:lvl4pPr marL="1894973" indent="-561473">
              <a:buSzPct val="75000"/>
              <a:buChar char="•"/>
            </a:lvl4pPr>
            <a:lvl5pPr marL="2339473" indent="-561473">
              <a:buSzPct val="75000"/>
              <a:buChar char="•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7" name="Shape 157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5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 photos">
    <p:bg>
      <p:bgPr>
        <a:solidFill>
          <a:srgbClr val="030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8" name="Shape 168"/>
          <p:cNvSpPr/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9" name="Shape 169"/>
          <p:cNvSpPr/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0" name="Shape 170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71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tion">
    <p:bg>
      <p:bgPr>
        <a:solidFill>
          <a:srgbClr val="030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i="1"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181" name="Shape 181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182" name="Shape 182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83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pic" idx="13"/>
          </p:nvPr>
        </p:nvSpPr>
        <p:spPr>
          <a:xfrm>
            <a:off x="3043535" y="0"/>
            <a:ext cx="18288001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">
    <p:bg>
      <p:bgPr>
        <a:gradFill flip="none" rotWithShape="1">
          <a:gsLst>
            <a:gs pos="0">
              <a:srgbClr val="F2D279"/>
            </a:gs>
            <a:gs pos="100000">
              <a:srgbClr val="F2D279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 copie">
    <p:bg>
      <p:bgPr>
        <a:gradFill flip="none" rotWithShape="1">
          <a:gsLst>
            <a:gs pos="0">
              <a:srgbClr val="F2D279"/>
            </a:gs>
            <a:gs pos="100000">
              <a:srgbClr val="EDAF1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20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4956" y="6015562"/>
            <a:ext cx="13754088" cy="168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pecial">
    <p:bg>
      <p:bgPr>
        <a:gradFill flip="none" rotWithShape="1">
          <a:gsLst>
            <a:gs pos="0">
              <a:srgbClr val="057FFA"/>
            </a:gs>
            <a:gs pos="100000">
              <a:srgbClr val="03349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pic>
        <p:nvPicPr>
          <p:cNvPr id="218" name="Background_hdtv_1920_108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sous-tit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solidFill>
            <a:srgbClr val="03002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2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66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>
              <a:spcBef>
                <a:spcPts val="0"/>
              </a:spcBef>
              <a:defRPr sz="66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>
              <a:spcBef>
                <a:spcPts val="0"/>
              </a:spcBef>
              <a:defRPr sz="50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>
              <a:spcBef>
                <a:spcPts val="0"/>
              </a:spcBef>
              <a:defRPr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>
              <a:spcBef>
                <a:spcPts val="0"/>
              </a:spcBef>
              <a:defRPr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pPr/>
            <a:r>
              <a:t>Texte du titre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idx="13"/>
          </p:nvPr>
        </p:nvSpPr>
        <p:spPr>
          <a:xfrm>
            <a:off x="4659907" y="2299692"/>
            <a:ext cx="15064011" cy="91166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3125692" y="353133"/>
            <a:ext cx="16626104" cy="1690154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4833937" y="11328368"/>
            <a:ext cx="14716126" cy="200025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" name="Shape 43"/>
          <p:cNvSpPr/>
          <p:nvPr/>
        </p:nvSpPr>
        <p:spPr>
          <a:xfrm>
            <a:off x="11372850" y="6405562"/>
            <a:ext cx="1638301" cy="9048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/>
          </a:p>
        </p:txBody>
      </p:sp>
      <p:pic>
        <p:nvPicPr>
          <p:cNvPr id="44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texte vide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3012281" y="6752587"/>
            <a:ext cx="18359438" cy="210826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62" name="Shape 62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63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3054805" y="3954596"/>
            <a:ext cx="18256531" cy="1786067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de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>
            <a:lvl1pPr indent="506250" algn="l">
              <a:spcBef>
                <a:spcPts val="1600"/>
              </a:spcBef>
              <a:defRPr sz="6600"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3726656" y="2107406"/>
            <a:ext cx="16930690" cy="103238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urier"/>
                <a:ea typeface="Courier"/>
                <a:cs typeface="Courier"/>
                <a:sym typeface="Courier"/>
              </a:defRPr>
            </a:lvl1pPr>
            <a:lvl2pPr>
              <a:defRPr sz="3200">
                <a:latin typeface="Courier"/>
                <a:ea typeface="Courier"/>
                <a:cs typeface="Courier"/>
                <a:sym typeface="Courier"/>
              </a:defRPr>
            </a:lvl2pPr>
            <a:lvl3pPr>
              <a:defRPr sz="3200">
                <a:latin typeface="Courier"/>
                <a:ea typeface="Courier"/>
                <a:cs typeface="Courier"/>
                <a:sym typeface="Courier"/>
              </a:defRPr>
            </a:lvl3pPr>
            <a:lvl4pPr>
              <a:defRPr sz="3200">
                <a:latin typeface="Courier"/>
                <a:ea typeface="Courier"/>
                <a:cs typeface="Courier"/>
                <a:sym typeface="Courier"/>
              </a:defRPr>
            </a:lvl4pPr>
            <a:lvl5pPr>
              <a:defRPr sz="3200">
                <a:latin typeface="Courier"/>
                <a:ea typeface="Courier"/>
                <a:cs typeface="Courier"/>
                <a:sym typeface="Courier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5" name="Shape 75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76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">
    <p:bg>
      <p:bgPr>
        <a:solidFill>
          <a:srgbClr val="030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135581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6" name="Shape 86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87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 degradé deux">
    <p:bg>
      <p:bgPr>
        <a:gradFill flip="none" rotWithShape="1">
          <a:gsLst>
            <a:gs pos="0">
              <a:srgbClr val="033494"/>
            </a:gs>
            <a:gs pos="100000">
              <a:srgbClr val="14022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Shape 98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99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bg>
      <p:bgPr>
        <a:gradFill flip="none" rotWithShape="1">
          <a:gsLst>
            <a:gs pos="0">
              <a:srgbClr val="03002E"/>
            </a:gs>
            <a:gs pos="100000">
              <a:srgbClr val="033494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pic" sz="half" idx="13"/>
          </p:nvPr>
        </p:nvSpPr>
        <p:spPr>
          <a:xfrm>
            <a:off x="12495609" y="898481"/>
            <a:ext cx="7489362" cy="11555016"/>
          </a:xfrm>
          <a:prstGeom prst="rect">
            <a:avLst/>
          </a:prstGeom>
          <a:ln w="1016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8" name="Shape 108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4387453" y="6697265"/>
            <a:ext cx="7500938" cy="578643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0" name="Shape 110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11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30">
              <a:srgbClr val="057FFA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Shape 3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4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sldNum" sz="quarter" idx="2"/>
          </p:nvPr>
        </p:nvSpPr>
        <p:spPr>
          <a:xfrm>
            <a:off x="11932893" y="13019484"/>
            <a:ext cx="500355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Shape 6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3487082" y="2941773"/>
            <a:ext cx="17409836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Shape 8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tif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quentinduval.github.io/tictactoe" TargetMode="External"/><Relationship Id="rId3" Type="http://schemas.openxmlformats.org/officeDocument/2006/relationships/hyperlink" Target="https://github.com/QuentinDuval/TicTacToeDevoxx/tree/master" TargetMode="External"/><Relationship Id="rId4" Type="http://schemas.openxmlformats.org/officeDocument/2006/relationships/hyperlink" Target="https://deque.blog/2017/03/03/building-a-clojurescript-game-architecture-poc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ctrTitle"/>
          </p:nvPr>
        </p:nvSpPr>
        <p:spPr>
          <a:xfrm>
            <a:off x="3081822" y="979348"/>
            <a:ext cx="18220355" cy="3869752"/>
          </a:xfrm>
          <a:prstGeom prst="rect">
            <a:avLst/>
          </a:prstGeom>
        </p:spPr>
        <p:txBody>
          <a:bodyPr/>
          <a:lstStyle/>
          <a:p>
            <a:pPr defTabSz="698301">
              <a:defRPr sz="9520">
                <a:latin typeface="+mj-lt"/>
                <a:ea typeface="+mj-ea"/>
                <a:cs typeface="+mj-cs"/>
                <a:sym typeface="Montserrat Regular"/>
              </a:defRPr>
            </a:pPr>
            <a:r>
              <a:t>Le fonctionnel par la pratique</a:t>
            </a:r>
          </a:p>
          <a:p>
            <a:pPr defTabSz="698301">
              <a:defRPr sz="9520">
                <a:latin typeface="+mj-lt"/>
                <a:ea typeface="+mj-ea"/>
                <a:cs typeface="+mj-cs"/>
                <a:sym typeface="Montserrat Regular"/>
              </a:defRPr>
            </a:pPr>
            <a:r>
              <a:t>Live Coding d’un jeu Web</a:t>
            </a:r>
          </a:p>
        </p:txBody>
      </p:sp>
      <p:sp>
        <p:nvSpPr>
          <p:cNvPr id="238" name="Shape 238"/>
          <p:cNvSpPr/>
          <p:nvPr>
            <p:ph type="subTitle" sz="quarter" idx="1"/>
          </p:nvPr>
        </p:nvSpPr>
        <p:spPr>
          <a:xfrm>
            <a:off x="2143734" y="9833096"/>
            <a:ext cx="14716126" cy="2844386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Quentin Duval @quduval</a:t>
            </a:r>
          </a:p>
          <a:p>
            <a:pPr/>
            <a:r>
              <a:t>Guillaume Eveillard @geveillard</a:t>
            </a: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Shape 297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Board</a:t>
            </a:r>
          </a:p>
        </p:txBody>
      </p:sp>
      <p:grpSp>
        <p:nvGrpSpPr>
          <p:cNvPr id="308" name="Group 308"/>
          <p:cNvGrpSpPr/>
          <p:nvPr/>
        </p:nvGrpSpPr>
        <p:grpSpPr>
          <a:xfrm>
            <a:off x="1735180" y="2866847"/>
            <a:ext cx="8890001" cy="8744306"/>
            <a:chOff x="0" y="0"/>
            <a:chExt cx="8890000" cy="8744305"/>
          </a:xfrm>
        </p:grpSpPr>
        <p:sp>
          <p:nvSpPr>
            <p:cNvPr id="298" name="Shape 298"/>
            <p:cNvSpPr/>
            <p:nvPr/>
          </p:nvSpPr>
          <p:spPr>
            <a:xfrm>
              <a:off x="0" y="0"/>
              <a:ext cx="8890000" cy="8744306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56999" y="3212481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0" name="Shape 300"/>
            <p:cNvSpPr/>
            <p:nvPr/>
          </p:nvSpPr>
          <p:spPr>
            <a:xfrm rot="18900000">
              <a:off x="1411220" y="-13616"/>
              <a:ext cx="177801" cy="305543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1" name="Shape 301"/>
            <p:cNvSpPr/>
            <p:nvPr/>
          </p:nvSpPr>
          <p:spPr>
            <a:xfrm rot="2700000">
              <a:off x="1411220" y="-59026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266287" y="6104016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3" name="Shape 303"/>
            <p:cNvSpPr/>
            <p:nvPr/>
          </p:nvSpPr>
          <p:spPr>
            <a:xfrm rot="18900000">
              <a:off x="4320508" y="2873295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4" name="Shape 304"/>
            <p:cNvSpPr/>
            <p:nvPr/>
          </p:nvSpPr>
          <p:spPr>
            <a:xfrm rot="2700000">
              <a:off x="4320508" y="2827885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201347" y="6104016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6" name="Shape 306"/>
            <p:cNvSpPr/>
            <p:nvPr/>
          </p:nvSpPr>
          <p:spPr>
            <a:xfrm rot="18900000">
              <a:off x="7255568" y="-13616"/>
              <a:ext cx="177801" cy="305543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7" name="Shape 307"/>
            <p:cNvSpPr/>
            <p:nvPr/>
          </p:nvSpPr>
          <p:spPr>
            <a:xfrm rot="2700000">
              <a:off x="7255568" y="-59026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Shape 311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Board</a:t>
            </a:r>
          </a:p>
        </p:txBody>
      </p:sp>
      <p:sp>
        <p:nvSpPr>
          <p:cNvPr id="312" name="Shape 312"/>
          <p:cNvSpPr/>
          <p:nvPr>
            <p:ph type="body" sz="quarter" idx="4294967295"/>
          </p:nvPr>
        </p:nvSpPr>
        <p:spPr>
          <a:xfrm>
            <a:off x="13000665" y="5228257"/>
            <a:ext cx="10134470" cy="4269694"/>
          </a:xfrm>
          <a:prstGeom prst="rect">
            <a:avLst/>
          </a:prstGeom>
        </p:spPr>
        <p:txBody>
          <a:bodyPr/>
          <a:lstStyle/>
          <a:p>
            <a:pPr>
              <a:defRPr sz="6000">
                <a:latin typeface="Courier"/>
                <a:ea typeface="Courier"/>
                <a:cs typeface="Courier"/>
                <a:sym typeface="Courier"/>
              </a:defRPr>
            </a:pPr>
            <a:r>
              <a:t>{ [0 0] :owner/cross</a:t>
            </a:r>
            <a:br/>
            <a:r>
              <a:t>  [1 0] :owner/circle</a:t>
            </a:r>
            <a:br/>
            <a:r>
              <a:t>  [2 0] :owner/none</a:t>
            </a:r>
            <a:br/>
            <a:r>
              <a:t>  ... }</a:t>
            </a:r>
          </a:p>
        </p:txBody>
      </p:sp>
      <p:grpSp>
        <p:nvGrpSpPr>
          <p:cNvPr id="323" name="Group 323"/>
          <p:cNvGrpSpPr/>
          <p:nvPr/>
        </p:nvGrpSpPr>
        <p:grpSpPr>
          <a:xfrm>
            <a:off x="1735180" y="2866847"/>
            <a:ext cx="8890001" cy="8744306"/>
            <a:chOff x="0" y="0"/>
            <a:chExt cx="8890000" cy="8744305"/>
          </a:xfrm>
        </p:grpSpPr>
        <p:sp>
          <p:nvSpPr>
            <p:cNvPr id="313" name="Shape 313"/>
            <p:cNvSpPr/>
            <p:nvPr/>
          </p:nvSpPr>
          <p:spPr>
            <a:xfrm>
              <a:off x="0" y="0"/>
              <a:ext cx="8890000" cy="8744306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356999" y="3212481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15" name="Shape 315"/>
            <p:cNvSpPr/>
            <p:nvPr/>
          </p:nvSpPr>
          <p:spPr>
            <a:xfrm rot="18900000">
              <a:off x="1411220" y="-13616"/>
              <a:ext cx="177801" cy="305543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16" name="Shape 316"/>
            <p:cNvSpPr/>
            <p:nvPr/>
          </p:nvSpPr>
          <p:spPr>
            <a:xfrm rot="2700000">
              <a:off x="1411220" y="-59026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3266287" y="6104016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18" name="Shape 318"/>
            <p:cNvSpPr/>
            <p:nvPr/>
          </p:nvSpPr>
          <p:spPr>
            <a:xfrm rot="18900000">
              <a:off x="4320508" y="2873295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19" name="Shape 319"/>
            <p:cNvSpPr/>
            <p:nvPr/>
          </p:nvSpPr>
          <p:spPr>
            <a:xfrm rot="2700000">
              <a:off x="4320508" y="2827885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201347" y="6104016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21" name="Shape 321"/>
            <p:cNvSpPr/>
            <p:nvPr/>
          </p:nvSpPr>
          <p:spPr>
            <a:xfrm rot="18900000">
              <a:off x="7255568" y="-13616"/>
              <a:ext cx="177801" cy="305543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22" name="Shape 322"/>
            <p:cNvSpPr/>
            <p:nvPr/>
          </p:nvSpPr>
          <p:spPr>
            <a:xfrm rot="2700000">
              <a:off x="7255568" y="-59026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Shape 326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Turn</a:t>
            </a:r>
          </a:p>
        </p:txBody>
      </p:sp>
      <p:grpSp>
        <p:nvGrpSpPr>
          <p:cNvPr id="329" name="Group 329"/>
          <p:cNvGrpSpPr/>
          <p:nvPr/>
        </p:nvGrpSpPr>
        <p:grpSpPr>
          <a:xfrm>
            <a:off x="16890999" y="3175000"/>
            <a:ext cx="3175002" cy="3175001"/>
            <a:chOff x="0" y="0"/>
            <a:chExt cx="3175000" cy="3175000"/>
          </a:xfrm>
        </p:grpSpPr>
        <p:sp>
          <p:nvSpPr>
            <p:cNvPr id="327" name="Shape 327"/>
            <p:cNvSpPr/>
            <p:nvPr/>
          </p:nvSpPr>
          <p:spPr>
            <a:xfrm rot="18900000">
              <a:off x="1422721" y="-492786"/>
              <a:ext cx="329558" cy="41605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28" name="Shape 328"/>
            <p:cNvSpPr/>
            <p:nvPr/>
          </p:nvSpPr>
          <p:spPr>
            <a:xfrm rot="2700000">
              <a:off x="1422721" y="-492786"/>
              <a:ext cx="329558" cy="41605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sp>
        <p:nvSpPr>
          <p:cNvPr id="330" name="Shape 330"/>
          <p:cNvSpPr/>
          <p:nvPr/>
        </p:nvSpPr>
        <p:spPr>
          <a:xfrm>
            <a:off x="13288962" y="2900362"/>
            <a:ext cx="1831976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0"/>
            </a:lvl1pPr>
          </a:lstStyle>
          <a:p>
            <a:pPr/>
            <a:r>
              <a:t>+</a:t>
            </a:r>
          </a:p>
        </p:txBody>
      </p:sp>
      <p:sp>
        <p:nvSpPr>
          <p:cNvPr id="331" name="Shape 331"/>
          <p:cNvSpPr/>
          <p:nvPr>
            <p:ph type="body" sz="quarter" idx="4294967295"/>
          </p:nvPr>
        </p:nvSpPr>
        <p:spPr>
          <a:xfrm>
            <a:off x="13994536" y="8626763"/>
            <a:ext cx="8967927" cy="2580441"/>
          </a:xfrm>
          <a:prstGeom prst="rect">
            <a:avLst/>
          </a:prstGeom>
        </p:spPr>
        <p:txBody>
          <a:bodyPr/>
          <a:lstStyle/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{ :board ...</a:t>
            </a:r>
            <a:br/>
            <a:r>
              <a:t>  :player ... }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1735180" y="2866847"/>
            <a:ext cx="8890001" cy="8744306"/>
            <a:chOff x="0" y="0"/>
            <a:chExt cx="8890000" cy="8744305"/>
          </a:xfrm>
        </p:grpSpPr>
        <p:sp>
          <p:nvSpPr>
            <p:cNvPr id="332" name="Shape 332"/>
            <p:cNvSpPr/>
            <p:nvPr/>
          </p:nvSpPr>
          <p:spPr>
            <a:xfrm>
              <a:off x="0" y="0"/>
              <a:ext cx="8890000" cy="8744306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356999" y="3212481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4" name="Shape 334"/>
            <p:cNvSpPr/>
            <p:nvPr/>
          </p:nvSpPr>
          <p:spPr>
            <a:xfrm rot="18900000">
              <a:off x="1411220" y="-13616"/>
              <a:ext cx="177801" cy="305543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5" name="Shape 335"/>
            <p:cNvSpPr/>
            <p:nvPr/>
          </p:nvSpPr>
          <p:spPr>
            <a:xfrm rot="2700000">
              <a:off x="1411220" y="-59026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3266287" y="6104016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7" name="Shape 337"/>
            <p:cNvSpPr/>
            <p:nvPr/>
          </p:nvSpPr>
          <p:spPr>
            <a:xfrm rot="18900000">
              <a:off x="4320508" y="2873295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8" name="Shape 338"/>
            <p:cNvSpPr/>
            <p:nvPr/>
          </p:nvSpPr>
          <p:spPr>
            <a:xfrm rot="2700000">
              <a:off x="4320508" y="2827885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6201347" y="6104016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40" name="Shape 340"/>
            <p:cNvSpPr/>
            <p:nvPr/>
          </p:nvSpPr>
          <p:spPr>
            <a:xfrm rot="18900000">
              <a:off x="7255568" y="-13616"/>
              <a:ext cx="177801" cy="305543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41" name="Shape 341"/>
            <p:cNvSpPr/>
            <p:nvPr/>
          </p:nvSpPr>
          <p:spPr>
            <a:xfrm rot="2700000">
              <a:off x="7255568" y="-59026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5" name="Shape 345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Game</a:t>
            </a:r>
          </a:p>
        </p:txBody>
      </p:sp>
      <p:grpSp>
        <p:nvGrpSpPr>
          <p:cNvPr id="364" name="Group 364"/>
          <p:cNvGrpSpPr/>
          <p:nvPr/>
        </p:nvGrpSpPr>
        <p:grpSpPr>
          <a:xfrm>
            <a:off x="3048000" y="8509000"/>
            <a:ext cx="7884157" cy="3831307"/>
            <a:chOff x="0" y="0"/>
            <a:chExt cx="7884156" cy="3831306"/>
          </a:xfrm>
        </p:grpSpPr>
        <p:sp>
          <p:nvSpPr>
            <p:cNvPr id="346" name="Shape 346"/>
            <p:cNvSpPr/>
            <p:nvPr/>
          </p:nvSpPr>
          <p:spPr>
            <a:xfrm>
              <a:off x="0" y="41873"/>
              <a:ext cx="3810000" cy="3747561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359" name="Group 359"/>
            <p:cNvGrpSpPr/>
            <p:nvPr/>
          </p:nvGrpSpPr>
          <p:grpSpPr>
            <a:xfrm>
              <a:off x="152999" y="126975"/>
              <a:ext cx="3504002" cy="3475757"/>
              <a:chOff x="0" y="0"/>
              <a:chExt cx="3504000" cy="3475756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0" y="1237247"/>
                <a:ext cx="999280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350" name="Group 350"/>
              <p:cNvGrpSpPr/>
              <p:nvPr/>
            </p:nvGrpSpPr>
            <p:grpSpPr>
              <a:xfrm>
                <a:off x="-1" y="-1"/>
                <a:ext cx="999281" cy="999281"/>
                <a:chOff x="0" y="0"/>
                <a:chExt cx="999279" cy="999279"/>
              </a:xfrm>
            </p:grpSpPr>
            <p:sp>
              <p:nvSpPr>
                <p:cNvPr id="348" name="Shape 348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349" name="Shape 349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351" name="Shape 351"/>
              <p:cNvSpPr/>
              <p:nvPr/>
            </p:nvSpPr>
            <p:spPr>
              <a:xfrm>
                <a:off x="1246837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354" name="Group 354"/>
              <p:cNvGrpSpPr/>
              <p:nvPr/>
            </p:nvGrpSpPr>
            <p:grpSpPr>
              <a:xfrm>
                <a:off x="1246837" y="1237247"/>
                <a:ext cx="999281" cy="999281"/>
                <a:chOff x="0" y="0"/>
                <a:chExt cx="999279" cy="999279"/>
              </a:xfrm>
            </p:grpSpPr>
            <p:sp>
              <p:nvSpPr>
                <p:cNvPr id="352" name="Shape 352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353" name="Shape 353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355" name="Shape 355"/>
              <p:cNvSpPr/>
              <p:nvPr/>
            </p:nvSpPr>
            <p:spPr>
              <a:xfrm>
                <a:off x="2504720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358" name="Group 358"/>
              <p:cNvGrpSpPr/>
              <p:nvPr/>
            </p:nvGrpSpPr>
            <p:grpSpPr>
              <a:xfrm>
                <a:off x="2504720" y="-1"/>
                <a:ext cx="999281" cy="999281"/>
                <a:chOff x="0" y="0"/>
                <a:chExt cx="999279" cy="999279"/>
              </a:xfrm>
            </p:grpSpPr>
            <p:sp>
              <p:nvSpPr>
                <p:cNvPr id="356" name="Shape 356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</p:grpSp>
        <p:grpSp>
          <p:nvGrpSpPr>
            <p:cNvPr id="362" name="Group 362"/>
            <p:cNvGrpSpPr/>
            <p:nvPr/>
          </p:nvGrpSpPr>
          <p:grpSpPr>
            <a:xfrm>
              <a:off x="4483783" y="436044"/>
              <a:ext cx="2921001" cy="2921000"/>
              <a:chOff x="0" y="0"/>
              <a:chExt cx="2921000" cy="2920999"/>
            </a:xfrm>
          </p:grpSpPr>
          <p:sp>
            <p:nvSpPr>
              <p:cNvPr id="360" name="Shape 360"/>
              <p:cNvSpPr/>
              <p:nvPr/>
            </p:nvSpPr>
            <p:spPr>
              <a:xfrm rot="189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61" name="Shape 361"/>
              <p:cNvSpPr/>
              <p:nvPr/>
            </p:nvSpPr>
            <p:spPr>
              <a:xfrm rot="27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363" name="Shape 363"/>
            <p:cNvSpPr/>
            <p:nvPr/>
          </p:nvSpPr>
          <p:spPr>
            <a:xfrm>
              <a:off x="2564" y="0"/>
              <a:ext cx="7881593" cy="383130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379" name="Group 379"/>
          <p:cNvGrpSpPr/>
          <p:nvPr/>
        </p:nvGrpSpPr>
        <p:grpSpPr>
          <a:xfrm>
            <a:off x="4584700" y="5041900"/>
            <a:ext cx="6350000" cy="3061827"/>
            <a:chOff x="0" y="0"/>
            <a:chExt cx="6350000" cy="3061826"/>
          </a:xfrm>
        </p:grpSpPr>
        <p:sp>
          <p:nvSpPr>
            <p:cNvPr id="365" name="Shape 365"/>
            <p:cNvSpPr/>
            <p:nvPr/>
          </p:nvSpPr>
          <p:spPr>
            <a:xfrm>
              <a:off x="5299" y="24756"/>
              <a:ext cx="3062506" cy="3012315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128282" y="11285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369" name="Group 369"/>
            <p:cNvGrpSpPr/>
            <p:nvPr/>
          </p:nvGrpSpPr>
          <p:grpSpPr>
            <a:xfrm>
              <a:off x="128282" y="133994"/>
              <a:ext cx="803229" cy="803229"/>
              <a:chOff x="0" y="0"/>
              <a:chExt cx="803228" cy="803228"/>
            </a:xfrm>
          </p:grpSpPr>
          <p:sp>
            <p:nvSpPr>
              <p:cNvPr id="367" name="Shape 367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68" name="Shape 368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370" name="Shape 370"/>
            <p:cNvSpPr/>
            <p:nvPr/>
          </p:nvSpPr>
          <p:spPr>
            <a:xfrm>
              <a:off x="1130498" y="21246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373" name="Group 373"/>
            <p:cNvGrpSpPr/>
            <p:nvPr/>
          </p:nvGrpSpPr>
          <p:grpSpPr>
            <a:xfrm>
              <a:off x="1130498" y="1128503"/>
              <a:ext cx="803229" cy="803229"/>
              <a:chOff x="0" y="0"/>
              <a:chExt cx="803228" cy="803228"/>
            </a:xfrm>
          </p:grpSpPr>
          <p:sp>
            <p:nvSpPr>
              <p:cNvPr id="371" name="Shape 371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72" name="Shape 372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376" name="Group 376"/>
            <p:cNvGrpSpPr/>
            <p:nvPr/>
          </p:nvGrpSpPr>
          <p:grpSpPr>
            <a:xfrm>
              <a:off x="2141593" y="133994"/>
              <a:ext cx="803229" cy="803229"/>
              <a:chOff x="0" y="0"/>
              <a:chExt cx="803228" cy="803228"/>
            </a:xfrm>
          </p:grpSpPr>
          <p:sp>
            <p:nvSpPr>
              <p:cNvPr id="374" name="Shape 374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75" name="Shape 375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377" name="Shape 377"/>
            <p:cNvSpPr/>
            <p:nvPr/>
          </p:nvSpPr>
          <p:spPr>
            <a:xfrm>
              <a:off x="0" y="0"/>
              <a:ext cx="6350000" cy="306182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78" name="Shape 378"/>
            <p:cNvSpPr/>
            <p:nvPr/>
          </p:nvSpPr>
          <p:spPr>
            <a:xfrm>
              <a:off x="3558112" y="355994"/>
              <a:ext cx="2347921" cy="2347921"/>
            </a:xfrm>
            <a:prstGeom prst="ellipse">
              <a:avLst/>
            </a:prstGeom>
            <a:noFill/>
            <a:ln w="203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393" name="Group 393"/>
          <p:cNvGrpSpPr/>
          <p:nvPr/>
        </p:nvGrpSpPr>
        <p:grpSpPr>
          <a:xfrm>
            <a:off x="6096000" y="2286000"/>
            <a:ext cx="4826000" cy="2345196"/>
            <a:chOff x="0" y="0"/>
            <a:chExt cx="4825999" cy="2345195"/>
          </a:xfrm>
        </p:grpSpPr>
        <p:sp>
          <p:nvSpPr>
            <p:cNvPr id="380" name="Shape 380"/>
            <p:cNvSpPr/>
            <p:nvPr/>
          </p:nvSpPr>
          <p:spPr>
            <a:xfrm>
              <a:off x="0" y="25631"/>
              <a:ext cx="2332153" cy="2293934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93653" y="835059"/>
              <a:ext cx="611673" cy="611673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384" name="Group 384"/>
            <p:cNvGrpSpPr/>
            <p:nvPr/>
          </p:nvGrpSpPr>
          <p:grpSpPr>
            <a:xfrm>
              <a:off x="93652" y="77723"/>
              <a:ext cx="611674" cy="611674"/>
              <a:chOff x="0" y="0"/>
              <a:chExt cx="611672" cy="611672"/>
            </a:xfrm>
          </p:grpSpPr>
          <p:sp>
            <p:nvSpPr>
              <p:cNvPr id="382" name="Shape 382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83" name="Shape 383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385" name="Shape 385"/>
            <p:cNvSpPr/>
            <p:nvPr/>
          </p:nvSpPr>
          <p:spPr>
            <a:xfrm>
              <a:off x="856859" y="1593608"/>
              <a:ext cx="611674" cy="611674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388" name="Group 388"/>
            <p:cNvGrpSpPr/>
            <p:nvPr/>
          </p:nvGrpSpPr>
          <p:grpSpPr>
            <a:xfrm>
              <a:off x="1626826" y="77723"/>
              <a:ext cx="611674" cy="611674"/>
              <a:chOff x="0" y="0"/>
              <a:chExt cx="611672" cy="611672"/>
            </a:xfrm>
          </p:grpSpPr>
          <p:sp>
            <p:nvSpPr>
              <p:cNvPr id="386" name="Shape 386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87" name="Shape 387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391" name="Group 391"/>
            <p:cNvGrpSpPr/>
            <p:nvPr/>
          </p:nvGrpSpPr>
          <p:grpSpPr>
            <a:xfrm>
              <a:off x="2744585" y="266908"/>
              <a:ext cx="1787985" cy="1787985"/>
              <a:chOff x="0" y="0"/>
              <a:chExt cx="1787984" cy="1787983"/>
            </a:xfrm>
          </p:grpSpPr>
          <p:sp>
            <p:nvSpPr>
              <p:cNvPr id="389" name="Shape 389"/>
              <p:cNvSpPr/>
              <p:nvPr/>
            </p:nvSpPr>
            <p:spPr>
              <a:xfrm rot="189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90" name="Shape 390"/>
              <p:cNvSpPr/>
              <p:nvPr/>
            </p:nvSpPr>
            <p:spPr>
              <a:xfrm rot="27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392" name="Shape 392"/>
            <p:cNvSpPr/>
            <p:nvPr/>
          </p:nvSpPr>
          <p:spPr>
            <a:xfrm>
              <a:off x="1569" y="0"/>
              <a:ext cx="4824431" cy="2345196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" name="Shape 396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Game</a:t>
            </a:r>
          </a:p>
        </p:txBody>
      </p:sp>
      <p:grpSp>
        <p:nvGrpSpPr>
          <p:cNvPr id="415" name="Group 415"/>
          <p:cNvGrpSpPr/>
          <p:nvPr/>
        </p:nvGrpSpPr>
        <p:grpSpPr>
          <a:xfrm>
            <a:off x="3048000" y="8509000"/>
            <a:ext cx="7884157" cy="3831307"/>
            <a:chOff x="0" y="0"/>
            <a:chExt cx="7884156" cy="3831306"/>
          </a:xfrm>
        </p:grpSpPr>
        <p:sp>
          <p:nvSpPr>
            <p:cNvPr id="397" name="Shape 397"/>
            <p:cNvSpPr/>
            <p:nvPr/>
          </p:nvSpPr>
          <p:spPr>
            <a:xfrm>
              <a:off x="0" y="41873"/>
              <a:ext cx="3810000" cy="3747561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410" name="Group 410"/>
            <p:cNvGrpSpPr/>
            <p:nvPr/>
          </p:nvGrpSpPr>
          <p:grpSpPr>
            <a:xfrm>
              <a:off x="152999" y="126975"/>
              <a:ext cx="3504002" cy="3475757"/>
              <a:chOff x="0" y="0"/>
              <a:chExt cx="3504000" cy="3475756"/>
            </a:xfrm>
          </p:grpSpPr>
          <p:sp>
            <p:nvSpPr>
              <p:cNvPr id="398" name="Shape 398"/>
              <p:cNvSpPr/>
              <p:nvPr/>
            </p:nvSpPr>
            <p:spPr>
              <a:xfrm>
                <a:off x="0" y="1237247"/>
                <a:ext cx="999280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401" name="Group 401"/>
              <p:cNvGrpSpPr/>
              <p:nvPr/>
            </p:nvGrpSpPr>
            <p:grpSpPr>
              <a:xfrm>
                <a:off x="-1" y="-1"/>
                <a:ext cx="999281" cy="999281"/>
                <a:chOff x="0" y="0"/>
                <a:chExt cx="999279" cy="999279"/>
              </a:xfrm>
            </p:grpSpPr>
            <p:sp>
              <p:nvSpPr>
                <p:cNvPr id="399" name="Shape 399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400" name="Shape 400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402" name="Shape 402"/>
              <p:cNvSpPr/>
              <p:nvPr/>
            </p:nvSpPr>
            <p:spPr>
              <a:xfrm>
                <a:off x="1246837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405" name="Group 405"/>
              <p:cNvGrpSpPr/>
              <p:nvPr/>
            </p:nvGrpSpPr>
            <p:grpSpPr>
              <a:xfrm>
                <a:off x="1246837" y="1237247"/>
                <a:ext cx="999281" cy="999281"/>
                <a:chOff x="0" y="0"/>
                <a:chExt cx="999279" cy="999279"/>
              </a:xfrm>
            </p:grpSpPr>
            <p:sp>
              <p:nvSpPr>
                <p:cNvPr id="403" name="Shape 403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404" name="Shape 404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406" name="Shape 406"/>
              <p:cNvSpPr/>
              <p:nvPr/>
            </p:nvSpPr>
            <p:spPr>
              <a:xfrm>
                <a:off x="2504720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409" name="Group 409"/>
              <p:cNvGrpSpPr/>
              <p:nvPr/>
            </p:nvGrpSpPr>
            <p:grpSpPr>
              <a:xfrm>
                <a:off x="2504720" y="-1"/>
                <a:ext cx="999281" cy="999281"/>
                <a:chOff x="0" y="0"/>
                <a:chExt cx="999279" cy="999279"/>
              </a:xfrm>
            </p:grpSpPr>
            <p:sp>
              <p:nvSpPr>
                <p:cNvPr id="407" name="Shape 407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408" name="Shape 408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</p:grpSp>
        <p:grpSp>
          <p:nvGrpSpPr>
            <p:cNvPr id="413" name="Group 413"/>
            <p:cNvGrpSpPr/>
            <p:nvPr/>
          </p:nvGrpSpPr>
          <p:grpSpPr>
            <a:xfrm>
              <a:off x="4483783" y="436044"/>
              <a:ext cx="2921001" cy="2921000"/>
              <a:chOff x="0" y="0"/>
              <a:chExt cx="2921000" cy="2920999"/>
            </a:xfrm>
          </p:grpSpPr>
          <p:sp>
            <p:nvSpPr>
              <p:cNvPr id="411" name="Shape 411"/>
              <p:cNvSpPr/>
              <p:nvPr/>
            </p:nvSpPr>
            <p:spPr>
              <a:xfrm rot="189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12" name="Shape 412"/>
              <p:cNvSpPr/>
              <p:nvPr/>
            </p:nvSpPr>
            <p:spPr>
              <a:xfrm rot="27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414" name="Shape 414"/>
            <p:cNvSpPr/>
            <p:nvPr/>
          </p:nvSpPr>
          <p:spPr>
            <a:xfrm>
              <a:off x="2564" y="0"/>
              <a:ext cx="7881593" cy="383130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430" name="Group 430"/>
          <p:cNvGrpSpPr/>
          <p:nvPr/>
        </p:nvGrpSpPr>
        <p:grpSpPr>
          <a:xfrm>
            <a:off x="4584700" y="5041900"/>
            <a:ext cx="6350000" cy="3061827"/>
            <a:chOff x="0" y="0"/>
            <a:chExt cx="6350000" cy="3061826"/>
          </a:xfrm>
        </p:grpSpPr>
        <p:sp>
          <p:nvSpPr>
            <p:cNvPr id="416" name="Shape 416"/>
            <p:cNvSpPr/>
            <p:nvPr/>
          </p:nvSpPr>
          <p:spPr>
            <a:xfrm>
              <a:off x="5299" y="24756"/>
              <a:ext cx="3062506" cy="3012315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28282" y="11285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420" name="Group 420"/>
            <p:cNvGrpSpPr/>
            <p:nvPr/>
          </p:nvGrpSpPr>
          <p:grpSpPr>
            <a:xfrm>
              <a:off x="128282" y="133994"/>
              <a:ext cx="803229" cy="803229"/>
              <a:chOff x="0" y="0"/>
              <a:chExt cx="803228" cy="803228"/>
            </a:xfrm>
          </p:grpSpPr>
          <p:sp>
            <p:nvSpPr>
              <p:cNvPr id="418" name="Shape 418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19" name="Shape 419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421" name="Shape 421"/>
            <p:cNvSpPr/>
            <p:nvPr/>
          </p:nvSpPr>
          <p:spPr>
            <a:xfrm>
              <a:off x="1130498" y="21246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424" name="Group 424"/>
            <p:cNvGrpSpPr/>
            <p:nvPr/>
          </p:nvGrpSpPr>
          <p:grpSpPr>
            <a:xfrm>
              <a:off x="1130498" y="1128503"/>
              <a:ext cx="803229" cy="803229"/>
              <a:chOff x="0" y="0"/>
              <a:chExt cx="803228" cy="803228"/>
            </a:xfrm>
          </p:grpSpPr>
          <p:sp>
            <p:nvSpPr>
              <p:cNvPr id="422" name="Shape 422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23" name="Shape 423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427" name="Group 427"/>
            <p:cNvGrpSpPr/>
            <p:nvPr/>
          </p:nvGrpSpPr>
          <p:grpSpPr>
            <a:xfrm>
              <a:off x="2141593" y="133994"/>
              <a:ext cx="803229" cy="803229"/>
              <a:chOff x="0" y="0"/>
              <a:chExt cx="803228" cy="803228"/>
            </a:xfrm>
          </p:grpSpPr>
          <p:sp>
            <p:nvSpPr>
              <p:cNvPr id="425" name="Shape 425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26" name="Shape 426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428" name="Shape 428"/>
            <p:cNvSpPr/>
            <p:nvPr/>
          </p:nvSpPr>
          <p:spPr>
            <a:xfrm>
              <a:off x="0" y="0"/>
              <a:ext cx="6350000" cy="306182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429" name="Shape 429"/>
            <p:cNvSpPr/>
            <p:nvPr/>
          </p:nvSpPr>
          <p:spPr>
            <a:xfrm>
              <a:off x="3558112" y="355994"/>
              <a:ext cx="2347921" cy="2347921"/>
            </a:xfrm>
            <a:prstGeom prst="ellipse">
              <a:avLst/>
            </a:prstGeom>
            <a:noFill/>
            <a:ln w="203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444" name="Group 444"/>
          <p:cNvGrpSpPr/>
          <p:nvPr/>
        </p:nvGrpSpPr>
        <p:grpSpPr>
          <a:xfrm>
            <a:off x="6096000" y="2286000"/>
            <a:ext cx="4826000" cy="2345196"/>
            <a:chOff x="0" y="0"/>
            <a:chExt cx="4825999" cy="2345195"/>
          </a:xfrm>
        </p:grpSpPr>
        <p:sp>
          <p:nvSpPr>
            <p:cNvPr id="431" name="Shape 431"/>
            <p:cNvSpPr/>
            <p:nvPr/>
          </p:nvSpPr>
          <p:spPr>
            <a:xfrm>
              <a:off x="0" y="25631"/>
              <a:ext cx="2332153" cy="2293934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432" name="Shape 432"/>
            <p:cNvSpPr/>
            <p:nvPr/>
          </p:nvSpPr>
          <p:spPr>
            <a:xfrm>
              <a:off x="93653" y="835059"/>
              <a:ext cx="611673" cy="611673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435" name="Group 435"/>
            <p:cNvGrpSpPr/>
            <p:nvPr/>
          </p:nvGrpSpPr>
          <p:grpSpPr>
            <a:xfrm>
              <a:off x="93652" y="77723"/>
              <a:ext cx="611674" cy="611674"/>
              <a:chOff x="0" y="0"/>
              <a:chExt cx="611672" cy="611672"/>
            </a:xfrm>
          </p:grpSpPr>
          <p:sp>
            <p:nvSpPr>
              <p:cNvPr id="433" name="Shape 433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34" name="Shape 434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436" name="Shape 436"/>
            <p:cNvSpPr/>
            <p:nvPr/>
          </p:nvSpPr>
          <p:spPr>
            <a:xfrm>
              <a:off x="856859" y="1593608"/>
              <a:ext cx="611674" cy="611674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439" name="Group 439"/>
            <p:cNvGrpSpPr/>
            <p:nvPr/>
          </p:nvGrpSpPr>
          <p:grpSpPr>
            <a:xfrm>
              <a:off x="1626826" y="77723"/>
              <a:ext cx="611674" cy="611674"/>
              <a:chOff x="0" y="0"/>
              <a:chExt cx="611672" cy="611672"/>
            </a:xfrm>
          </p:grpSpPr>
          <p:sp>
            <p:nvSpPr>
              <p:cNvPr id="437" name="Shape 437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38" name="Shape 438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442" name="Group 442"/>
            <p:cNvGrpSpPr/>
            <p:nvPr/>
          </p:nvGrpSpPr>
          <p:grpSpPr>
            <a:xfrm>
              <a:off x="2744585" y="266908"/>
              <a:ext cx="1787985" cy="1787985"/>
              <a:chOff x="0" y="0"/>
              <a:chExt cx="1787984" cy="1787983"/>
            </a:xfrm>
          </p:grpSpPr>
          <p:sp>
            <p:nvSpPr>
              <p:cNvPr id="440" name="Shape 440"/>
              <p:cNvSpPr/>
              <p:nvPr/>
            </p:nvSpPr>
            <p:spPr>
              <a:xfrm rot="189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41" name="Shape 441"/>
              <p:cNvSpPr/>
              <p:nvPr/>
            </p:nvSpPr>
            <p:spPr>
              <a:xfrm rot="27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443" name="Shape 443"/>
            <p:cNvSpPr/>
            <p:nvPr/>
          </p:nvSpPr>
          <p:spPr>
            <a:xfrm>
              <a:off x="1569" y="0"/>
              <a:ext cx="4824431" cy="2345196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sp>
        <p:nvSpPr>
          <p:cNvPr id="445" name="Shape 445"/>
          <p:cNvSpPr/>
          <p:nvPr>
            <p:ph type="body" sz="half" idx="4294967295"/>
          </p:nvPr>
        </p:nvSpPr>
        <p:spPr>
          <a:xfrm>
            <a:off x="12935203" y="2430849"/>
            <a:ext cx="9918720" cy="9895695"/>
          </a:xfrm>
          <a:prstGeom prst="rect">
            <a:avLst/>
          </a:prstGeom>
        </p:spPr>
        <p:txBody>
          <a:bodyPr/>
          <a:lstStyle/>
          <a:p>
            <a:pPr>
              <a:defRPr sz="8000">
                <a:latin typeface="Courier"/>
                <a:ea typeface="Courier"/>
                <a:cs typeface="Courier"/>
                <a:sym typeface="Courier"/>
              </a:defRPr>
            </a:pPr>
            <a:r>
              <a:t>[ turn-0</a:t>
            </a:r>
          </a:p>
          <a:p>
            <a:pPr>
              <a:defRPr sz="8000">
                <a:latin typeface="Courier"/>
                <a:ea typeface="Courier"/>
                <a:cs typeface="Courier"/>
                <a:sym typeface="Courier"/>
              </a:defRPr>
            </a:pPr>
            <a:r>
              <a:t>  turn-1</a:t>
            </a:r>
          </a:p>
          <a:p>
            <a:pPr>
              <a:defRPr sz="8000">
                <a:latin typeface="Courier"/>
                <a:ea typeface="Courier"/>
                <a:cs typeface="Courier"/>
                <a:sym typeface="Courier"/>
              </a:defRPr>
            </a:pPr>
            <a:r>
              <a:t>  ...</a:t>
            </a:r>
          </a:p>
          <a:p>
            <a:pPr>
              <a:defRPr sz="8000">
                <a:latin typeface="Courier"/>
                <a:ea typeface="Courier"/>
                <a:cs typeface="Courier"/>
                <a:sym typeface="Courier"/>
              </a:defRPr>
            </a:pPr>
            <a:r>
              <a:t>  previous-turn</a:t>
            </a:r>
          </a:p>
          <a:p>
            <a:pPr>
              <a:defRPr sz="8000">
                <a:latin typeface="Courier"/>
                <a:ea typeface="Courier"/>
                <a:cs typeface="Courier"/>
                <a:sym typeface="Courier"/>
              </a:defRPr>
            </a:pPr>
            <a:r>
              <a:t>  current-turn 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8" name="Shape 448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Design</a:t>
            </a:r>
          </a:p>
        </p:txBody>
      </p:sp>
      <p:sp>
        <p:nvSpPr>
          <p:cNvPr id="454" name="Shape 454"/>
          <p:cNvSpPr/>
          <p:nvPr/>
        </p:nvSpPr>
        <p:spPr>
          <a:xfrm>
            <a:off x="3195384" y="8696417"/>
            <a:ext cx="2420930" cy="2401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7337" y="19254"/>
                  <a:pt x="137" y="12054"/>
                  <a:pt x="0" y="0"/>
                </a:cubicBezTo>
              </a:path>
            </a:pathLst>
          </a:custGeom>
          <a:ln w="1016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50" name="Shape 450"/>
          <p:cNvSpPr/>
          <p:nvPr/>
        </p:nvSpPr>
        <p:spPr>
          <a:xfrm>
            <a:off x="5616322" y="10528797"/>
            <a:ext cx="4268789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6400"/>
            </a:lvl1pPr>
          </a:lstStyle>
          <a:p>
            <a:pPr/>
            <a:r>
              <a:t>View</a:t>
            </a:r>
          </a:p>
        </p:txBody>
      </p:sp>
      <p:sp>
        <p:nvSpPr>
          <p:cNvPr id="451" name="Shape 451"/>
          <p:cNvSpPr/>
          <p:nvPr/>
        </p:nvSpPr>
        <p:spPr>
          <a:xfrm>
            <a:off x="5616322" y="2984500"/>
            <a:ext cx="4268789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6400"/>
            </a:lvl1pPr>
          </a:lstStyle>
          <a:p>
            <a:pPr/>
            <a:r>
              <a:t>Model</a:t>
            </a:r>
          </a:p>
        </p:txBody>
      </p:sp>
      <p:sp>
        <p:nvSpPr>
          <p:cNvPr id="455" name="Shape 455"/>
          <p:cNvSpPr/>
          <p:nvPr/>
        </p:nvSpPr>
        <p:spPr>
          <a:xfrm>
            <a:off x="3191009" y="3556532"/>
            <a:ext cx="2425304" cy="2482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7" h="21600" fill="norm" stroke="1" extrusionOk="0">
                <a:moveTo>
                  <a:pt x="37" y="21600"/>
                </a:moveTo>
                <a:cubicBezTo>
                  <a:pt x="-583" y="8712"/>
                  <a:pt x="6410" y="1512"/>
                  <a:pt x="21017" y="0"/>
                </a:cubicBezTo>
              </a:path>
            </a:pathLst>
          </a:custGeom>
          <a:ln w="1016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56" name="Shape 456"/>
          <p:cNvSpPr/>
          <p:nvPr/>
        </p:nvSpPr>
        <p:spPr>
          <a:xfrm>
            <a:off x="3195384" y="6039265"/>
            <a:ext cx="1" cy="2657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80" h="21600" fill="norm" stroke="1" extrusionOk="0">
                <a:moveTo>
                  <a:pt x="4320" y="21600"/>
                </a:moveTo>
                <a:cubicBezTo>
                  <a:pt x="-4320" y="14400"/>
                  <a:pt x="0" y="7200"/>
                  <a:pt x="17280" y="0"/>
                </a:cubicBezTo>
              </a:path>
            </a:pathLst>
          </a:custGeom>
          <a:ln w="1016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9" name="Shape 459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Design</a:t>
            </a:r>
          </a:p>
        </p:txBody>
      </p:sp>
      <p:grpSp>
        <p:nvGrpSpPr>
          <p:cNvPr id="467" name="Group 467"/>
          <p:cNvGrpSpPr/>
          <p:nvPr/>
        </p:nvGrpSpPr>
        <p:grpSpPr>
          <a:xfrm>
            <a:off x="1060990" y="2984500"/>
            <a:ext cx="8824121" cy="8814298"/>
            <a:chOff x="0" y="0"/>
            <a:chExt cx="8824120" cy="8814297"/>
          </a:xfrm>
        </p:grpSpPr>
        <p:cxnSp>
          <p:nvCxnSpPr>
            <p:cNvPr id="460" name="Connector 460"/>
            <p:cNvCxnSpPr>
              <a:stCxn id="461" idx="0"/>
              <a:endCxn id="463" idx="0"/>
            </p:cNvCxnSpPr>
            <p:nvPr/>
          </p:nvCxnSpPr>
          <p:spPr>
            <a:xfrm flipH="1" flipV="1">
              <a:off x="2134394" y="5711917"/>
              <a:ext cx="4555333" cy="246738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ysDot"/>
              <a:miter lim="400000"/>
              <a:headEnd type="triangle" w="med" len="med"/>
            </a:ln>
            <a:effectLst/>
          </p:spPr>
        </p:cxnSp>
        <p:sp>
          <p:nvSpPr>
            <p:cNvPr id="461" name="Shape 461"/>
            <p:cNvSpPr/>
            <p:nvPr/>
          </p:nvSpPr>
          <p:spPr>
            <a:xfrm>
              <a:off x="4555332" y="7544297"/>
              <a:ext cx="4268789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View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4555332" y="0"/>
              <a:ext cx="4268789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Model</a:t>
              </a:r>
            </a:p>
          </p:txBody>
        </p:sp>
        <p:sp>
          <p:nvSpPr>
            <p:cNvPr id="463" name="Shape 463"/>
            <p:cNvSpPr/>
            <p:nvPr/>
          </p:nvSpPr>
          <p:spPr>
            <a:xfrm>
              <a:off x="0" y="5076917"/>
              <a:ext cx="4268789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???</a:t>
              </a:r>
            </a:p>
          </p:txBody>
        </p:sp>
        <p:sp>
          <p:nvSpPr>
            <p:cNvPr id="464" name="Shape 464"/>
            <p:cNvSpPr/>
            <p:nvPr/>
          </p:nvSpPr>
          <p:spPr>
            <a:xfrm>
              <a:off x="0" y="2419765"/>
              <a:ext cx="4268789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Hiccup</a:t>
              </a:r>
            </a:p>
          </p:txBody>
        </p:sp>
        <p:cxnSp>
          <p:nvCxnSpPr>
            <p:cNvPr id="465" name="Connector 465"/>
            <p:cNvCxnSpPr>
              <a:stCxn id="464" idx="0"/>
              <a:endCxn id="462" idx="0"/>
            </p:cNvCxnSpPr>
            <p:nvPr/>
          </p:nvCxnSpPr>
          <p:spPr>
            <a:xfrm flipV="1">
              <a:off x="2134394" y="635000"/>
              <a:ext cx="4555333" cy="2419766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66" name="Connector 466"/>
            <p:cNvCxnSpPr>
              <a:stCxn id="463" idx="0"/>
              <a:endCxn id="464" idx="0"/>
            </p:cNvCxnSpPr>
            <p:nvPr/>
          </p:nvCxnSpPr>
          <p:spPr>
            <a:xfrm flipV="1">
              <a:off x="2134394" y="3054765"/>
              <a:ext cx="1" cy="2657153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ysDot"/>
              <a:miter lim="400000"/>
              <a:headEnd type="triangl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Live Code</a:t>
            </a:r>
          </a:p>
        </p:txBody>
      </p:sp>
      <p:sp>
        <p:nvSpPr>
          <p:cNvPr id="470" name="Shape 4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3" name="Shape 473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Reagent</a:t>
            </a:r>
          </a:p>
        </p:txBody>
      </p:sp>
      <p:sp>
        <p:nvSpPr>
          <p:cNvPr id="474" name="Shape 474"/>
          <p:cNvSpPr/>
          <p:nvPr/>
        </p:nvSpPr>
        <p:spPr>
          <a:xfrm>
            <a:off x="11470001" y="3009304"/>
            <a:ext cx="11407756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Surcouche sur React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Intégré dans le language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Pas de templating</a:t>
            </a:r>
          </a:p>
        </p:txBody>
      </p:sp>
      <p:grpSp>
        <p:nvGrpSpPr>
          <p:cNvPr id="482" name="Group 482"/>
          <p:cNvGrpSpPr/>
          <p:nvPr/>
        </p:nvGrpSpPr>
        <p:grpSpPr>
          <a:xfrm>
            <a:off x="1060990" y="2984500"/>
            <a:ext cx="8824121" cy="8814298"/>
            <a:chOff x="0" y="0"/>
            <a:chExt cx="8824120" cy="8814297"/>
          </a:xfrm>
        </p:grpSpPr>
        <p:cxnSp>
          <p:nvCxnSpPr>
            <p:cNvPr id="475" name="Connector 475"/>
            <p:cNvCxnSpPr>
              <a:stCxn id="476" idx="0"/>
              <a:endCxn id="478" idx="0"/>
            </p:cNvCxnSpPr>
            <p:nvPr/>
          </p:nvCxnSpPr>
          <p:spPr>
            <a:xfrm flipH="1" flipV="1">
              <a:off x="2134394" y="5711917"/>
              <a:ext cx="4555332" cy="246738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ysDot"/>
              <a:miter lim="400000"/>
              <a:headEnd type="triangle" w="med" len="med"/>
            </a:ln>
            <a:effectLst/>
          </p:spPr>
        </p:cxnSp>
        <p:sp>
          <p:nvSpPr>
            <p:cNvPr id="476" name="Shape 476"/>
            <p:cNvSpPr/>
            <p:nvPr/>
          </p:nvSpPr>
          <p:spPr>
            <a:xfrm>
              <a:off x="4555331" y="7544297"/>
              <a:ext cx="4268790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View</a:t>
              </a:r>
            </a:p>
          </p:txBody>
        </p:sp>
        <p:sp>
          <p:nvSpPr>
            <p:cNvPr id="477" name="Shape 477"/>
            <p:cNvSpPr/>
            <p:nvPr/>
          </p:nvSpPr>
          <p:spPr>
            <a:xfrm>
              <a:off x="4555331" y="0"/>
              <a:ext cx="4268790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Model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0" y="5076917"/>
              <a:ext cx="4268789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Reagent</a:t>
              </a:r>
            </a:p>
          </p:txBody>
        </p:sp>
        <p:sp>
          <p:nvSpPr>
            <p:cNvPr id="479" name="Shape 479"/>
            <p:cNvSpPr/>
            <p:nvPr/>
          </p:nvSpPr>
          <p:spPr>
            <a:xfrm>
              <a:off x="0" y="2419765"/>
              <a:ext cx="4268789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Hiccup</a:t>
              </a:r>
            </a:p>
          </p:txBody>
        </p:sp>
        <p:cxnSp>
          <p:nvCxnSpPr>
            <p:cNvPr id="480" name="Connector 480"/>
            <p:cNvCxnSpPr>
              <a:stCxn id="479" idx="0"/>
              <a:endCxn id="477" idx="0"/>
            </p:cNvCxnSpPr>
            <p:nvPr/>
          </p:nvCxnSpPr>
          <p:spPr>
            <a:xfrm flipV="1">
              <a:off x="2134394" y="635000"/>
              <a:ext cx="4555332" cy="2419766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81" name="Connector 481"/>
            <p:cNvCxnSpPr>
              <a:stCxn id="478" idx="0"/>
              <a:endCxn id="479" idx="0"/>
            </p:cNvCxnSpPr>
            <p:nvPr/>
          </p:nvCxnSpPr>
          <p:spPr>
            <a:xfrm flipV="1">
              <a:off x="2134394" y="3054765"/>
              <a:ext cx="1" cy="2657153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ysDot"/>
              <a:miter lim="400000"/>
              <a:headEnd type="triangl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Live Code</a:t>
            </a:r>
          </a:p>
        </p:txBody>
      </p:sp>
      <p:sp>
        <p:nvSpPr>
          <p:cNvPr id="485" name="Shape 4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>
                <a:latin typeface="+mj-lt"/>
                <a:ea typeface="+mj-ea"/>
                <a:cs typeface="+mj-cs"/>
                <a:sym typeface="Montserrat Regular"/>
              </a:defRPr>
            </a:pPr>
          </a:p>
        </p:txBody>
      </p:sp>
      <p:sp>
        <p:nvSpPr>
          <p:cNvPr id="243" name="Shape 243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anchor="ctr"/>
          <a:lstStyle/>
          <a:p>
            <a:pPr/>
            <a:r>
              <a:t>Protagonistes</a:t>
            </a:r>
          </a:p>
        </p:txBody>
      </p:sp>
      <p:grpSp>
        <p:nvGrpSpPr>
          <p:cNvPr id="246" name="Group 246"/>
          <p:cNvGrpSpPr/>
          <p:nvPr/>
        </p:nvGrpSpPr>
        <p:grpSpPr>
          <a:xfrm>
            <a:off x="12547334" y="4400202"/>
            <a:ext cx="9825113" cy="7139067"/>
            <a:chOff x="0" y="0"/>
            <a:chExt cx="9825111" cy="7139065"/>
          </a:xfrm>
        </p:grpSpPr>
        <p:sp>
          <p:nvSpPr>
            <p:cNvPr id="245" name="Shape 245"/>
            <p:cNvSpPr/>
            <p:nvPr/>
          </p:nvSpPr>
          <p:spPr>
            <a:xfrm>
              <a:off x="63500" y="63500"/>
              <a:ext cx="9698112" cy="7012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>
                <a:spcBef>
                  <a:spcPts val="5900"/>
                </a:spcBef>
                <a:defRPr sz="8000"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OBJECTIF</a:t>
              </a:r>
            </a:p>
            <a:p>
              <a:pPr>
                <a:spcBef>
                  <a:spcPts val="5900"/>
                </a:spcBef>
                <a:defRPr sz="8000"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Live Coder</a:t>
              </a:r>
            </a:p>
            <a:p>
              <a:pPr>
                <a:spcBef>
                  <a:spcPts val="5900"/>
                </a:spcBef>
                <a:defRPr sz="8000"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Ne pas se planter</a:t>
              </a:r>
            </a:p>
          </p:txBody>
        </p:sp>
        <p:pic>
          <p:nvPicPr>
            <p:cNvPr id="244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25112" cy="7139066"/>
            </a:xfrm>
            <a:prstGeom prst="rect">
              <a:avLst/>
            </a:prstGeom>
            <a:effectLst/>
          </p:spPr>
        </p:pic>
      </p:grpSp>
      <p:sp>
        <p:nvSpPr>
          <p:cNvPr id="247" name="Shape 247"/>
          <p:cNvSpPr/>
          <p:nvPr/>
        </p:nvSpPr>
        <p:spPr>
          <a:xfrm>
            <a:off x="2137569" y="3549539"/>
            <a:ext cx="9698112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lvl="2" algn="l">
              <a:spcBef>
                <a:spcPts val="5900"/>
              </a:spcBef>
              <a:defRPr sz="72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6 ans à Murex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C++ le jour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Haskell &amp; Clojure</a:t>
            </a:r>
          </a:p>
        </p:txBody>
      </p:sp>
      <p:sp>
        <p:nvSpPr>
          <p:cNvPr id="248" name="Shape 248"/>
          <p:cNvSpPr/>
          <p:nvPr/>
        </p:nvSpPr>
        <p:spPr>
          <a:xfrm>
            <a:off x="12019087" y="13019484"/>
            <a:ext cx="32796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>
              <a:defRPr sz="2200">
                <a:latin typeface="+mj-lt"/>
                <a:ea typeface="+mj-ea"/>
                <a:cs typeface="+mj-cs"/>
                <a:sym typeface="Montserrat Regular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49" name="Shape 249"/>
          <p:cNvSpPr/>
          <p:nvPr/>
        </p:nvSpPr>
        <p:spPr>
          <a:xfrm>
            <a:off x="2137569" y="3689239"/>
            <a:ext cx="9698112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lvl="2" algn="l">
              <a:spcBef>
                <a:spcPts val="5900"/>
              </a:spcBef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QUENTIN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8" name="Shape 488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Design</a:t>
            </a:r>
          </a:p>
        </p:txBody>
      </p:sp>
      <p:grpSp>
        <p:nvGrpSpPr>
          <p:cNvPr id="499" name="Group 499"/>
          <p:cNvGrpSpPr/>
          <p:nvPr/>
        </p:nvGrpSpPr>
        <p:grpSpPr>
          <a:xfrm>
            <a:off x="1060990" y="2984500"/>
            <a:ext cx="13304204" cy="8814298"/>
            <a:chOff x="0" y="0"/>
            <a:chExt cx="13304203" cy="8814297"/>
          </a:xfrm>
        </p:grpSpPr>
        <p:cxnSp>
          <p:nvCxnSpPr>
            <p:cNvPr id="489" name="Connector 489"/>
            <p:cNvCxnSpPr>
              <a:stCxn id="490" idx="0"/>
              <a:endCxn id="492" idx="0"/>
            </p:cNvCxnSpPr>
            <p:nvPr/>
          </p:nvCxnSpPr>
          <p:spPr>
            <a:xfrm flipH="1" flipV="1">
              <a:off x="2134394" y="5711917"/>
              <a:ext cx="4555333" cy="246738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ysDot"/>
              <a:miter lim="400000"/>
              <a:headEnd type="triangle" w="med" len="med"/>
            </a:ln>
            <a:effectLst/>
          </p:spPr>
        </p:cxnSp>
        <p:sp>
          <p:nvSpPr>
            <p:cNvPr id="490" name="Shape 490"/>
            <p:cNvSpPr/>
            <p:nvPr/>
          </p:nvSpPr>
          <p:spPr>
            <a:xfrm>
              <a:off x="4555332" y="7544297"/>
              <a:ext cx="4268789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View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x="4555332" y="0"/>
              <a:ext cx="4268789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Model</a:t>
              </a:r>
            </a:p>
          </p:txBody>
        </p:sp>
        <p:sp>
          <p:nvSpPr>
            <p:cNvPr id="492" name="Shape 492"/>
            <p:cNvSpPr/>
            <p:nvPr/>
          </p:nvSpPr>
          <p:spPr>
            <a:xfrm>
              <a:off x="0" y="5076917"/>
              <a:ext cx="4268789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Reagent</a:t>
              </a:r>
            </a:p>
          </p:txBody>
        </p:sp>
        <p:sp>
          <p:nvSpPr>
            <p:cNvPr id="493" name="Shape 493"/>
            <p:cNvSpPr/>
            <p:nvPr/>
          </p:nvSpPr>
          <p:spPr>
            <a:xfrm>
              <a:off x="0" y="2419765"/>
              <a:ext cx="4268789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Hiccup</a:t>
              </a:r>
            </a:p>
          </p:txBody>
        </p:sp>
        <p:sp>
          <p:nvSpPr>
            <p:cNvPr id="494" name="Shape 494"/>
            <p:cNvSpPr/>
            <p:nvPr/>
          </p:nvSpPr>
          <p:spPr>
            <a:xfrm>
              <a:off x="9035415" y="3810000"/>
              <a:ext cx="4268789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Logic</a:t>
              </a:r>
            </a:p>
          </p:txBody>
        </p:sp>
        <p:cxnSp>
          <p:nvCxnSpPr>
            <p:cNvPr id="495" name="Connector 495"/>
            <p:cNvCxnSpPr>
              <a:stCxn id="493" idx="0"/>
              <a:endCxn id="491" idx="0"/>
            </p:cNvCxnSpPr>
            <p:nvPr/>
          </p:nvCxnSpPr>
          <p:spPr>
            <a:xfrm flipV="1">
              <a:off x="2134394" y="635000"/>
              <a:ext cx="4555333" cy="2419766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96" name="Connector 496"/>
            <p:cNvCxnSpPr>
              <a:stCxn id="490" idx="0"/>
              <a:endCxn id="494" idx="0"/>
            </p:cNvCxnSpPr>
            <p:nvPr/>
          </p:nvCxnSpPr>
          <p:spPr>
            <a:xfrm flipV="1">
              <a:off x="6689726" y="4445000"/>
              <a:ext cx="4480084" cy="3734298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497" name="Connector 497"/>
            <p:cNvCxnSpPr>
              <a:stCxn id="491" idx="0"/>
              <a:endCxn id="494" idx="0"/>
            </p:cNvCxnSpPr>
            <p:nvPr/>
          </p:nvCxnSpPr>
          <p:spPr>
            <a:xfrm>
              <a:off x="6689726" y="635000"/>
              <a:ext cx="4480084" cy="381000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98" name="Connector 498"/>
            <p:cNvCxnSpPr>
              <a:stCxn id="492" idx="0"/>
              <a:endCxn id="493" idx="0"/>
            </p:cNvCxnSpPr>
            <p:nvPr/>
          </p:nvCxnSpPr>
          <p:spPr>
            <a:xfrm flipV="1">
              <a:off x="2134394" y="3054765"/>
              <a:ext cx="1" cy="2657153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ysDot"/>
              <a:miter lim="400000"/>
              <a:headEnd type="triangl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2" name="Shape 502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Design</a:t>
            </a:r>
          </a:p>
        </p:txBody>
      </p:sp>
      <p:grpSp>
        <p:nvGrpSpPr>
          <p:cNvPr id="513" name="Group 513"/>
          <p:cNvGrpSpPr/>
          <p:nvPr/>
        </p:nvGrpSpPr>
        <p:grpSpPr>
          <a:xfrm>
            <a:off x="1060990" y="2984500"/>
            <a:ext cx="13304204" cy="8814298"/>
            <a:chOff x="0" y="0"/>
            <a:chExt cx="13304203" cy="8814297"/>
          </a:xfrm>
        </p:grpSpPr>
        <p:cxnSp>
          <p:nvCxnSpPr>
            <p:cNvPr id="503" name="Connector 503"/>
            <p:cNvCxnSpPr>
              <a:stCxn id="504" idx="0"/>
              <a:endCxn id="506" idx="0"/>
            </p:cNvCxnSpPr>
            <p:nvPr/>
          </p:nvCxnSpPr>
          <p:spPr>
            <a:xfrm flipH="1" flipV="1">
              <a:off x="2134394" y="5711917"/>
              <a:ext cx="4555332" cy="246738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ysDot"/>
              <a:miter lim="400000"/>
              <a:headEnd type="triangle" w="med" len="med"/>
            </a:ln>
            <a:effectLst/>
          </p:spPr>
        </p:cxnSp>
        <p:sp>
          <p:nvSpPr>
            <p:cNvPr id="504" name="Shape 504"/>
            <p:cNvSpPr/>
            <p:nvPr/>
          </p:nvSpPr>
          <p:spPr>
            <a:xfrm>
              <a:off x="4555331" y="7544297"/>
              <a:ext cx="4268790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View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4555331" y="0"/>
              <a:ext cx="4268790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Model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0" y="5076917"/>
              <a:ext cx="4268789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Reagent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0" y="2419765"/>
              <a:ext cx="4268789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Hiccup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9035414" y="3810000"/>
              <a:ext cx="4268790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Logic</a:t>
              </a:r>
            </a:p>
          </p:txBody>
        </p:sp>
        <p:cxnSp>
          <p:nvCxnSpPr>
            <p:cNvPr id="509" name="Connector 509"/>
            <p:cNvCxnSpPr>
              <a:stCxn id="507" idx="0"/>
              <a:endCxn id="505" idx="0"/>
            </p:cNvCxnSpPr>
            <p:nvPr/>
          </p:nvCxnSpPr>
          <p:spPr>
            <a:xfrm flipV="1">
              <a:off x="2134394" y="635000"/>
              <a:ext cx="4555332" cy="2419766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510" name="Connector 510"/>
            <p:cNvCxnSpPr>
              <a:stCxn id="504" idx="0"/>
              <a:endCxn id="508" idx="0"/>
            </p:cNvCxnSpPr>
            <p:nvPr/>
          </p:nvCxnSpPr>
          <p:spPr>
            <a:xfrm flipV="1">
              <a:off x="6689725" y="4445000"/>
              <a:ext cx="4480085" cy="3734298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511" name="Connector 511"/>
            <p:cNvCxnSpPr>
              <a:stCxn id="505" idx="0"/>
              <a:endCxn id="508" idx="0"/>
            </p:cNvCxnSpPr>
            <p:nvPr/>
          </p:nvCxnSpPr>
          <p:spPr>
            <a:xfrm>
              <a:off x="6689725" y="635000"/>
              <a:ext cx="4480085" cy="381000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512" name="Connector 512"/>
            <p:cNvCxnSpPr>
              <a:stCxn id="506" idx="0"/>
              <a:endCxn id="507" idx="0"/>
            </p:cNvCxnSpPr>
            <p:nvPr/>
          </p:nvCxnSpPr>
          <p:spPr>
            <a:xfrm flipV="1">
              <a:off x="2134394" y="3054765"/>
              <a:ext cx="1" cy="2657153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ysDot"/>
              <a:miter lim="400000"/>
              <a:headEnd type="triangle" w="med" len="med"/>
            </a:ln>
            <a:effectLst/>
          </p:spPr>
        </p:cxnSp>
      </p:grpSp>
      <p:sp>
        <p:nvSpPr>
          <p:cNvPr id="514" name="Shape 514"/>
          <p:cNvSpPr/>
          <p:nvPr/>
        </p:nvSpPr>
        <p:spPr>
          <a:xfrm>
            <a:off x="14773368" y="3009304"/>
            <a:ext cx="8727416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defTabSz="772239">
              <a:spcBef>
                <a:spcPts val="5500"/>
              </a:spcBef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Modèle</a:t>
            </a:r>
          </a:p>
          <a:p>
            <a:pPr defTabSz="772239">
              <a:spcBef>
                <a:spcPts val="5500"/>
              </a:spcBef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+</a:t>
            </a:r>
          </a:p>
          <a:p>
            <a:pPr defTabSz="772239">
              <a:spcBef>
                <a:spcPts val="5500"/>
              </a:spcBef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Evènement</a:t>
            </a:r>
          </a:p>
          <a:p>
            <a:pPr defTabSz="772239">
              <a:spcBef>
                <a:spcPts val="5500"/>
              </a:spcBef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=</a:t>
            </a:r>
          </a:p>
          <a:p>
            <a:pPr defTabSz="772239">
              <a:spcBef>
                <a:spcPts val="5500"/>
              </a:spcBef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Nouveau modèle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7" name="Shape 517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Handling events</a:t>
            </a:r>
          </a:p>
        </p:txBody>
      </p:sp>
      <p:sp>
        <p:nvSpPr>
          <p:cNvPr id="518" name="Shape 518"/>
          <p:cNvSpPr/>
          <p:nvPr/>
        </p:nvSpPr>
        <p:spPr>
          <a:xfrm>
            <a:off x="1398516" y="6437008"/>
            <a:ext cx="7902839" cy="1752296"/>
          </a:xfrm>
          <a:prstGeom prst="roundRect">
            <a:avLst>
              <a:gd name="adj" fmla="val 10871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7200"/>
            </a:lvl1pPr>
          </a:lstStyle>
          <a:p>
            <a:pPr/>
            <a:r>
              <a:t>new-game</a:t>
            </a:r>
          </a:p>
        </p:txBody>
      </p:sp>
      <p:sp>
        <p:nvSpPr>
          <p:cNvPr id="519" name="Shape 519"/>
          <p:cNvSpPr/>
          <p:nvPr/>
        </p:nvSpPr>
        <p:spPr>
          <a:xfrm>
            <a:off x="15122570" y="6437008"/>
            <a:ext cx="7902839" cy="1752296"/>
          </a:xfrm>
          <a:prstGeom prst="roundRect">
            <a:avLst>
              <a:gd name="adj" fmla="val 10871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7200"/>
            </a:lvl1pPr>
          </a:lstStyle>
          <a:p>
            <a:pPr/>
            <a:r>
              <a:t>play-move</a:t>
            </a:r>
          </a:p>
        </p:txBody>
      </p:sp>
      <p:sp>
        <p:nvSpPr>
          <p:cNvPr id="520" name="Shape 520"/>
          <p:cNvSpPr/>
          <p:nvPr/>
        </p:nvSpPr>
        <p:spPr>
          <a:xfrm>
            <a:off x="1398516" y="9467047"/>
            <a:ext cx="7902839" cy="1752296"/>
          </a:xfrm>
          <a:prstGeom prst="roundRect">
            <a:avLst>
              <a:gd name="adj" fmla="val 10871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7200"/>
            </a:lvl1pPr>
          </a:lstStyle>
          <a:p>
            <a:pPr/>
            <a:r>
              <a:t>undo-last-move</a:t>
            </a:r>
          </a:p>
        </p:txBody>
      </p:sp>
      <p:sp>
        <p:nvSpPr>
          <p:cNvPr id="521" name="Shape 521"/>
          <p:cNvSpPr/>
          <p:nvPr/>
        </p:nvSpPr>
        <p:spPr>
          <a:xfrm>
            <a:off x="15122570" y="9467047"/>
            <a:ext cx="7902839" cy="1752296"/>
          </a:xfrm>
          <a:prstGeom prst="roundRect">
            <a:avLst>
              <a:gd name="adj" fmla="val 10871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7200"/>
            </a:lvl1pPr>
          </a:lstStyle>
          <a:p>
            <a:pPr/>
            <a:r>
              <a:t>next-turn</a:t>
            </a:r>
          </a:p>
        </p:txBody>
      </p:sp>
      <p:cxnSp>
        <p:nvCxnSpPr>
          <p:cNvPr id="522" name="Connector 522"/>
          <p:cNvCxnSpPr>
            <a:stCxn id="518" idx="0"/>
            <a:endCxn id="526" idx="0"/>
          </p:cNvCxnSpPr>
          <p:nvPr/>
        </p:nvCxnSpPr>
        <p:spPr>
          <a:xfrm flipV="1">
            <a:off x="5349935" y="3775117"/>
            <a:ext cx="6842065" cy="3538040"/>
          </a:xfrm>
          <a:prstGeom prst="straightConnector1">
            <a:avLst/>
          </a:prstGeom>
          <a:ln w="1270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23" name="Connector 523"/>
          <p:cNvCxnSpPr>
            <a:stCxn id="520" idx="0"/>
            <a:endCxn id="526" idx="0"/>
          </p:cNvCxnSpPr>
          <p:nvPr/>
        </p:nvCxnSpPr>
        <p:spPr>
          <a:xfrm flipV="1">
            <a:off x="5349935" y="3775117"/>
            <a:ext cx="6842065" cy="6568078"/>
          </a:xfrm>
          <a:prstGeom prst="straightConnector1">
            <a:avLst/>
          </a:prstGeom>
          <a:ln w="1270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24" name="Connector 524"/>
          <p:cNvCxnSpPr>
            <a:stCxn id="519" idx="0"/>
            <a:endCxn id="526" idx="0"/>
          </p:cNvCxnSpPr>
          <p:nvPr/>
        </p:nvCxnSpPr>
        <p:spPr>
          <a:xfrm flipH="1" flipV="1">
            <a:off x="12191999" y="3775117"/>
            <a:ext cx="6881991" cy="3538040"/>
          </a:xfrm>
          <a:prstGeom prst="straightConnector1">
            <a:avLst/>
          </a:prstGeom>
          <a:ln w="1270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25" name="Connector 525"/>
          <p:cNvCxnSpPr>
            <a:stCxn id="521" idx="0"/>
            <a:endCxn id="519" idx="0"/>
          </p:cNvCxnSpPr>
          <p:nvPr/>
        </p:nvCxnSpPr>
        <p:spPr>
          <a:xfrm flipV="1">
            <a:off x="19073989" y="7313156"/>
            <a:ext cx="1" cy="3030039"/>
          </a:xfrm>
          <a:prstGeom prst="straightConnector1">
            <a:avLst/>
          </a:prstGeom>
          <a:ln w="1270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526" name="Shape 526"/>
          <p:cNvSpPr/>
          <p:nvPr/>
        </p:nvSpPr>
        <p:spPr>
          <a:xfrm>
            <a:off x="8240581" y="2898970"/>
            <a:ext cx="7902838" cy="1752296"/>
          </a:xfrm>
          <a:prstGeom prst="roundRect">
            <a:avLst>
              <a:gd name="adj" fmla="val 10871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7200"/>
            </a:lvl1pPr>
          </a:lstStyle>
          <a:p>
            <a:pPr/>
            <a:r>
              <a:t>handle-event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Live Code</a:t>
            </a:r>
          </a:p>
        </p:txBody>
      </p:sp>
      <p:sp>
        <p:nvSpPr>
          <p:cNvPr id="529" name="Shape 5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/>
        </p:nvSpPr>
        <p:spPr>
          <a:xfrm>
            <a:off x="1735180" y="2866847"/>
            <a:ext cx="8890001" cy="8744306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2" name="Shape 5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3" name="Shape 533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Conditions de victoire</a:t>
            </a:r>
          </a:p>
        </p:txBody>
      </p:sp>
      <p:sp>
        <p:nvSpPr>
          <p:cNvPr id="534" name="Shape 534"/>
          <p:cNvSpPr/>
          <p:nvPr/>
        </p:nvSpPr>
        <p:spPr>
          <a:xfrm>
            <a:off x="2092180" y="6079328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5" name="Shape 535"/>
          <p:cNvSpPr/>
          <p:nvPr/>
        </p:nvSpPr>
        <p:spPr>
          <a:xfrm rot="18900000">
            <a:off x="3146401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6" name="Shape 536"/>
          <p:cNvSpPr/>
          <p:nvPr/>
        </p:nvSpPr>
        <p:spPr>
          <a:xfrm rot="2700000">
            <a:off x="3146401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7" name="Shape 537"/>
          <p:cNvSpPr/>
          <p:nvPr/>
        </p:nvSpPr>
        <p:spPr>
          <a:xfrm>
            <a:off x="500146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8" name="Shape 538"/>
          <p:cNvSpPr/>
          <p:nvPr/>
        </p:nvSpPr>
        <p:spPr>
          <a:xfrm rot="18900000">
            <a:off x="6055689" y="5740142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9" name="Shape 539"/>
          <p:cNvSpPr/>
          <p:nvPr/>
        </p:nvSpPr>
        <p:spPr>
          <a:xfrm rot="2700000">
            <a:off x="6055689" y="56947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40" name="Shape 540"/>
          <p:cNvSpPr/>
          <p:nvPr/>
        </p:nvSpPr>
        <p:spPr>
          <a:xfrm>
            <a:off x="793652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41" name="Shape 541"/>
          <p:cNvSpPr/>
          <p:nvPr/>
        </p:nvSpPr>
        <p:spPr>
          <a:xfrm rot="18900000">
            <a:off x="8990749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42" name="Shape 542"/>
          <p:cNvSpPr/>
          <p:nvPr/>
        </p:nvSpPr>
        <p:spPr>
          <a:xfrm rot="2700000">
            <a:off x="8990749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1689100" y="8770160"/>
            <a:ext cx="8966200" cy="2805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45" name="Shape 545"/>
          <p:cNvSpPr/>
          <p:nvPr/>
        </p:nvSpPr>
        <p:spPr>
          <a:xfrm>
            <a:off x="1690945" y="5874560"/>
            <a:ext cx="8966201" cy="26947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46" name="Shape 546"/>
          <p:cNvSpPr/>
          <p:nvPr/>
        </p:nvSpPr>
        <p:spPr>
          <a:xfrm>
            <a:off x="1689100" y="2881281"/>
            <a:ext cx="8966200" cy="2805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47" name="Shape 5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8" name="Shape 548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Conditions de victoire</a:t>
            </a:r>
          </a:p>
        </p:txBody>
      </p:sp>
      <p:sp>
        <p:nvSpPr>
          <p:cNvPr id="549" name="Shape 549"/>
          <p:cNvSpPr/>
          <p:nvPr/>
        </p:nvSpPr>
        <p:spPr>
          <a:xfrm>
            <a:off x="2092180" y="6079328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0" name="Shape 550"/>
          <p:cNvSpPr/>
          <p:nvPr/>
        </p:nvSpPr>
        <p:spPr>
          <a:xfrm rot="18900000">
            <a:off x="3146401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1" name="Shape 551"/>
          <p:cNvSpPr/>
          <p:nvPr/>
        </p:nvSpPr>
        <p:spPr>
          <a:xfrm rot="2700000">
            <a:off x="3146401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2" name="Shape 552"/>
          <p:cNvSpPr/>
          <p:nvPr/>
        </p:nvSpPr>
        <p:spPr>
          <a:xfrm>
            <a:off x="500146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3" name="Shape 553"/>
          <p:cNvSpPr/>
          <p:nvPr/>
        </p:nvSpPr>
        <p:spPr>
          <a:xfrm rot="18900000">
            <a:off x="6055689" y="5740142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4" name="Shape 554"/>
          <p:cNvSpPr/>
          <p:nvPr/>
        </p:nvSpPr>
        <p:spPr>
          <a:xfrm rot="2700000">
            <a:off x="6055689" y="56947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5" name="Shape 555"/>
          <p:cNvSpPr/>
          <p:nvPr/>
        </p:nvSpPr>
        <p:spPr>
          <a:xfrm>
            <a:off x="793652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6" name="Shape 556"/>
          <p:cNvSpPr/>
          <p:nvPr/>
        </p:nvSpPr>
        <p:spPr>
          <a:xfrm rot="18900000">
            <a:off x="8990749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7" name="Shape 557"/>
          <p:cNvSpPr/>
          <p:nvPr/>
        </p:nvSpPr>
        <p:spPr>
          <a:xfrm rot="2700000">
            <a:off x="8990749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8" name="Shape 558"/>
          <p:cNvSpPr/>
          <p:nvPr>
            <p:ph type="body" sz="quarter" idx="4294967295"/>
          </p:nvPr>
        </p:nvSpPr>
        <p:spPr>
          <a:xfrm>
            <a:off x="12267927" y="4322843"/>
            <a:ext cx="10992344" cy="5772744"/>
          </a:xfrm>
          <a:prstGeom prst="rect">
            <a:avLst/>
          </a:prstGeom>
        </p:spPr>
        <p:txBody>
          <a:bodyPr/>
          <a:lstStyle/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[[0 0] [0 1] [0 2]]</a:t>
            </a:r>
          </a:p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[[1 0] [1 1] [1 2]]</a:t>
            </a:r>
          </a:p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[[2 0] [2 1] [2 2]]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/>
        </p:nvSpPr>
        <p:spPr>
          <a:xfrm>
            <a:off x="1739900" y="2870200"/>
            <a:ext cx="2917876" cy="875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1" name="Shape 561"/>
          <p:cNvSpPr/>
          <p:nvPr/>
        </p:nvSpPr>
        <p:spPr>
          <a:xfrm>
            <a:off x="4819338" y="2870200"/>
            <a:ext cx="2768601" cy="875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2" name="Shape 562"/>
          <p:cNvSpPr/>
          <p:nvPr/>
        </p:nvSpPr>
        <p:spPr>
          <a:xfrm>
            <a:off x="7745679" y="2870200"/>
            <a:ext cx="2917877" cy="875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3" name="Shape 5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4" name="Shape 564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Conditions de victoire</a:t>
            </a:r>
          </a:p>
        </p:txBody>
      </p:sp>
      <p:sp>
        <p:nvSpPr>
          <p:cNvPr id="565" name="Shape 565"/>
          <p:cNvSpPr/>
          <p:nvPr/>
        </p:nvSpPr>
        <p:spPr>
          <a:xfrm>
            <a:off x="2092180" y="6079328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6" name="Shape 566"/>
          <p:cNvSpPr/>
          <p:nvPr/>
        </p:nvSpPr>
        <p:spPr>
          <a:xfrm rot="18900000">
            <a:off x="3146401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7" name="Shape 567"/>
          <p:cNvSpPr/>
          <p:nvPr/>
        </p:nvSpPr>
        <p:spPr>
          <a:xfrm rot="2700000">
            <a:off x="3146401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8" name="Shape 568"/>
          <p:cNvSpPr/>
          <p:nvPr/>
        </p:nvSpPr>
        <p:spPr>
          <a:xfrm>
            <a:off x="500146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9" name="Shape 569"/>
          <p:cNvSpPr/>
          <p:nvPr/>
        </p:nvSpPr>
        <p:spPr>
          <a:xfrm rot="18900000">
            <a:off x="6055689" y="5740142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0" name="Shape 570"/>
          <p:cNvSpPr/>
          <p:nvPr/>
        </p:nvSpPr>
        <p:spPr>
          <a:xfrm rot="2700000">
            <a:off x="6055689" y="56947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1" name="Shape 571"/>
          <p:cNvSpPr/>
          <p:nvPr/>
        </p:nvSpPr>
        <p:spPr>
          <a:xfrm>
            <a:off x="793652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2" name="Shape 572"/>
          <p:cNvSpPr/>
          <p:nvPr/>
        </p:nvSpPr>
        <p:spPr>
          <a:xfrm rot="18900000">
            <a:off x="8990749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3" name="Shape 573"/>
          <p:cNvSpPr/>
          <p:nvPr/>
        </p:nvSpPr>
        <p:spPr>
          <a:xfrm rot="2700000">
            <a:off x="8990749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4" name="Shape 574"/>
          <p:cNvSpPr/>
          <p:nvPr>
            <p:ph type="body" sz="quarter" idx="4294967295"/>
          </p:nvPr>
        </p:nvSpPr>
        <p:spPr>
          <a:xfrm>
            <a:off x="12267927" y="4322843"/>
            <a:ext cx="10992344" cy="5772744"/>
          </a:xfrm>
          <a:prstGeom prst="rect">
            <a:avLst/>
          </a:prstGeom>
        </p:spPr>
        <p:txBody>
          <a:bodyPr/>
          <a:lstStyle/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[[0 0] [1 0] [2 0]]</a:t>
            </a:r>
          </a:p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[[0 1] [1 1] [2 1]]</a:t>
            </a:r>
          </a:p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[[0 2] [1 2] [2 2]]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/>
        </p:nvSpPr>
        <p:spPr>
          <a:xfrm>
            <a:off x="7705355" y="3033610"/>
            <a:ext cx="2794001" cy="2694679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7" name="Shape 577"/>
          <p:cNvSpPr/>
          <p:nvPr/>
        </p:nvSpPr>
        <p:spPr>
          <a:xfrm>
            <a:off x="7705355" y="8789351"/>
            <a:ext cx="2794001" cy="2694679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8" name="Shape 578"/>
          <p:cNvSpPr/>
          <p:nvPr/>
        </p:nvSpPr>
        <p:spPr>
          <a:xfrm>
            <a:off x="4770294" y="5875110"/>
            <a:ext cx="2794001" cy="2694679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9" name="Shape 579"/>
          <p:cNvSpPr/>
          <p:nvPr/>
        </p:nvSpPr>
        <p:spPr>
          <a:xfrm>
            <a:off x="1838301" y="2988200"/>
            <a:ext cx="2794001" cy="2694679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80" name="Shape 5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1" name="Shape 581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Conditions de victoire</a:t>
            </a:r>
          </a:p>
        </p:txBody>
      </p:sp>
      <p:sp>
        <p:nvSpPr>
          <p:cNvPr id="582" name="Shape 582"/>
          <p:cNvSpPr/>
          <p:nvPr/>
        </p:nvSpPr>
        <p:spPr>
          <a:xfrm>
            <a:off x="2092180" y="6079328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83" name="Shape 583"/>
          <p:cNvSpPr/>
          <p:nvPr/>
        </p:nvSpPr>
        <p:spPr>
          <a:xfrm rot="18900000">
            <a:off x="3146401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84" name="Shape 584"/>
          <p:cNvSpPr/>
          <p:nvPr/>
        </p:nvSpPr>
        <p:spPr>
          <a:xfrm rot="2700000">
            <a:off x="3146401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85" name="Shape 585"/>
          <p:cNvSpPr/>
          <p:nvPr/>
        </p:nvSpPr>
        <p:spPr>
          <a:xfrm>
            <a:off x="500146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86" name="Shape 586"/>
          <p:cNvSpPr/>
          <p:nvPr/>
        </p:nvSpPr>
        <p:spPr>
          <a:xfrm rot="18900000">
            <a:off x="6055689" y="5740142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87" name="Shape 587"/>
          <p:cNvSpPr/>
          <p:nvPr/>
        </p:nvSpPr>
        <p:spPr>
          <a:xfrm rot="2700000">
            <a:off x="6055689" y="56947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88" name="Shape 588"/>
          <p:cNvSpPr/>
          <p:nvPr/>
        </p:nvSpPr>
        <p:spPr>
          <a:xfrm>
            <a:off x="793652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89" name="Shape 589"/>
          <p:cNvSpPr/>
          <p:nvPr/>
        </p:nvSpPr>
        <p:spPr>
          <a:xfrm rot="18900000">
            <a:off x="8990749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90" name="Shape 590"/>
          <p:cNvSpPr/>
          <p:nvPr/>
        </p:nvSpPr>
        <p:spPr>
          <a:xfrm rot="2700000">
            <a:off x="8990749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91" name="Shape 591"/>
          <p:cNvSpPr/>
          <p:nvPr/>
        </p:nvSpPr>
        <p:spPr>
          <a:xfrm>
            <a:off x="1838301" y="8812055"/>
            <a:ext cx="2794001" cy="2694680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92" name="Shape 592"/>
          <p:cNvSpPr/>
          <p:nvPr>
            <p:ph type="body" sz="quarter" idx="4294967295"/>
          </p:nvPr>
        </p:nvSpPr>
        <p:spPr>
          <a:xfrm>
            <a:off x="12267927" y="4322843"/>
            <a:ext cx="10992344" cy="5772744"/>
          </a:xfrm>
          <a:prstGeom prst="rect">
            <a:avLst/>
          </a:prstGeom>
        </p:spPr>
        <p:txBody>
          <a:bodyPr/>
          <a:lstStyle/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[[0 0] [1 1] [2 2]]</a:t>
            </a:r>
          </a:p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[[0 2] [1 1] [2 0]]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Live Code</a:t>
            </a:r>
          </a:p>
        </p:txBody>
      </p:sp>
      <p:sp>
        <p:nvSpPr>
          <p:cNvPr id="595" name="Shape 5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8" name="Shape 598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Design</a:t>
            </a:r>
          </a:p>
        </p:txBody>
      </p:sp>
      <p:sp>
        <p:nvSpPr>
          <p:cNvPr id="599" name="Shape 599"/>
          <p:cNvSpPr/>
          <p:nvPr/>
        </p:nvSpPr>
        <p:spPr>
          <a:xfrm>
            <a:off x="14773368" y="3009304"/>
            <a:ext cx="8727416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Simple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Un seul d’état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Testable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Évènements métier</a:t>
            </a:r>
          </a:p>
        </p:txBody>
      </p:sp>
      <p:grpSp>
        <p:nvGrpSpPr>
          <p:cNvPr id="610" name="Group 610"/>
          <p:cNvGrpSpPr/>
          <p:nvPr/>
        </p:nvGrpSpPr>
        <p:grpSpPr>
          <a:xfrm>
            <a:off x="1060990" y="2984500"/>
            <a:ext cx="13304204" cy="8814298"/>
            <a:chOff x="0" y="0"/>
            <a:chExt cx="13304203" cy="8814297"/>
          </a:xfrm>
        </p:grpSpPr>
        <p:cxnSp>
          <p:nvCxnSpPr>
            <p:cNvPr id="600" name="Connector 600"/>
            <p:cNvCxnSpPr>
              <a:stCxn id="601" idx="0"/>
              <a:endCxn id="603" idx="0"/>
            </p:cNvCxnSpPr>
            <p:nvPr/>
          </p:nvCxnSpPr>
          <p:spPr>
            <a:xfrm flipH="1" flipV="1">
              <a:off x="2134394" y="5711917"/>
              <a:ext cx="4555333" cy="2467381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ysDot"/>
              <a:miter lim="400000"/>
              <a:headEnd type="triangle" w="med" len="med"/>
            </a:ln>
            <a:effectLst/>
          </p:spPr>
        </p:cxnSp>
        <p:sp>
          <p:nvSpPr>
            <p:cNvPr id="601" name="Shape 601"/>
            <p:cNvSpPr/>
            <p:nvPr/>
          </p:nvSpPr>
          <p:spPr>
            <a:xfrm>
              <a:off x="4555332" y="7544297"/>
              <a:ext cx="4268789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View</a:t>
              </a:r>
            </a:p>
          </p:txBody>
        </p:sp>
        <p:sp>
          <p:nvSpPr>
            <p:cNvPr id="602" name="Shape 602"/>
            <p:cNvSpPr/>
            <p:nvPr/>
          </p:nvSpPr>
          <p:spPr>
            <a:xfrm>
              <a:off x="4555332" y="0"/>
              <a:ext cx="4268789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Model</a:t>
              </a:r>
            </a:p>
          </p:txBody>
        </p:sp>
        <p:sp>
          <p:nvSpPr>
            <p:cNvPr id="603" name="Shape 603"/>
            <p:cNvSpPr/>
            <p:nvPr/>
          </p:nvSpPr>
          <p:spPr>
            <a:xfrm>
              <a:off x="0" y="5076917"/>
              <a:ext cx="4268789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Reagent</a:t>
              </a:r>
            </a:p>
          </p:txBody>
        </p:sp>
        <p:sp>
          <p:nvSpPr>
            <p:cNvPr id="604" name="Shape 604"/>
            <p:cNvSpPr/>
            <p:nvPr/>
          </p:nvSpPr>
          <p:spPr>
            <a:xfrm>
              <a:off x="0" y="2419765"/>
              <a:ext cx="4268789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Hiccup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9035415" y="3810000"/>
              <a:ext cx="4268789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6400"/>
              </a:lvl1pPr>
            </a:lstStyle>
            <a:p>
              <a:pPr/>
              <a:r>
                <a:t>Logic</a:t>
              </a:r>
            </a:p>
          </p:txBody>
        </p:sp>
        <p:cxnSp>
          <p:nvCxnSpPr>
            <p:cNvPr id="606" name="Connector 606"/>
            <p:cNvCxnSpPr>
              <a:stCxn id="604" idx="0"/>
              <a:endCxn id="602" idx="0"/>
            </p:cNvCxnSpPr>
            <p:nvPr/>
          </p:nvCxnSpPr>
          <p:spPr>
            <a:xfrm flipV="1">
              <a:off x="2134394" y="635000"/>
              <a:ext cx="4555333" cy="2419766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607" name="Connector 607"/>
            <p:cNvCxnSpPr>
              <a:stCxn id="601" idx="0"/>
              <a:endCxn id="605" idx="0"/>
            </p:cNvCxnSpPr>
            <p:nvPr/>
          </p:nvCxnSpPr>
          <p:spPr>
            <a:xfrm flipV="1">
              <a:off x="6689726" y="4445000"/>
              <a:ext cx="4480084" cy="3734298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608" name="Connector 608"/>
            <p:cNvCxnSpPr>
              <a:stCxn id="602" idx="0"/>
              <a:endCxn id="605" idx="0"/>
            </p:cNvCxnSpPr>
            <p:nvPr/>
          </p:nvCxnSpPr>
          <p:spPr>
            <a:xfrm>
              <a:off x="6689726" y="635000"/>
              <a:ext cx="4480084" cy="3810000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609" name="Connector 609"/>
            <p:cNvCxnSpPr>
              <a:stCxn id="603" idx="0"/>
              <a:endCxn id="604" idx="0"/>
            </p:cNvCxnSpPr>
            <p:nvPr/>
          </p:nvCxnSpPr>
          <p:spPr>
            <a:xfrm flipV="1">
              <a:off x="2134394" y="3054765"/>
              <a:ext cx="1" cy="2657153"/>
            </a:xfrm>
            <a:prstGeom prst="straightConnector1">
              <a:avLst/>
            </a:prstGeom>
            <a:ln w="101600" cap="flat">
              <a:solidFill>
                <a:srgbClr val="FFFFFF"/>
              </a:solidFill>
              <a:prstDash val="sysDot"/>
              <a:miter lim="400000"/>
              <a:headEnd type="triangl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9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>
                <a:latin typeface="+mj-lt"/>
                <a:ea typeface="+mj-ea"/>
                <a:cs typeface="+mj-cs"/>
                <a:sym typeface="Montserrat Regular"/>
              </a:defRPr>
            </a:pPr>
          </a:p>
        </p:txBody>
      </p:sp>
      <p:sp>
        <p:nvSpPr>
          <p:cNvPr id="253" name="Shape 253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anchor="ctr"/>
          <a:lstStyle/>
          <a:p>
            <a:pPr/>
            <a:r>
              <a:t>Protagonistes</a:t>
            </a:r>
          </a:p>
        </p:txBody>
      </p:sp>
      <p:grpSp>
        <p:nvGrpSpPr>
          <p:cNvPr id="256" name="Group 256"/>
          <p:cNvGrpSpPr/>
          <p:nvPr/>
        </p:nvGrpSpPr>
        <p:grpSpPr>
          <a:xfrm>
            <a:off x="12547334" y="4400202"/>
            <a:ext cx="9825113" cy="7139067"/>
            <a:chOff x="0" y="0"/>
            <a:chExt cx="9825111" cy="7139065"/>
          </a:xfrm>
        </p:grpSpPr>
        <p:sp>
          <p:nvSpPr>
            <p:cNvPr id="255" name="Shape 255"/>
            <p:cNvSpPr/>
            <p:nvPr/>
          </p:nvSpPr>
          <p:spPr>
            <a:xfrm>
              <a:off x="63500" y="63500"/>
              <a:ext cx="9698112" cy="7012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>
                <a:spcBef>
                  <a:spcPts val="5900"/>
                </a:spcBef>
                <a:defRPr sz="8000"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OBJECTIF</a:t>
              </a:r>
            </a:p>
            <a:p>
              <a:pPr>
                <a:spcBef>
                  <a:spcPts val="5900"/>
                </a:spcBef>
                <a:defRPr sz="8000"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Live Coder</a:t>
              </a:r>
            </a:p>
            <a:p>
              <a:pPr>
                <a:spcBef>
                  <a:spcPts val="5900"/>
                </a:spcBef>
                <a:defRPr sz="8000"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Ne pas se planter</a:t>
              </a:r>
            </a:p>
          </p:txBody>
        </p:sp>
        <p:pic>
          <p:nvPicPr>
            <p:cNvPr id="254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25112" cy="7139066"/>
            </a:xfrm>
            <a:prstGeom prst="rect">
              <a:avLst/>
            </a:prstGeom>
            <a:effectLst/>
          </p:spPr>
        </p:pic>
      </p:grpSp>
      <p:sp>
        <p:nvSpPr>
          <p:cNvPr id="257" name="Shape 257"/>
          <p:cNvSpPr/>
          <p:nvPr/>
        </p:nvSpPr>
        <p:spPr>
          <a:xfrm>
            <a:off x="2137569" y="3549539"/>
            <a:ext cx="9698112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lvl="2" algn="l">
              <a:spcBef>
                <a:spcPts val="5900"/>
              </a:spcBef>
              <a:defRPr sz="72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5 ans à Murex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Java le jour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Cherche language</a:t>
            </a:r>
          </a:p>
        </p:txBody>
      </p:sp>
      <p:sp>
        <p:nvSpPr>
          <p:cNvPr id="258" name="Shape 258"/>
          <p:cNvSpPr/>
          <p:nvPr/>
        </p:nvSpPr>
        <p:spPr>
          <a:xfrm>
            <a:off x="12019087" y="13019484"/>
            <a:ext cx="32796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>
              <a:defRPr sz="2200">
                <a:latin typeface="+mj-lt"/>
                <a:ea typeface="+mj-ea"/>
                <a:cs typeface="+mj-cs"/>
                <a:sym typeface="Montserrat Regular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59" name="Shape 259"/>
          <p:cNvSpPr/>
          <p:nvPr/>
        </p:nvSpPr>
        <p:spPr>
          <a:xfrm>
            <a:off x="2137569" y="3689239"/>
            <a:ext cx="9698112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lvl="2" algn="l">
              <a:spcBef>
                <a:spcPts val="5900"/>
              </a:spcBef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GUILLAUME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Le CTRL-Z</a:t>
            </a:r>
          </a:p>
        </p:txBody>
      </p:sp>
      <p:sp>
        <p:nvSpPr>
          <p:cNvPr id="613" name="Shape 6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6" name="Shape 616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Etat = Succession de Valeurs</a:t>
            </a:r>
          </a:p>
        </p:txBody>
      </p:sp>
      <p:grpSp>
        <p:nvGrpSpPr>
          <p:cNvPr id="635" name="Group 635"/>
          <p:cNvGrpSpPr/>
          <p:nvPr/>
        </p:nvGrpSpPr>
        <p:grpSpPr>
          <a:xfrm>
            <a:off x="3048000" y="8509000"/>
            <a:ext cx="7884157" cy="3831307"/>
            <a:chOff x="0" y="0"/>
            <a:chExt cx="7884156" cy="3831306"/>
          </a:xfrm>
        </p:grpSpPr>
        <p:sp>
          <p:nvSpPr>
            <p:cNvPr id="617" name="Shape 617"/>
            <p:cNvSpPr/>
            <p:nvPr/>
          </p:nvSpPr>
          <p:spPr>
            <a:xfrm>
              <a:off x="0" y="41873"/>
              <a:ext cx="3810000" cy="3747561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30" name="Group 630"/>
            <p:cNvGrpSpPr/>
            <p:nvPr/>
          </p:nvGrpSpPr>
          <p:grpSpPr>
            <a:xfrm>
              <a:off x="152999" y="126975"/>
              <a:ext cx="3504002" cy="3475757"/>
              <a:chOff x="0" y="0"/>
              <a:chExt cx="3504000" cy="3475756"/>
            </a:xfrm>
          </p:grpSpPr>
          <p:sp>
            <p:nvSpPr>
              <p:cNvPr id="618" name="Shape 618"/>
              <p:cNvSpPr/>
              <p:nvPr/>
            </p:nvSpPr>
            <p:spPr>
              <a:xfrm>
                <a:off x="0" y="1237247"/>
                <a:ext cx="999280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621" name="Group 621"/>
              <p:cNvGrpSpPr/>
              <p:nvPr/>
            </p:nvGrpSpPr>
            <p:grpSpPr>
              <a:xfrm>
                <a:off x="-1" y="-1"/>
                <a:ext cx="999281" cy="999281"/>
                <a:chOff x="0" y="0"/>
                <a:chExt cx="999279" cy="999279"/>
              </a:xfrm>
            </p:grpSpPr>
            <p:sp>
              <p:nvSpPr>
                <p:cNvPr id="619" name="Shape 619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620" name="Shape 620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622" name="Shape 622"/>
              <p:cNvSpPr/>
              <p:nvPr/>
            </p:nvSpPr>
            <p:spPr>
              <a:xfrm>
                <a:off x="1246837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625" name="Group 625"/>
              <p:cNvGrpSpPr/>
              <p:nvPr/>
            </p:nvGrpSpPr>
            <p:grpSpPr>
              <a:xfrm>
                <a:off x="1246837" y="1237247"/>
                <a:ext cx="999281" cy="999281"/>
                <a:chOff x="0" y="0"/>
                <a:chExt cx="999279" cy="999279"/>
              </a:xfrm>
            </p:grpSpPr>
            <p:sp>
              <p:nvSpPr>
                <p:cNvPr id="623" name="Shape 623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624" name="Shape 624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626" name="Shape 626"/>
              <p:cNvSpPr/>
              <p:nvPr/>
            </p:nvSpPr>
            <p:spPr>
              <a:xfrm>
                <a:off x="2504720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629" name="Group 629"/>
              <p:cNvGrpSpPr/>
              <p:nvPr/>
            </p:nvGrpSpPr>
            <p:grpSpPr>
              <a:xfrm>
                <a:off x="2504720" y="-1"/>
                <a:ext cx="999281" cy="999281"/>
                <a:chOff x="0" y="0"/>
                <a:chExt cx="999279" cy="999279"/>
              </a:xfrm>
            </p:grpSpPr>
            <p:sp>
              <p:nvSpPr>
                <p:cNvPr id="627" name="Shape 627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628" name="Shape 628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</p:grpSp>
        <p:grpSp>
          <p:nvGrpSpPr>
            <p:cNvPr id="633" name="Group 633"/>
            <p:cNvGrpSpPr/>
            <p:nvPr/>
          </p:nvGrpSpPr>
          <p:grpSpPr>
            <a:xfrm>
              <a:off x="4483783" y="436044"/>
              <a:ext cx="2921001" cy="2921000"/>
              <a:chOff x="0" y="0"/>
              <a:chExt cx="2921000" cy="2920999"/>
            </a:xfrm>
          </p:grpSpPr>
          <p:sp>
            <p:nvSpPr>
              <p:cNvPr id="631" name="Shape 631"/>
              <p:cNvSpPr/>
              <p:nvPr/>
            </p:nvSpPr>
            <p:spPr>
              <a:xfrm rot="189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32" name="Shape 632"/>
              <p:cNvSpPr/>
              <p:nvPr/>
            </p:nvSpPr>
            <p:spPr>
              <a:xfrm rot="27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34" name="Shape 634"/>
            <p:cNvSpPr/>
            <p:nvPr/>
          </p:nvSpPr>
          <p:spPr>
            <a:xfrm>
              <a:off x="2564" y="0"/>
              <a:ext cx="7881593" cy="383130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650" name="Group 650"/>
          <p:cNvGrpSpPr/>
          <p:nvPr/>
        </p:nvGrpSpPr>
        <p:grpSpPr>
          <a:xfrm>
            <a:off x="4584700" y="5041900"/>
            <a:ext cx="6350000" cy="3061827"/>
            <a:chOff x="0" y="0"/>
            <a:chExt cx="6350000" cy="3061826"/>
          </a:xfrm>
        </p:grpSpPr>
        <p:sp>
          <p:nvSpPr>
            <p:cNvPr id="636" name="Shape 636"/>
            <p:cNvSpPr/>
            <p:nvPr/>
          </p:nvSpPr>
          <p:spPr>
            <a:xfrm>
              <a:off x="5299" y="24756"/>
              <a:ext cx="3062506" cy="3012315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282" y="11285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40" name="Group 640"/>
            <p:cNvGrpSpPr/>
            <p:nvPr/>
          </p:nvGrpSpPr>
          <p:grpSpPr>
            <a:xfrm>
              <a:off x="128282" y="133994"/>
              <a:ext cx="803229" cy="803229"/>
              <a:chOff x="0" y="0"/>
              <a:chExt cx="803228" cy="803228"/>
            </a:xfrm>
          </p:grpSpPr>
          <p:sp>
            <p:nvSpPr>
              <p:cNvPr id="638" name="Shape 638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39" name="Shape 639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41" name="Shape 641"/>
            <p:cNvSpPr/>
            <p:nvPr/>
          </p:nvSpPr>
          <p:spPr>
            <a:xfrm>
              <a:off x="1130498" y="21246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44" name="Group 644"/>
            <p:cNvGrpSpPr/>
            <p:nvPr/>
          </p:nvGrpSpPr>
          <p:grpSpPr>
            <a:xfrm>
              <a:off x="1130498" y="1128503"/>
              <a:ext cx="803229" cy="803229"/>
              <a:chOff x="0" y="0"/>
              <a:chExt cx="803228" cy="803228"/>
            </a:xfrm>
          </p:grpSpPr>
          <p:sp>
            <p:nvSpPr>
              <p:cNvPr id="642" name="Shape 642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43" name="Shape 643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647" name="Group 647"/>
            <p:cNvGrpSpPr/>
            <p:nvPr/>
          </p:nvGrpSpPr>
          <p:grpSpPr>
            <a:xfrm>
              <a:off x="2141593" y="133994"/>
              <a:ext cx="803229" cy="803229"/>
              <a:chOff x="0" y="0"/>
              <a:chExt cx="803228" cy="803228"/>
            </a:xfrm>
          </p:grpSpPr>
          <p:sp>
            <p:nvSpPr>
              <p:cNvPr id="645" name="Shape 645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46" name="Shape 646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48" name="Shape 648"/>
            <p:cNvSpPr/>
            <p:nvPr/>
          </p:nvSpPr>
          <p:spPr>
            <a:xfrm>
              <a:off x="0" y="0"/>
              <a:ext cx="6350000" cy="306182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649" name="Shape 649"/>
            <p:cNvSpPr/>
            <p:nvPr/>
          </p:nvSpPr>
          <p:spPr>
            <a:xfrm>
              <a:off x="3558112" y="355994"/>
              <a:ext cx="2347921" cy="2347921"/>
            </a:xfrm>
            <a:prstGeom prst="ellipse">
              <a:avLst/>
            </a:prstGeom>
            <a:noFill/>
            <a:ln w="203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664" name="Group 664"/>
          <p:cNvGrpSpPr/>
          <p:nvPr/>
        </p:nvGrpSpPr>
        <p:grpSpPr>
          <a:xfrm>
            <a:off x="6096000" y="2286000"/>
            <a:ext cx="4826000" cy="2345196"/>
            <a:chOff x="0" y="0"/>
            <a:chExt cx="4825999" cy="2345195"/>
          </a:xfrm>
        </p:grpSpPr>
        <p:sp>
          <p:nvSpPr>
            <p:cNvPr id="651" name="Shape 651"/>
            <p:cNvSpPr/>
            <p:nvPr/>
          </p:nvSpPr>
          <p:spPr>
            <a:xfrm>
              <a:off x="0" y="25631"/>
              <a:ext cx="2332153" cy="2293934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652" name="Shape 652"/>
            <p:cNvSpPr/>
            <p:nvPr/>
          </p:nvSpPr>
          <p:spPr>
            <a:xfrm>
              <a:off x="93653" y="835059"/>
              <a:ext cx="611673" cy="611673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55" name="Group 655"/>
            <p:cNvGrpSpPr/>
            <p:nvPr/>
          </p:nvGrpSpPr>
          <p:grpSpPr>
            <a:xfrm>
              <a:off x="93652" y="77723"/>
              <a:ext cx="611674" cy="611674"/>
              <a:chOff x="0" y="0"/>
              <a:chExt cx="611672" cy="611672"/>
            </a:xfrm>
          </p:grpSpPr>
          <p:sp>
            <p:nvSpPr>
              <p:cNvPr id="653" name="Shape 653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54" name="Shape 654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56" name="Shape 656"/>
            <p:cNvSpPr/>
            <p:nvPr/>
          </p:nvSpPr>
          <p:spPr>
            <a:xfrm>
              <a:off x="856859" y="1593608"/>
              <a:ext cx="611674" cy="611674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59" name="Group 659"/>
            <p:cNvGrpSpPr/>
            <p:nvPr/>
          </p:nvGrpSpPr>
          <p:grpSpPr>
            <a:xfrm>
              <a:off x="1626826" y="77723"/>
              <a:ext cx="611674" cy="611674"/>
              <a:chOff x="0" y="0"/>
              <a:chExt cx="611672" cy="611672"/>
            </a:xfrm>
          </p:grpSpPr>
          <p:sp>
            <p:nvSpPr>
              <p:cNvPr id="657" name="Shape 657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58" name="Shape 658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662" name="Group 662"/>
            <p:cNvGrpSpPr/>
            <p:nvPr/>
          </p:nvGrpSpPr>
          <p:grpSpPr>
            <a:xfrm>
              <a:off x="2744585" y="266908"/>
              <a:ext cx="1787985" cy="1787985"/>
              <a:chOff x="0" y="0"/>
              <a:chExt cx="1787984" cy="1787983"/>
            </a:xfrm>
          </p:grpSpPr>
          <p:sp>
            <p:nvSpPr>
              <p:cNvPr id="660" name="Shape 660"/>
              <p:cNvSpPr/>
              <p:nvPr/>
            </p:nvSpPr>
            <p:spPr>
              <a:xfrm rot="189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61" name="Shape 661"/>
              <p:cNvSpPr/>
              <p:nvPr/>
            </p:nvSpPr>
            <p:spPr>
              <a:xfrm rot="27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63" name="Shape 663"/>
            <p:cNvSpPr/>
            <p:nvPr/>
          </p:nvSpPr>
          <p:spPr>
            <a:xfrm>
              <a:off x="1569" y="0"/>
              <a:ext cx="4824431" cy="2345196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Live Code</a:t>
            </a:r>
          </a:p>
        </p:txBody>
      </p:sp>
      <p:sp>
        <p:nvSpPr>
          <p:cNvPr id="667" name="Shape 6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0" name="Shape 670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Etat = Succession de Valeurs</a:t>
            </a:r>
          </a:p>
        </p:txBody>
      </p:sp>
      <p:grpSp>
        <p:nvGrpSpPr>
          <p:cNvPr id="689" name="Group 689"/>
          <p:cNvGrpSpPr/>
          <p:nvPr/>
        </p:nvGrpSpPr>
        <p:grpSpPr>
          <a:xfrm>
            <a:off x="3048000" y="8509000"/>
            <a:ext cx="7884157" cy="3831307"/>
            <a:chOff x="0" y="0"/>
            <a:chExt cx="7884156" cy="3831306"/>
          </a:xfrm>
        </p:grpSpPr>
        <p:sp>
          <p:nvSpPr>
            <p:cNvPr id="671" name="Shape 671"/>
            <p:cNvSpPr/>
            <p:nvPr/>
          </p:nvSpPr>
          <p:spPr>
            <a:xfrm>
              <a:off x="0" y="41873"/>
              <a:ext cx="3810000" cy="3747561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84" name="Group 684"/>
            <p:cNvGrpSpPr/>
            <p:nvPr/>
          </p:nvGrpSpPr>
          <p:grpSpPr>
            <a:xfrm>
              <a:off x="152999" y="126975"/>
              <a:ext cx="3504002" cy="3475757"/>
              <a:chOff x="0" y="0"/>
              <a:chExt cx="3504000" cy="3475756"/>
            </a:xfrm>
          </p:grpSpPr>
          <p:sp>
            <p:nvSpPr>
              <p:cNvPr id="672" name="Shape 672"/>
              <p:cNvSpPr/>
              <p:nvPr/>
            </p:nvSpPr>
            <p:spPr>
              <a:xfrm>
                <a:off x="0" y="1237247"/>
                <a:ext cx="999280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675" name="Group 675"/>
              <p:cNvGrpSpPr/>
              <p:nvPr/>
            </p:nvGrpSpPr>
            <p:grpSpPr>
              <a:xfrm>
                <a:off x="-1" y="-1"/>
                <a:ext cx="999281" cy="999281"/>
                <a:chOff x="0" y="0"/>
                <a:chExt cx="999279" cy="999279"/>
              </a:xfrm>
            </p:grpSpPr>
            <p:sp>
              <p:nvSpPr>
                <p:cNvPr id="673" name="Shape 673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674" name="Shape 674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676" name="Shape 676"/>
              <p:cNvSpPr/>
              <p:nvPr/>
            </p:nvSpPr>
            <p:spPr>
              <a:xfrm>
                <a:off x="1246837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679" name="Group 679"/>
              <p:cNvGrpSpPr/>
              <p:nvPr/>
            </p:nvGrpSpPr>
            <p:grpSpPr>
              <a:xfrm>
                <a:off x="1246837" y="1237247"/>
                <a:ext cx="999281" cy="999281"/>
                <a:chOff x="0" y="0"/>
                <a:chExt cx="999279" cy="999279"/>
              </a:xfrm>
            </p:grpSpPr>
            <p:sp>
              <p:nvSpPr>
                <p:cNvPr id="677" name="Shape 677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678" name="Shape 678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680" name="Shape 680"/>
              <p:cNvSpPr/>
              <p:nvPr/>
            </p:nvSpPr>
            <p:spPr>
              <a:xfrm>
                <a:off x="2504720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683" name="Group 683"/>
              <p:cNvGrpSpPr/>
              <p:nvPr/>
            </p:nvGrpSpPr>
            <p:grpSpPr>
              <a:xfrm>
                <a:off x="2504720" y="-1"/>
                <a:ext cx="999281" cy="999281"/>
                <a:chOff x="0" y="0"/>
                <a:chExt cx="999279" cy="999279"/>
              </a:xfrm>
            </p:grpSpPr>
            <p:sp>
              <p:nvSpPr>
                <p:cNvPr id="681" name="Shape 681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682" name="Shape 682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</p:grpSp>
        <p:grpSp>
          <p:nvGrpSpPr>
            <p:cNvPr id="687" name="Group 687"/>
            <p:cNvGrpSpPr/>
            <p:nvPr/>
          </p:nvGrpSpPr>
          <p:grpSpPr>
            <a:xfrm>
              <a:off x="4483783" y="436044"/>
              <a:ext cx="2921001" cy="2921000"/>
              <a:chOff x="0" y="0"/>
              <a:chExt cx="2921000" cy="2920999"/>
            </a:xfrm>
          </p:grpSpPr>
          <p:sp>
            <p:nvSpPr>
              <p:cNvPr id="685" name="Shape 685"/>
              <p:cNvSpPr/>
              <p:nvPr/>
            </p:nvSpPr>
            <p:spPr>
              <a:xfrm rot="189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86" name="Shape 686"/>
              <p:cNvSpPr/>
              <p:nvPr/>
            </p:nvSpPr>
            <p:spPr>
              <a:xfrm rot="27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88" name="Shape 688"/>
            <p:cNvSpPr/>
            <p:nvPr/>
          </p:nvSpPr>
          <p:spPr>
            <a:xfrm>
              <a:off x="2564" y="0"/>
              <a:ext cx="7881593" cy="383130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704" name="Group 704"/>
          <p:cNvGrpSpPr/>
          <p:nvPr/>
        </p:nvGrpSpPr>
        <p:grpSpPr>
          <a:xfrm>
            <a:off x="4584700" y="5041900"/>
            <a:ext cx="6350000" cy="3061827"/>
            <a:chOff x="0" y="0"/>
            <a:chExt cx="6350000" cy="3061826"/>
          </a:xfrm>
        </p:grpSpPr>
        <p:sp>
          <p:nvSpPr>
            <p:cNvPr id="690" name="Shape 690"/>
            <p:cNvSpPr/>
            <p:nvPr/>
          </p:nvSpPr>
          <p:spPr>
            <a:xfrm>
              <a:off x="5299" y="24756"/>
              <a:ext cx="3062506" cy="3012315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691" name="Shape 691"/>
            <p:cNvSpPr/>
            <p:nvPr/>
          </p:nvSpPr>
          <p:spPr>
            <a:xfrm>
              <a:off x="128282" y="11285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94" name="Group 694"/>
            <p:cNvGrpSpPr/>
            <p:nvPr/>
          </p:nvGrpSpPr>
          <p:grpSpPr>
            <a:xfrm>
              <a:off x="128282" y="133994"/>
              <a:ext cx="803229" cy="803229"/>
              <a:chOff x="0" y="0"/>
              <a:chExt cx="803228" cy="803228"/>
            </a:xfrm>
          </p:grpSpPr>
          <p:sp>
            <p:nvSpPr>
              <p:cNvPr id="692" name="Shape 692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93" name="Shape 693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95" name="Shape 695"/>
            <p:cNvSpPr/>
            <p:nvPr/>
          </p:nvSpPr>
          <p:spPr>
            <a:xfrm>
              <a:off x="1130498" y="21246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98" name="Group 698"/>
            <p:cNvGrpSpPr/>
            <p:nvPr/>
          </p:nvGrpSpPr>
          <p:grpSpPr>
            <a:xfrm>
              <a:off x="1130498" y="1128503"/>
              <a:ext cx="803229" cy="803229"/>
              <a:chOff x="0" y="0"/>
              <a:chExt cx="803228" cy="803228"/>
            </a:xfrm>
          </p:grpSpPr>
          <p:sp>
            <p:nvSpPr>
              <p:cNvPr id="696" name="Shape 696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97" name="Shape 697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701" name="Group 701"/>
            <p:cNvGrpSpPr/>
            <p:nvPr/>
          </p:nvGrpSpPr>
          <p:grpSpPr>
            <a:xfrm>
              <a:off x="2141593" y="133994"/>
              <a:ext cx="803229" cy="803229"/>
              <a:chOff x="0" y="0"/>
              <a:chExt cx="803228" cy="803228"/>
            </a:xfrm>
          </p:grpSpPr>
          <p:sp>
            <p:nvSpPr>
              <p:cNvPr id="699" name="Shape 699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700" name="Shape 700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702" name="Shape 702"/>
            <p:cNvSpPr/>
            <p:nvPr/>
          </p:nvSpPr>
          <p:spPr>
            <a:xfrm>
              <a:off x="0" y="0"/>
              <a:ext cx="6350000" cy="306182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703" name="Shape 703"/>
            <p:cNvSpPr/>
            <p:nvPr/>
          </p:nvSpPr>
          <p:spPr>
            <a:xfrm>
              <a:off x="3558112" y="355994"/>
              <a:ext cx="2347921" cy="2347921"/>
            </a:xfrm>
            <a:prstGeom prst="ellipse">
              <a:avLst/>
            </a:prstGeom>
            <a:noFill/>
            <a:ln w="203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718" name="Group 718"/>
          <p:cNvGrpSpPr/>
          <p:nvPr/>
        </p:nvGrpSpPr>
        <p:grpSpPr>
          <a:xfrm>
            <a:off x="6096000" y="2286000"/>
            <a:ext cx="4826000" cy="2345196"/>
            <a:chOff x="0" y="0"/>
            <a:chExt cx="4825999" cy="2345195"/>
          </a:xfrm>
        </p:grpSpPr>
        <p:sp>
          <p:nvSpPr>
            <p:cNvPr id="705" name="Shape 705"/>
            <p:cNvSpPr/>
            <p:nvPr/>
          </p:nvSpPr>
          <p:spPr>
            <a:xfrm>
              <a:off x="0" y="25631"/>
              <a:ext cx="2332153" cy="2293934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706" name="Shape 706"/>
            <p:cNvSpPr/>
            <p:nvPr/>
          </p:nvSpPr>
          <p:spPr>
            <a:xfrm>
              <a:off x="93653" y="835059"/>
              <a:ext cx="611673" cy="611673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709" name="Group 709"/>
            <p:cNvGrpSpPr/>
            <p:nvPr/>
          </p:nvGrpSpPr>
          <p:grpSpPr>
            <a:xfrm>
              <a:off x="93652" y="77723"/>
              <a:ext cx="611674" cy="611674"/>
              <a:chOff x="0" y="0"/>
              <a:chExt cx="611672" cy="611672"/>
            </a:xfrm>
          </p:grpSpPr>
          <p:sp>
            <p:nvSpPr>
              <p:cNvPr id="707" name="Shape 707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708" name="Shape 708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710" name="Shape 710"/>
            <p:cNvSpPr/>
            <p:nvPr/>
          </p:nvSpPr>
          <p:spPr>
            <a:xfrm>
              <a:off x="856859" y="1593608"/>
              <a:ext cx="611674" cy="611674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713" name="Group 713"/>
            <p:cNvGrpSpPr/>
            <p:nvPr/>
          </p:nvGrpSpPr>
          <p:grpSpPr>
            <a:xfrm>
              <a:off x="1626826" y="77723"/>
              <a:ext cx="611674" cy="611674"/>
              <a:chOff x="0" y="0"/>
              <a:chExt cx="611672" cy="611672"/>
            </a:xfrm>
          </p:grpSpPr>
          <p:sp>
            <p:nvSpPr>
              <p:cNvPr id="711" name="Shape 711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712" name="Shape 712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716" name="Group 716"/>
            <p:cNvGrpSpPr/>
            <p:nvPr/>
          </p:nvGrpSpPr>
          <p:grpSpPr>
            <a:xfrm>
              <a:off x="2744585" y="266908"/>
              <a:ext cx="1787985" cy="1787985"/>
              <a:chOff x="0" y="0"/>
              <a:chExt cx="1787984" cy="1787983"/>
            </a:xfrm>
          </p:grpSpPr>
          <p:sp>
            <p:nvSpPr>
              <p:cNvPr id="714" name="Shape 714"/>
              <p:cNvSpPr/>
              <p:nvPr/>
            </p:nvSpPr>
            <p:spPr>
              <a:xfrm rot="189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715" name="Shape 715"/>
              <p:cNvSpPr/>
              <p:nvPr/>
            </p:nvSpPr>
            <p:spPr>
              <a:xfrm rot="27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717" name="Shape 717"/>
            <p:cNvSpPr/>
            <p:nvPr/>
          </p:nvSpPr>
          <p:spPr>
            <a:xfrm>
              <a:off x="1569" y="0"/>
              <a:ext cx="4824431" cy="2345196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sp>
        <p:nvSpPr>
          <p:cNvPr id="719" name="Shape 719"/>
          <p:cNvSpPr/>
          <p:nvPr/>
        </p:nvSpPr>
        <p:spPr>
          <a:xfrm>
            <a:off x="12731783" y="3009304"/>
            <a:ext cx="1014597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527785" indent="-527785" algn="l" defTabSz="772239">
              <a:spcBef>
                <a:spcPts val="5500"/>
              </a:spcBef>
              <a:buSzPct val="75000"/>
              <a:buChar char="•"/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Une catégorie entière de problèmes en moins</a:t>
            </a:r>
          </a:p>
          <a:p>
            <a:pPr marL="527785" indent="-527785" algn="l" defTabSz="772239">
              <a:spcBef>
                <a:spcPts val="5500"/>
              </a:spcBef>
              <a:buSzPct val="75000"/>
              <a:buChar char="•"/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Rejouable</a:t>
            </a:r>
          </a:p>
          <a:p>
            <a:pPr marL="527785" indent="-527785" algn="l" defTabSz="772239">
              <a:spcBef>
                <a:spcPts val="5500"/>
              </a:spcBef>
              <a:buSzPct val="75000"/>
              <a:buChar char="•"/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Observable</a:t>
            </a:r>
          </a:p>
          <a:p>
            <a:pPr marL="527785" indent="-527785" algn="l" defTabSz="772239">
              <a:spcBef>
                <a:spcPts val="5500"/>
              </a:spcBef>
              <a:buSzPct val="75000"/>
              <a:buChar char="•"/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Efficient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1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2" name="Shape 722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Un pattern efficace</a:t>
            </a:r>
          </a:p>
        </p:txBody>
      </p:sp>
      <p:sp>
        <p:nvSpPr>
          <p:cNvPr id="723" name="Shape 723"/>
          <p:cNvSpPr/>
          <p:nvPr/>
        </p:nvSpPr>
        <p:spPr>
          <a:xfrm>
            <a:off x="15154368" y="3009304"/>
            <a:ext cx="7992496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499711" indent="-499711" algn="l" defTabSz="731162">
              <a:spcBef>
                <a:spcPts val="5200"/>
              </a:spcBef>
              <a:buSzPct val="75000"/>
              <a:buChar char="•"/>
              <a:defRPr sz="6408">
                <a:latin typeface="Open Sans"/>
                <a:ea typeface="Open Sans"/>
                <a:cs typeface="Open Sans"/>
                <a:sym typeface="Open Sans"/>
              </a:defRPr>
            </a:pPr>
            <a:r>
              <a:t>Évènement serveur</a:t>
            </a:r>
          </a:p>
          <a:p>
            <a:pPr marL="499711" indent="-499711" algn="l" defTabSz="731162">
              <a:spcBef>
                <a:spcPts val="5200"/>
              </a:spcBef>
              <a:buSzPct val="75000"/>
              <a:buChar char="•"/>
              <a:defRPr sz="6408">
                <a:latin typeface="Open Sans"/>
                <a:ea typeface="Open Sans"/>
                <a:cs typeface="Open Sans"/>
                <a:sym typeface="Open Sans"/>
              </a:defRPr>
            </a:pPr>
            <a:r>
              <a:t>Découplé de la source</a:t>
            </a:r>
          </a:p>
          <a:p>
            <a:pPr marL="499711" indent="-499711" algn="l" defTabSz="731162">
              <a:spcBef>
                <a:spcPts val="5200"/>
              </a:spcBef>
              <a:buSzPct val="75000"/>
              <a:buChar char="•"/>
              <a:defRPr sz="6408">
                <a:latin typeface="Open Sans"/>
                <a:ea typeface="Open Sans"/>
                <a:cs typeface="Open Sans"/>
                <a:sym typeface="Open Sans"/>
              </a:defRPr>
            </a:pPr>
            <a:r>
              <a:t>Scalable</a:t>
            </a:r>
          </a:p>
          <a:p>
            <a:pPr marL="499711" indent="-499711" algn="l" defTabSz="731162">
              <a:spcBef>
                <a:spcPts val="5200"/>
              </a:spcBef>
              <a:buSzPct val="75000"/>
              <a:buChar char="•"/>
              <a:defRPr sz="6408">
                <a:latin typeface="Open Sans"/>
                <a:ea typeface="Open Sans"/>
                <a:cs typeface="Open Sans"/>
                <a:sym typeface="Open Sans"/>
              </a:defRPr>
            </a:pPr>
            <a:r>
              <a:t>Thread-safe</a:t>
            </a:r>
          </a:p>
        </p:txBody>
      </p:sp>
      <p:cxnSp>
        <p:nvCxnSpPr>
          <p:cNvPr id="724" name="Connector 724"/>
          <p:cNvCxnSpPr>
            <a:stCxn id="725" idx="0"/>
            <a:endCxn id="727" idx="0"/>
          </p:cNvCxnSpPr>
          <p:nvPr/>
        </p:nvCxnSpPr>
        <p:spPr>
          <a:xfrm flipH="1" flipV="1">
            <a:off x="3195384" y="8696417"/>
            <a:ext cx="4555333" cy="2467381"/>
          </a:xfrm>
          <a:prstGeom prst="straightConnector1">
            <a:avLst/>
          </a:prstGeom>
          <a:ln w="101600">
            <a:solidFill>
              <a:srgbClr val="FFFFFF"/>
            </a:solidFill>
            <a:prstDash val="sysDot"/>
            <a:miter lim="400000"/>
            <a:headEnd type="triangle"/>
          </a:ln>
        </p:spPr>
      </p:cxnSp>
      <p:sp>
        <p:nvSpPr>
          <p:cNvPr id="725" name="Shape 725"/>
          <p:cNvSpPr/>
          <p:nvPr/>
        </p:nvSpPr>
        <p:spPr>
          <a:xfrm>
            <a:off x="5616322" y="10528797"/>
            <a:ext cx="4268789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6400"/>
            </a:lvl1pPr>
          </a:lstStyle>
          <a:p>
            <a:pPr/>
            <a:r>
              <a:t>View</a:t>
            </a:r>
          </a:p>
        </p:txBody>
      </p:sp>
      <p:sp>
        <p:nvSpPr>
          <p:cNvPr id="726" name="Shape 726"/>
          <p:cNvSpPr/>
          <p:nvPr/>
        </p:nvSpPr>
        <p:spPr>
          <a:xfrm>
            <a:off x="5616322" y="2984500"/>
            <a:ext cx="4268789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6400"/>
            </a:lvl1pPr>
          </a:lstStyle>
          <a:p>
            <a:pPr/>
            <a:r>
              <a:t>Model</a:t>
            </a:r>
          </a:p>
        </p:txBody>
      </p:sp>
      <p:sp>
        <p:nvSpPr>
          <p:cNvPr id="727" name="Shape 727"/>
          <p:cNvSpPr/>
          <p:nvPr/>
        </p:nvSpPr>
        <p:spPr>
          <a:xfrm>
            <a:off x="1060990" y="8061417"/>
            <a:ext cx="4268789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6400"/>
            </a:lvl1pPr>
          </a:lstStyle>
          <a:p>
            <a:pPr/>
            <a:r>
              <a:t>Reagent</a:t>
            </a:r>
          </a:p>
        </p:txBody>
      </p:sp>
      <p:sp>
        <p:nvSpPr>
          <p:cNvPr id="728" name="Shape 728"/>
          <p:cNvSpPr/>
          <p:nvPr/>
        </p:nvSpPr>
        <p:spPr>
          <a:xfrm>
            <a:off x="1060990" y="5404265"/>
            <a:ext cx="4268789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6400"/>
            </a:lvl1pPr>
          </a:lstStyle>
          <a:p>
            <a:pPr/>
            <a:r>
              <a:t>Hiccup</a:t>
            </a:r>
          </a:p>
        </p:txBody>
      </p:sp>
      <p:sp>
        <p:nvSpPr>
          <p:cNvPr id="729" name="Shape 729"/>
          <p:cNvSpPr/>
          <p:nvPr/>
        </p:nvSpPr>
        <p:spPr>
          <a:xfrm>
            <a:off x="10096405" y="6794500"/>
            <a:ext cx="4268789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6400"/>
            </a:lvl1pPr>
          </a:lstStyle>
          <a:p>
            <a:pPr/>
            <a:r>
              <a:t>Logic</a:t>
            </a:r>
          </a:p>
        </p:txBody>
      </p:sp>
      <p:cxnSp>
        <p:nvCxnSpPr>
          <p:cNvPr id="730" name="Connector 730"/>
          <p:cNvCxnSpPr>
            <a:stCxn id="728" idx="0"/>
            <a:endCxn id="726" idx="0"/>
          </p:cNvCxnSpPr>
          <p:nvPr/>
        </p:nvCxnSpPr>
        <p:spPr>
          <a:xfrm flipV="1">
            <a:off x="3195384" y="3619500"/>
            <a:ext cx="4555333" cy="2419766"/>
          </a:xfrm>
          <a:prstGeom prst="straightConnector1">
            <a:avLst/>
          </a:prstGeom>
          <a:ln w="1016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731" name="Connector 731"/>
          <p:cNvCxnSpPr>
            <a:stCxn id="725" idx="0"/>
            <a:endCxn id="729" idx="0"/>
          </p:cNvCxnSpPr>
          <p:nvPr/>
        </p:nvCxnSpPr>
        <p:spPr>
          <a:xfrm flipV="1">
            <a:off x="7750716" y="7429500"/>
            <a:ext cx="4480084" cy="3734298"/>
          </a:xfrm>
          <a:prstGeom prst="straightConnector1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732" name="Connector 732"/>
          <p:cNvCxnSpPr>
            <a:stCxn id="726" idx="0"/>
            <a:endCxn id="729" idx="0"/>
          </p:cNvCxnSpPr>
          <p:nvPr/>
        </p:nvCxnSpPr>
        <p:spPr>
          <a:xfrm>
            <a:off x="7750716" y="3619500"/>
            <a:ext cx="4480084" cy="3810000"/>
          </a:xfrm>
          <a:prstGeom prst="straightConnector1">
            <a:avLst/>
          </a:prstGeom>
          <a:ln w="1016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733" name="Connector 733"/>
          <p:cNvCxnSpPr>
            <a:stCxn id="727" idx="0"/>
            <a:endCxn id="728" idx="0"/>
          </p:cNvCxnSpPr>
          <p:nvPr/>
        </p:nvCxnSpPr>
        <p:spPr>
          <a:xfrm flipV="1">
            <a:off x="3195384" y="6039265"/>
            <a:ext cx="1" cy="2657153"/>
          </a:xfrm>
          <a:prstGeom prst="straightConnector1">
            <a:avLst/>
          </a:prstGeom>
          <a:ln w="101600">
            <a:solidFill>
              <a:srgbClr val="FFFFFF"/>
            </a:solidFill>
            <a:prstDash val="sysDot"/>
            <a:miter lim="400000"/>
            <a:headEnd type="triangle"/>
          </a:ln>
        </p:spPr>
      </p:cxnSp>
      <p:sp>
        <p:nvSpPr>
          <p:cNvPr id="734" name="Shape 734"/>
          <p:cNvSpPr/>
          <p:nvPr/>
        </p:nvSpPr>
        <p:spPr>
          <a:xfrm>
            <a:off x="10096405" y="10528797"/>
            <a:ext cx="4268789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6400"/>
            </a:lvl1pPr>
          </a:lstStyle>
          <a:p>
            <a:pPr/>
            <a:r>
              <a:t>Server</a:t>
            </a:r>
          </a:p>
        </p:txBody>
      </p:sp>
      <p:cxnSp>
        <p:nvCxnSpPr>
          <p:cNvPr id="735" name="Connector 735"/>
          <p:cNvCxnSpPr>
            <a:stCxn id="734" idx="0"/>
            <a:endCxn id="729" idx="0"/>
          </p:cNvCxnSpPr>
          <p:nvPr/>
        </p:nvCxnSpPr>
        <p:spPr>
          <a:xfrm flipH="1" flipV="1">
            <a:off x="12230799" y="7429500"/>
            <a:ext cx="1" cy="3734298"/>
          </a:xfrm>
          <a:prstGeom prst="straightConnector1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8" name="Shape 7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>
                <a:latin typeface="+mj-lt"/>
                <a:ea typeface="+mj-ea"/>
                <a:cs typeface="+mj-cs"/>
                <a:sym typeface="Montserrat Regular"/>
              </a:defRPr>
            </a:pPr>
          </a:p>
        </p:txBody>
      </p:sp>
      <p:sp>
        <p:nvSpPr>
          <p:cNvPr id="739" name="Shape 739"/>
          <p:cNvSpPr/>
          <p:nvPr>
            <p:ph type="title"/>
          </p:nvPr>
        </p:nvSpPr>
        <p:spPr>
          <a:xfrm>
            <a:off x="1581760" y="357187"/>
            <a:ext cx="21202619" cy="3036095"/>
          </a:xfrm>
          <a:prstGeom prst="rect">
            <a:avLst/>
          </a:prstGeom>
        </p:spPr>
        <p:txBody>
          <a:bodyPr anchor="ctr"/>
          <a:lstStyle/>
          <a:p>
            <a:pPr/>
            <a:r>
              <a:t>Le fonctionnel c’est…</a:t>
            </a:r>
          </a:p>
        </p:txBody>
      </p:sp>
      <p:sp>
        <p:nvSpPr>
          <p:cNvPr id="740" name="Shape 740"/>
          <p:cNvSpPr/>
          <p:nvPr/>
        </p:nvSpPr>
        <p:spPr>
          <a:xfrm>
            <a:off x="2137569" y="3549539"/>
            <a:ext cx="9698112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Accessible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Concret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Simple et efficace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Source d’inspiration</a:t>
            </a:r>
          </a:p>
        </p:txBody>
      </p:sp>
      <p:sp>
        <p:nvSpPr>
          <p:cNvPr id="741" name="Shape 741"/>
          <p:cNvSpPr/>
          <p:nvPr/>
        </p:nvSpPr>
        <p:spPr>
          <a:xfrm>
            <a:off x="11932893" y="13019484"/>
            <a:ext cx="500355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>
              <a:defRPr sz="2200">
                <a:latin typeface="+mj-lt"/>
                <a:ea typeface="+mj-ea"/>
                <a:cs typeface="+mj-cs"/>
                <a:sym typeface="Montserrat Regular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742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7228" y="4718535"/>
            <a:ext cx="65024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Merci</a:t>
            </a:r>
          </a:p>
        </p:txBody>
      </p:sp>
      <p:sp>
        <p:nvSpPr>
          <p:cNvPr id="745" name="Shape 745"/>
          <p:cNvSpPr/>
          <p:nvPr>
            <p:ph type="subTitle" sz="half" idx="1"/>
          </p:nvPr>
        </p:nvSpPr>
        <p:spPr>
          <a:xfrm>
            <a:off x="2125848" y="6629008"/>
            <a:ext cx="20114445" cy="5575508"/>
          </a:xfrm>
          <a:prstGeom prst="rect">
            <a:avLst/>
          </a:prstGeom>
        </p:spPr>
        <p:txBody>
          <a:bodyPr/>
          <a:lstStyle/>
          <a:p>
            <a:pPr defTabSz="681870">
              <a:defRPr sz="3984"/>
            </a:pPr>
            <a:r>
              <a:t>Jouez au jeu:</a:t>
            </a:r>
          </a:p>
          <a:p>
            <a:pPr defTabSz="681870">
              <a:defRPr sz="3984"/>
            </a:pPr>
            <a:r>
              <a:rPr u="sng">
                <a:hlinkClick r:id="rId2" invalidUrl="" action="" tgtFrame="" tooltip="" history="1" highlightClick="0" endSnd="0"/>
              </a:rPr>
              <a:t>https://quentinduval.github.io/tictactoe</a:t>
            </a:r>
          </a:p>
          <a:p>
            <a:pPr defTabSz="681870">
              <a:defRPr sz="3984"/>
            </a:pPr>
          </a:p>
          <a:p>
            <a:pPr defTabSz="681870">
              <a:defRPr sz="3984"/>
            </a:pPr>
            <a:r>
              <a:t>Présentation et ressources:</a:t>
            </a:r>
          </a:p>
          <a:p>
            <a:pPr defTabSz="681870">
              <a:defRPr sz="3984"/>
            </a:pPr>
            <a:r>
              <a:rPr u="sng">
                <a:hlinkClick r:id="rId3" invalidUrl="" action="" tgtFrame="" tooltip="" history="1" highlightClick="0" endSnd="0"/>
              </a:rPr>
              <a:t>https://github.com/QuentinDuval/TicTacToeDevoxx/tree/master</a:t>
            </a:r>
          </a:p>
          <a:p>
            <a:pPr defTabSz="681870">
              <a:defRPr sz="3984"/>
            </a:pPr>
          </a:p>
          <a:p>
            <a:pPr defTabSz="681870">
              <a:defRPr sz="3984"/>
            </a:pPr>
            <a:r>
              <a:t>Blog post dédié:</a:t>
            </a:r>
          </a:p>
          <a:p>
            <a:pPr defTabSz="681870">
              <a:defRPr sz="3984"/>
            </a:pPr>
            <a:r>
              <a:rPr u="sng">
                <a:hlinkClick r:id="rId4" invalidUrl="" action="" tgtFrame="" tooltip="" history="1" highlightClick="0" endSnd="0"/>
              </a:rPr>
              <a:t>https://deque.blog/2017/03/03/building-a-clojurescript-game-architecture-poc</a:t>
            </a:r>
          </a:p>
        </p:txBody>
      </p:sp>
      <p:sp>
        <p:nvSpPr>
          <p:cNvPr id="746" name="Shape 7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>
                <a:latin typeface="+mj-lt"/>
                <a:ea typeface="+mj-ea"/>
                <a:cs typeface="+mj-cs"/>
                <a:sym typeface="Montserrat Regular"/>
              </a:defRPr>
            </a:pPr>
          </a:p>
        </p:txBody>
      </p:sp>
      <p:sp>
        <p:nvSpPr>
          <p:cNvPr id="263" name="Shape 263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anchor="ctr"/>
          <a:lstStyle/>
          <a:p>
            <a:pPr/>
            <a:r>
              <a:t>Clojure (Script)</a:t>
            </a:r>
          </a:p>
        </p:txBody>
      </p:sp>
      <p:sp>
        <p:nvSpPr>
          <p:cNvPr id="264" name="Shape 264"/>
          <p:cNvSpPr/>
          <p:nvPr/>
        </p:nvSpPr>
        <p:spPr>
          <a:xfrm>
            <a:off x="2137569" y="3549539"/>
            <a:ext cx="9698112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((( LISP )))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Functional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JVM: Clojure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JS: ClojureScript</a:t>
            </a:r>
          </a:p>
        </p:txBody>
      </p:sp>
      <p:sp>
        <p:nvSpPr>
          <p:cNvPr id="265" name="Shape 265"/>
          <p:cNvSpPr/>
          <p:nvPr/>
        </p:nvSpPr>
        <p:spPr>
          <a:xfrm>
            <a:off x="12019087" y="13019484"/>
            <a:ext cx="32796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>
              <a:defRPr sz="2200">
                <a:latin typeface="+mj-lt"/>
                <a:ea typeface="+mj-ea"/>
                <a:cs typeface="+mj-cs"/>
                <a:sym typeface="Montserrat Regular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26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7228" y="4718535"/>
            <a:ext cx="65024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Shape 269"/>
          <p:cNvSpPr/>
          <p:nvPr>
            <p:ph type="title"/>
          </p:nvPr>
        </p:nvSpPr>
        <p:spPr>
          <a:xfrm>
            <a:off x="2366919" y="3483933"/>
            <a:ext cx="19632303" cy="5412305"/>
          </a:xfrm>
          <a:prstGeom prst="rect">
            <a:avLst/>
          </a:prstGeom>
        </p:spPr>
        <p:txBody>
          <a:bodyPr/>
          <a:lstStyle/>
          <a:p>
            <a:pPr/>
            <a:r>
              <a:t>35 min de Talk</a:t>
            </a:r>
          </a:p>
          <a:p>
            <a:pPr/>
          </a:p>
          <a:p>
            <a:pPr/>
            <a:r>
              <a:t>5 min Q/R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Shape 272"/>
          <p:cNvSpPr/>
          <p:nvPr>
            <p:ph type="title"/>
          </p:nvPr>
        </p:nvSpPr>
        <p:spPr>
          <a:xfrm>
            <a:off x="2366919" y="3483933"/>
            <a:ext cx="19632303" cy="5412305"/>
          </a:xfrm>
          <a:prstGeom prst="rect">
            <a:avLst/>
          </a:prstGeom>
        </p:spPr>
        <p:txBody>
          <a:bodyPr/>
          <a:lstStyle/>
          <a:p>
            <a:pPr/>
            <a:r>
              <a:t>Clojure en 5 min 28</a:t>
            </a:r>
          </a:p>
          <a:p>
            <a:pPr/>
          </a:p>
          <a:p>
            <a:pPr/>
            <a:r>
              <a:t>Demo REPL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TicTacToe en 25 min 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Shape 278"/>
          <p:cNvSpPr/>
          <p:nvPr/>
        </p:nvSpPr>
        <p:spPr>
          <a:xfrm>
            <a:off x="10604199" y="5351916"/>
            <a:ext cx="3175602" cy="3175001"/>
          </a:xfrm>
          <a:prstGeom prst="ellipse">
            <a:avLst/>
          </a:prstGeom>
          <a:ln w="2540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grpSp>
        <p:nvGrpSpPr>
          <p:cNvPr id="281" name="Group 281"/>
          <p:cNvGrpSpPr/>
          <p:nvPr/>
        </p:nvGrpSpPr>
        <p:grpSpPr>
          <a:xfrm>
            <a:off x="3646834" y="5383173"/>
            <a:ext cx="3175002" cy="3175001"/>
            <a:chOff x="0" y="0"/>
            <a:chExt cx="3175000" cy="3175000"/>
          </a:xfrm>
        </p:grpSpPr>
        <p:sp>
          <p:nvSpPr>
            <p:cNvPr id="279" name="Shape 279"/>
            <p:cNvSpPr/>
            <p:nvPr/>
          </p:nvSpPr>
          <p:spPr>
            <a:xfrm rot="18900000">
              <a:off x="1422721" y="-492786"/>
              <a:ext cx="329558" cy="41605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280" name="Shape 280"/>
            <p:cNvSpPr/>
            <p:nvPr/>
          </p:nvSpPr>
          <p:spPr>
            <a:xfrm rot="2700000">
              <a:off x="1422721" y="-492786"/>
              <a:ext cx="329558" cy="41605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sp>
        <p:nvSpPr>
          <p:cNvPr id="282" name="Shape 282"/>
          <p:cNvSpPr/>
          <p:nvPr/>
        </p:nvSpPr>
        <p:spPr>
          <a:xfrm>
            <a:off x="17718453" y="5383174"/>
            <a:ext cx="3175001" cy="31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283" name="Shape 283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Owner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Shape 286"/>
          <p:cNvSpPr/>
          <p:nvPr/>
        </p:nvSpPr>
        <p:spPr>
          <a:xfrm>
            <a:off x="10604199" y="5351916"/>
            <a:ext cx="3175602" cy="3175001"/>
          </a:xfrm>
          <a:prstGeom prst="ellipse">
            <a:avLst/>
          </a:prstGeom>
          <a:ln w="2540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grpSp>
        <p:nvGrpSpPr>
          <p:cNvPr id="289" name="Group 289"/>
          <p:cNvGrpSpPr/>
          <p:nvPr/>
        </p:nvGrpSpPr>
        <p:grpSpPr>
          <a:xfrm>
            <a:off x="3646834" y="5383173"/>
            <a:ext cx="3175002" cy="3175001"/>
            <a:chOff x="0" y="0"/>
            <a:chExt cx="3175000" cy="3175000"/>
          </a:xfrm>
        </p:grpSpPr>
        <p:sp>
          <p:nvSpPr>
            <p:cNvPr id="287" name="Shape 287"/>
            <p:cNvSpPr/>
            <p:nvPr/>
          </p:nvSpPr>
          <p:spPr>
            <a:xfrm rot="18900000">
              <a:off x="1422721" y="-492786"/>
              <a:ext cx="329558" cy="41605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288" name="Shape 288"/>
            <p:cNvSpPr/>
            <p:nvPr/>
          </p:nvSpPr>
          <p:spPr>
            <a:xfrm rot="2700000">
              <a:off x="1422721" y="-492786"/>
              <a:ext cx="329558" cy="41605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sp>
        <p:nvSpPr>
          <p:cNvPr id="290" name="Shape 290"/>
          <p:cNvSpPr/>
          <p:nvPr/>
        </p:nvSpPr>
        <p:spPr>
          <a:xfrm>
            <a:off x="17718453" y="5383174"/>
            <a:ext cx="3175001" cy="31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291" name="Shape 291"/>
          <p:cNvSpPr/>
          <p:nvPr>
            <p:ph type="body" sz="quarter" idx="4294967295"/>
          </p:nvPr>
        </p:nvSpPr>
        <p:spPr>
          <a:xfrm>
            <a:off x="1870700" y="9010744"/>
            <a:ext cx="6727270" cy="1264570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:owner/cross</a:t>
            </a:r>
          </a:p>
        </p:txBody>
      </p:sp>
      <p:sp>
        <p:nvSpPr>
          <p:cNvPr id="292" name="Shape 292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Owner</a:t>
            </a:r>
          </a:p>
        </p:txBody>
      </p:sp>
      <p:sp>
        <p:nvSpPr>
          <p:cNvPr id="293" name="Shape 293"/>
          <p:cNvSpPr/>
          <p:nvPr/>
        </p:nvSpPr>
        <p:spPr>
          <a:xfrm>
            <a:off x="8759276" y="8979486"/>
            <a:ext cx="6727270" cy="1264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spcBef>
                <a:spcPts val="5900"/>
              </a:spcBef>
              <a:defRPr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:owner/circle</a:t>
            </a:r>
          </a:p>
        </p:txBody>
      </p:sp>
      <p:sp>
        <p:nvSpPr>
          <p:cNvPr id="294" name="Shape 294"/>
          <p:cNvSpPr/>
          <p:nvPr/>
        </p:nvSpPr>
        <p:spPr>
          <a:xfrm>
            <a:off x="15942318" y="9010744"/>
            <a:ext cx="6727270" cy="1264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spcBef>
                <a:spcPts val="5900"/>
              </a:spcBef>
              <a:defRPr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:owner/none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Regular"/>
        <a:ea typeface="Montserrat Regular"/>
        <a:cs typeface="Montserrat Regular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Regular"/>
        <a:ea typeface="Montserrat Regular"/>
        <a:cs typeface="Montserrat Regular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