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2b477b600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2b477b600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b477b60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2b477b60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2b477b60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72b477b6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ejinme.com/article/S0953-6205(20)30110-2/fulltext" TargetMode="External"/><Relationship Id="rId4" Type="http://schemas.openxmlformats.org/officeDocument/2006/relationships/hyperlink" Target="https://www.worldometers.info/coronavirus/coronavirus-age-sex-demographics/" TargetMode="External"/><Relationship Id="rId5" Type="http://schemas.openxmlformats.org/officeDocument/2006/relationships/hyperlink" Target="https://covid-19-schweiz.bagapps.ch/fr-1.html" TargetMode="External"/><Relationship Id="rId6" Type="http://schemas.openxmlformats.org/officeDocument/2006/relationships/hyperlink" Target="https://www.worldometers.info/coronavirus/coronavirus-age-sex-demographic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953700" y="4265350"/>
            <a:ext cx="6105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800">
                <a:solidFill>
                  <a:schemeClr val="dk1"/>
                </a:solidFill>
              </a:rPr>
              <a:t>Working from home</a:t>
            </a:r>
            <a:endParaRPr b="1" sz="800"/>
          </a:p>
        </p:txBody>
      </p:sp>
      <p:sp>
        <p:nvSpPr>
          <p:cNvPr id="55" name="Google Shape;55;p13"/>
          <p:cNvSpPr txBox="1"/>
          <p:nvPr/>
        </p:nvSpPr>
        <p:spPr>
          <a:xfrm>
            <a:off x="1464250" y="503450"/>
            <a:ext cx="5955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/>
              <a:t>Canton</a:t>
            </a:r>
            <a:endParaRPr b="1" sz="800"/>
          </a:p>
        </p:txBody>
      </p:sp>
      <p:sp>
        <p:nvSpPr>
          <p:cNvPr id="56" name="Google Shape;56;p13"/>
          <p:cNvSpPr txBox="1"/>
          <p:nvPr/>
        </p:nvSpPr>
        <p:spPr>
          <a:xfrm>
            <a:off x="3815975" y="2285375"/>
            <a:ext cx="7890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800">
                <a:solidFill>
                  <a:schemeClr val="dk1"/>
                </a:solidFill>
              </a:rPr>
              <a:t>Pre-existing medical conditions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7" name="Google Shape;57;p13"/>
          <p:cNvSpPr txBox="1"/>
          <p:nvPr/>
        </p:nvSpPr>
        <p:spPr>
          <a:xfrm>
            <a:off x="0" y="-11250"/>
            <a:ext cx="14364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Part 0: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Personal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Informations</a:t>
            </a:r>
            <a:endParaRPr b="1"/>
          </a:p>
        </p:txBody>
      </p:sp>
      <p:cxnSp>
        <p:nvCxnSpPr>
          <p:cNvPr id="58" name="Google Shape;58;p13"/>
          <p:cNvCxnSpPr>
            <a:stCxn id="55" idx="3"/>
            <a:endCxn id="59" idx="1"/>
          </p:cNvCxnSpPr>
          <p:nvPr/>
        </p:nvCxnSpPr>
        <p:spPr>
          <a:xfrm flipH="1" rot="10800000">
            <a:off x="2059750" y="567950"/>
            <a:ext cx="1964700" cy="11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" name="Google Shape;59;p13"/>
          <p:cNvSpPr txBox="1"/>
          <p:nvPr/>
        </p:nvSpPr>
        <p:spPr>
          <a:xfrm>
            <a:off x="4024575" y="383625"/>
            <a:ext cx="16959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Very high risk areas: VD or GE</a:t>
            </a:r>
            <a:endParaRPr sz="800"/>
          </a:p>
        </p:txBody>
      </p:sp>
      <p:sp>
        <p:nvSpPr>
          <p:cNvPr id="60" name="Google Shape;60;p13"/>
          <p:cNvSpPr txBox="1"/>
          <p:nvPr/>
        </p:nvSpPr>
        <p:spPr>
          <a:xfrm>
            <a:off x="4719675" y="3969960"/>
            <a:ext cx="3771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Yes</a:t>
            </a:r>
            <a:endParaRPr sz="800"/>
          </a:p>
        </p:txBody>
      </p:sp>
      <p:sp>
        <p:nvSpPr>
          <p:cNvPr id="61" name="Google Shape;61;p13"/>
          <p:cNvSpPr txBox="1"/>
          <p:nvPr/>
        </p:nvSpPr>
        <p:spPr>
          <a:xfrm>
            <a:off x="4814400" y="4760063"/>
            <a:ext cx="377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No</a:t>
            </a:r>
            <a:endParaRPr sz="800"/>
          </a:p>
        </p:txBody>
      </p:sp>
      <p:cxnSp>
        <p:nvCxnSpPr>
          <p:cNvPr id="62" name="Google Shape;62;p13"/>
          <p:cNvCxnSpPr>
            <a:stCxn id="54" idx="3"/>
            <a:endCxn id="60" idx="1"/>
          </p:cNvCxnSpPr>
          <p:nvPr/>
        </p:nvCxnSpPr>
        <p:spPr>
          <a:xfrm flipH="1" rot="10800000">
            <a:off x="4564200" y="4087300"/>
            <a:ext cx="155400" cy="4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54" idx="3"/>
            <a:endCxn id="61" idx="1"/>
          </p:cNvCxnSpPr>
          <p:nvPr/>
        </p:nvCxnSpPr>
        <p:spPr>
          <a:xfrm>
            <a:off x="4564200" y="4533100"/>
            <a:ext cx="250200" cy="3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3"/>
          <p:cNvSpPr txBox="1"/>
          <p:nvPr/>
        </p:nvSpPr>
        <p:spPr>
          <a:xfrm>
            <a:off x="7264775" y="90550"/>
            <a:ext cx="16959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100"/>
              </a:spcAft>
              <a:buNone/>
            </a:pPr>
            <a:r>
              <a:rPr b="1" lang="fr" sz="800">
                <a:solidFill>
                  <a:srgbClr val="741B47"/>
                </a:solidFill>
                <a:highlight>
                  <a:srgbClr val="FFFFFF"/>
                </a:highlight>
              </a:rPr>
              <a:t>Active smoking is not associated with severity of coronavirus disease 2019</a:t>
            </a:r>
            <a:br>
              <a:rPr lang="fr" sz="800"/>
            </a:br>
            <a:r>
              <a:rPr lang="fr" sz="800" u="sng">
                <a:solidFill>
                  <a:schemeClr val="hlink"/>
                </a:solidFill>
                <a:hlinkClick r:id="rId3"/>
              </a:rPr>
              <a:t>https://www.ejinme.com/article/S0953-6205(20)30110-2/fulltext</a:t>
            </a:r>
            <a:endParaRPr sz="800"/>
          </a:p>
        </p:txBody>
      </p:sp>
      <p:sp>
        <p:nvSpPr>
          <p:cNvPr id="65" name="Google Shape;65;p13"/>
          <p:cNvSpPr txBox="1"/>
          <p:nvPr/>
        </p:nvSpPr>
        <p:spPr>
          <a:xfrm>
            <a:off x="6983725" y="4756300"/>
            <a:ext cx="1299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</a:rPr>
              <a:t>In a medical institution?</a:t>
            </a:r>
            <a:endParaRPr sz="800"/>
          </a:p>
        </p:txBody>
      </p:sp>
      <p:sp>
        <p:nvSpPr>
          <p:cNvPr id="66" name="Google Shape;66;p13"/>
          <p:cNvSpPr txBox="1"/>
          <p:nvPr/>
        </p:nvSpPr>
        <p:spPr>
          <a:xfrm>
            <a:off x="5424725" y="3614088"/>
            <a:ext cx="8253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</a:rPr>
              <a:t> At least someone else in the household not working from home?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67" name="Google Shape;67;p13"/>
          <p:cNvCxnSpPr>
            <a:stCxn id="60" idx="3"/>
            <a:endCxn id="66" idx="1"/>
          </p:cNvCxnSpPr>
          <p:nvPr/>
        </p:nvCxnSpPr>
        <p:spPr>
          <a:xfrm flipH="1" rot="10800000">
            <a:off x="5096775" y="4085460"/>
            <a:ext cx="3279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 txBox="1"/>
          <p:nvPr/>
        </p:nvSpPr>
        <p:spPr>
          <a:xfrm>
            <a:off x="6456013" y="3703075"/>
            <a:ext cx="377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No</a:t>
            </a:r>
            <a:endParaRPr sz="800"/>
          </a:p>
        </p:txBody>
      </p:sp>
      <p:sp>
        <p:nvSpPr>
          <p:cNvPr id="69" name="Google Shape;69;p13"/>
          <p:cNvSpPr txBox="1"/>
          <p:nvPr/>
        </p:nvSpPr>
        <p:spPr>
          <a:xfrm>
            <a:off x="6512975" y="4102725"/>
            <a:ext cx="377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Yes</a:t>
            </a:r>
            <a:endParaRPr sz="800"/>
          </a:p>
        </p:txBody>
      </p:sp>
      <p:cxnSp>
        <p:nvCxnSpPr>
          <p:cNvPr id="70" name="Google Shape;70;p13"/>
          <p:cNvCxnSpPr>
            <a:stCxn id="66" idx="3"/>
            <a:endCxn id="68" idx="1"/>
          </p:cNvCxnSpPr>
          <p:nvPr/>
        </p:nvCxnSpPr>
        <p:spPr>
          <a:xfrm flipH="1" rot="10800000">
            <a:off x="6250025" y="3844938"/>
            <a:ext cx="206100" cy="24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3"/>
          <p:cNvCxnSpPr>
            <a:stCxn id="66" idx="3"/>
            <a:endCxn id="69" idx="1"/>
          </p:cNvCxnSpPr>
          <p:nvPr/>
        </p:nvCxnSpPr>
        <p:spPr>
          <a:xfrm>
            <a:off x="6250025" y="4085538"/>
            <a:ext cx="263100" cy="1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" name="Google Shape;72;p13"/>
          <p:cNvSpPr txBox="1"/>
          <p:nvPr/>
        </p:nvSpPr>
        <p:spPr>
          <a:xfrm>
            <a:off x="8756925" y="4456413"/>
            <a:ext cx="377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No</a:t>
            </a:r>
            <a:endParaRPr sz="800"/>
          </a:p>
        </p:txBody>
      </p:sp>
      <p:sp>
        <p:nvSpPr>
          <p:cNvPr id="73" name="Google Shape;73;p13"/>
          <p:cNvSpPr txBox="1"/>
          <p:nvPr/>
        </p:nvSpPr>
        <p:spPr>
          <a:xfrm>
            <a:off x="8756925" y="4822238"/>
            <a:ext cx="377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Yes</a:t>
            </a:r>
            <a:endParaRPr sz="800"/>
          </a:p>
        </p:txBody>
      </p:sp>
      <p:cxnSp>
        <p:nvCxnSpPr>
          <p:cNvPr id="74" name="Google Shape;74;p13"/>
          <p:cNvCxnSpPr>
            <a:stCxn id="65" idx="3"/>
            <a:endCxn id="72" idx="1"/>
          </p:cNvCxnSpPr>
          <p:nvPr/>
        </p:nvCxnSpPr>
        <p:spPr>
          <a:xfrm flipH="1" rot="10800000">
            <a:off x="8283625" y="4598200"/>
            <a:ext cx="473400" cy="3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3"/>
          <p:cNvCxnSpPr>
            <a:stCxn id="65" idx="3"/>
            <a:endCxn id="73" idx="1"/>
          </p:cNvCxnSpPr>
          <p:nvPr/>
        </p:nvCxnSpPr>
        <p:spPr>
          <a:xfrm>
            <a:off x="8283625" y="4898200"/>
            <a:ext cx="473400" cy="6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" name="Google Shape;76;p13"/>
          <p:cNvCxnSpPr>
            <a:stCxn id="61" idx="3"/>
            <a:endCxn id="65" idx="1"/>
          </p:cNvCxnSpPr>
          <p:nvPr/>
        </p:nvCxnSpPr>
        <p:spPr>
          <a:xfrm flipH="1" rot="10800000">
            <a:off x="5191500" y="4898063"/>
            <a:ext cx="17922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3"/>
          <p:cNvCxnSpPr>
            <a:stCxn id="69" idx="3"/>
            <a:endCxn id="78" idx="1"/>
          </p:cNvCxnSpPr>
          <p:nvPr/>
        </p:nvCxnSpPr>
        <p:spPr>
          <a:xfrm flipH="1" rot="10800000">
            <a:off x="6890075" y="4226625"/>
            <a:ext cx="210000" cy="1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3"/>
          <p:cNvCxnSpPr>
            <a:stCxn id="56" idx="3"/>
            <a:endCxn id="80" idx="1"/>
          </p:cNvCxnSpPr>
          <p:nvPr/>
        </p:nvCxnSpPr>
        <p:spPr>
          <a:xfrm flipH="1" rot="10800000">
            <a:off x="4604975" y="2349425"/>
            <a:ext cx="2594100" cy="2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3"/>
          <p:cNvSpPr txBox="1"/>
          <p:nvPr/>
        </p:nvSpPr>
        <p:spPr>
          <a:xfrm>
            <a:off x="7223075" y="1852225"/>
            <a:ext cx="1695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</a:rPr>
              <a:t>Cardiovascular disease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2" name="Google Shape;82;p13"/>
          <p:cNvSpPr txBox="1"/>
          <p:nvPr/>
        </p:nvSpPr>
        <p:spPr>
          <a:xfrm>
            <a:off x="7508725" y="921475"/>
            <a:ext cx="6744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</a:rPr>
              <a:t>Smoking?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3" name="Google Shape;83;p13"/>
          <p:cNvSpPr txBox="1"/>
          <p:nvPr/>
        </p:nvSpPr>
        <p:spPr>
          <a:xfrm>
            <a:off x="6618625" y="885550"/>
            <a:ext cx="825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</a:rPr>
              <a:t>Alcoholism?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0" name="Google Shape;80;p13"/>
          <p:cNvSpPr txBox="1"/>
          <p:nvPr/>
        </p:nvSpPr>
        <p:spPr>
          <a:xfrm>
            <a:off x="7199175" y="2207550"/>
            <a:ext cx="8253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</a:rPr>
              <a:t>Diabetes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4" name="Google Shape;84;p13"/>
          <p:cNvSpPr txBox="1"/>
          <p:nvPr/>
        </p:nvSpPr>
        <p:spPr>
          <a:xfrm>
            <a:off x="7264775" y="2562875"/>
            <a:ext cx="1695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</a:rPr>
              <a:t>Chronic respiratory disease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5" name="Google Shape;85;p13"/>
          <p:cNvSpPr txBox="1"/>
          <p:nvPr/>
        </p:nvSpPr>
        <p:spPr>
          <a:xfrm>
            <a:off x="7264775" y="2925788"/>
            <a:ext cx="1695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</a:rPr>
              <a:t>Hypertension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" name="Google Shape;86;p13"/>
          <p:cNvSpPr txBox="1"/>
          <p:nvPr/>
        </p:nvSpPr>
        <p:spPr>
          <a:xfrm>
            <a:off x="7264775" y="3288700"/>
            <a:ext cx="16959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</a:rPr>
              <a:t>Cancer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87" name="Google Shape;87;p13"/>
          <p:cNvCxnSpPr>
            <a:stCxn id="56" idx="3"/>
            <a:endCxn id="81" idx="1"/>
          </p:cNvCxnSpPr>
          <p:nvPr/>
        </p:nvCxnSpPr>
        <p:spPr>
          <a:xfrm flipH="1" rot="10800000">
            <a:off x="4604975" y="1994225"/>
            <a:ext cx="2618100" cy="5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3"/>
          <p:cNvCxnSpPr>
            <a:stCxn id="56" idx="3"/>
            <a:endCxn id="86" idx="1"/>
          </p:cNvCxnSpPr>
          <p:nvPr/>
        </p:nvCxnSpPr>
        <p:spPr>
          <a:xfrm>
            <a:off x="4604975" y="2593925"/>
            <a:ext cx="2659800" cy="8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stCxn id="56" idx="3"/>
            <a:endCxn id="85" idx="1"/>
          </p:cNvCxnSpPr>
          <p:nvPr/>
        </p:nvCxnSpPr>
        <p:spPr>
          <a:xfrm>
            <a:off x="4604975" y="2593925"/>
            <a:ext cx="2659800" cy="4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3"/>
          <p:cNvSpPr txBox="1"/>
          <p:nvPr/>
        </p:nvSpPr>
        <p:spPr>
          <a:xfrm>
            <a:off x="7118725" y="1439888"/>
            <a:ext cx="5424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</a:rPr>
              <a:t>None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91" name="Google Shape;91;p13"/>
          <p:cNvCxnSpPr>
            <a:stCxn id="56" idx="3"/>
            <a:endCxn id="90" idx="1"/>
          </p:cNvCxnSpPr>
          <p:nvPr/>
        </p:nvCxnSpPr>
        <p:spPr>
          <a:xfrm flipH="1" rot="10800000">
            <a:off x="4604975" y="1581725"/>
            <a:ext cx="2513700" cy="10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3"/>
          <p:cNvSpPr txBox="1"/>
          <p:nvPr/>
        </p:nvSpPr>
        <p:spPr>
          <a:xfrm>
            <a:off x="-6725" y="3978700"/>
            <a:ext cx="6570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800">
                <a:solidFill>
                  <a:schemeClr val="dk1"/>
                </a:solidFill>
              </a:rPr>
              <a:t>Working?</a:t>
            </a:r>
            <a:endParaRPr b="1" sz="800"/>
          </a:p>
        </p:txBody>
      </p:sp>
      <p:sp>
        <p:nvSpPr>
          <p:cNvPr id="93" name="Google Shape;93;p13"/>
          <p:cNvSpPr txBox="1"/>
          <p:nvPr/>
        </p:nvSpPr>
        <p:spPr>
          <a:xfrm>
            <a:off x="695625" y="4370650"/>
            <a:ext cx="3588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Yes</a:t>
            </a:r>
            <a:endParaRPr sz="800"/>
          </a:p>
        </p:txBody>
      </p:sp>
      <p:sp>
        <p:nvSpPr>
          <p:cNvPr id="94" name="Google Shape;94;p13"/>
          <p:cNvSpPr txBox="1"/>
          <p:nvPr/>
        </p:nvSpPr>
        <p:spPr>
          <a:xfrm>
            <a:off x="774075" y="3561739"/>
            <a:ext cx="377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No</a:t>
            </a:r>
            <a:endParaRPr sz="800"/>
          </a:p>
        </p:txBody>
      </p:sp>
      <p:cxnSp>
        <p:nvCxnSpPr>
          <p:cNvPr id="95" name="Google Shape;95;p13"/>
          <p:cNvCxnSpPr>
            <a:stCxn id="92" idx="3"/>
            <a:endCxn id="93" idx="1"/>
          </p:cNvCxnSpPr>
          <p:nvPr/>
        </p:nvCxnSpPr>
        <p:spPr>
          <a:xfrm>
            <a:off x="650275" y="4120600"/>
            <a:ext cx="45300" cy="4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3"/>
          <p:cNvCxnSpPr>
            <a:stCxn id="92" idx="3"/>
            <a:endCxn id="94" idx="1"/>
          </p:cNvCxnSpPr>
          <p:nvPr/>
        </p:nvCxnSpPr>
        <p:spPr>
          <a:xfrm flipH="1" rot="10800000">
            <a:off x="650275" y="3689200"/>
            <a:ext cx="123900" cy="43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3"/>
          <p:cNvSpPr txBox="1"/>
          <p:nvPr/>
        </p:nvSpPr>
        <p:spPr>
          <a:xfrm>
            <a:off x="1264949" y="4061650"/>
            <a:ext cx="7335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</a:rPr>
              <a:t>How much of your job is doable from home?</a:t>
            </a:r>
            <a:endParaRPr sz="800"/>
          </a:p>
        </p:txBody>
      </p:sp>
      <p:cxnSp>
        <p:nvCxnSpPr>
          <p:cNvPr id="98" name="Google Shape;98;p13"/>
          <p:cNvCxnSpPr>
            <a:stCxn id="93" idx="3"/>
            <a:endCxn id="97" idx="1"/>
          </p:cNvCxnSpPr>
          <p:nvPr/>
        </p:nvCxnSpPr>
        <p:spPr>
          <a:xfrm>
            <a:off x="1054425" y="4533100"/>
            <a:ext cx="2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3"/>
          <p:cNvCxnSpPr>
            <a:stCxn id="97" idx="3"/>
          </p:cNvCxnSpPr>
          <p:nvPr/>
        </p:nvCxnSpPr>
        <p:spPr>
          <a:xfrm flipH="1" rot="10800000">
            <a:off x="1998449" y="4530400"/>
            <a:ext cx="2580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3"/>
          <p:cNvSpPr txBox="1"/>
          <p:nvPr/>
        </p:nvSpPr>
        <p:spPr>
          <a:xfrm>
            <a:off x="6551125" y="1952850"/>
            <a:ext cx="500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741B47"/>
                </a:solidFill>
                <a:highlight>
                  <a:srgbClr val="FFFFFF"/>
                </a:highlight>
              </a:rPr>
              <a:t>10.5%</a:t>
            </a:r>
            <a:endParaRPr b="1" sz="800">
              <a:solidFill>
                <a:srgbClr val="741B47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1" name="Google Shape;101;p13"/>
          <p:cNvSpPr txBox="1"/>
          <p:nvPr/>
        </p:nvSpPr>
        <p:spPr>
          <a:xfrm>
            <a:off x="6618625" y="2222100"/>
            <a:ext cx="500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741B47"/>
                </a:solidFill>
                <a:highlight>
                  <a:srgbClr val="FFFFFF"/>
                </a:highlight>
              </a:rPr>
              <a:t>7.3</a:t>
            </a:r>
            <a:r>
              <a:rPr b="1" lang="fr" sz="800">
                <a:solidFill>
                  <a:srgbClr val="741B47"/>
                </a:solidFill>
                <a:highlight>
                  <a:srgbClr val="FFFFFF"/>
                </a:highlight>
              </a:rPr>
              <a:t>%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2" name="Google Shape;102;p13"/>
          <p:cNvSpPr txBox="1"/>
          <p:nvPr/>
        </p:nvSpPr>
        <p:spPr>
          <a:xfrm>
            <a:off x="4426150" y="2823150"/>
            <a:ext cx="16098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800">
                <a:solidFill>
                  <a:srgbClr val="741B47"/>
                </a:solidFill>
              </a:rPr>
              <a:t>Exact death rates </a:t>
            </a:r>
            <a:r>
              <a:rPr lang="fr" sz="800" u="sng">
                <a:solidFill>
                  <a:schemeClr val="hlink"/>
                </a:solidFill>
                <a:hlinkClick r:id="rId4"/>
              </a:rPr>
              <a:t>https://www.worldometers.info/coronavirus/coronavirus-age-sex-demographics/</a:t>
            </a:r>
            <a:endParaRPr sz="800">
              <a:solidFill>
                <a:srgbClr val="741B4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3" name="Google Shape;103;p13"/>
          <p:cNvSpPr txBox="1"/>
          <p:nvPr/>
        </p:nvSpPr>
        <p:spPr>
          <a:xfrm>
            <a:off x="6483625" y="1596913"/>
            <a:ext cx="500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741B47"/>
                </a:solidFill>
                <a:highlight>
                  <a:srgbClr val="FFFFFF"/>
                </a:highlight>
              </a:rPr>
              <a:t>0.9</a:t>
            </a:r>
            <a:r>
              <a:rPr b="1" lang="fr" sz="800">
                <a:solidFill>
                  <a:srgbClr val="741B47"/>
                </a:solidFill>
                <a:highlight>
                  <a:srgbClr val="FFFFFF"/>
                </a:highlight>
              </a:rPr>
              <a:t>%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4" name="Google Shape;104;p13"/>
          <p:cNvSpPr txBox="1"/>
          <p:nvPr/>
        </p:nvSpPr>
        <p:spPr>
          <a:xfrm>
            <a:off x="6618625" y="2852313"/>
            <a:ext cx="500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741B47"/>
                </a:solidFill>
                <a:highlight>
                  <a:srgbClr val="FFFFFF"/>
                </a:highlight>
              </a:rPr>
              <a:t>6</a:t>
            </a:r>
            <a:r>
              <a:rPr b="1" lang="fr" sz="800">
                <a:solidFill>
                  <a:srgbClr val="741B47"/>
                </a:solidFill>
                <a:highlight>
                  <a:srgbClr val="FFFFFF"/>
                </a:highlight>
              </a:rPr>
              <a:t>.0%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5" name="Google Shape;105;p13"/>
          <p:cNvSpPr txBox="1"/>
          <p:nvPr/>
        </p:nvSpPr>
        <p:spPr>
          <a:xfrm>
            <a:off x="6618625" y="3178038"/>
            <a:ext cx="500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741B47"/>
                </a:solidFill>
                <a:highlight>
                  <a:srgbClr val="FFFFFF"/>
                </a:highlight>
              </a:rPr>
              <a:t>5.6</a:t>
            </a:r>
            <a:r>
              <a:rPr b="1" lang="fr" sz="800">
                <a:solidFill>
                  <a:srgbClr val="741B47"/>
                </a:solidFill>
                <a:highlight>
                  <a:srgbClr val="FFFFFF"/>
                </a:highlight>
              </a:rPr>
              <a:t>%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106" name="Google Shape;106;p13"/>
          <p:cNvCxnSpPr>
            <a:stCxn id="90" idx="0"/>
            <a:endCxn id="83" idx="2"/>
          </p:cNvCxnSpPr>
          <p:nvPr/>
        </p:nvCxnSpPr>
        <p:spPr>
          <a:xfrm rot="10800000">
            <a:off x="7031425" y="1169288"/>
            <a:ext cx="358500" cy="27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3"/>
          <p:cNvCxnSpPr>
            <a:stCxn id="90" idx="0"/>
            <a:endCxn id="82" idx="2"/>
          </p:cNvCxnSpPr>
          <p:nvPr/>
        </p:nvCxnSpPr>
        <p:spPr>
          <a:xfrm flipH="1" rot="10800000">
            <a:off x="7389925" y="1205288"/>
            <a:ext cx="456000" cy="2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3"/>
          <p:cNvSpPr txBox="1"/>
          <p:nvPr/>
        </p:nvSpPr>
        <p:spPr>
          <a:xfrm>
            <a:off x="4018075" y="692750"/>
            <a:ext cx="1547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High risk areas: ZH and TI</a:t>
            </a:r>
            <a:endParaRPr sz="800"/>
          </a:p>
        </p:txBody>
      </p:sp>
      <p:sp>
        <p:nvSpPr>
          <p:cNvPr id="109" name="Google Shape;109;p13"/>
          <p:cNvSpPr txBox="1"/>
          <p:nvPr/>
        </p:nvSpPr>
        <p:spPr>
          <a:xfrm>
            <a:off x="4018075" y="993863"/>
            <a:ext cx="15471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Mild</a:t>
            </a:r>
            <a:r>
              <a:rPr lang="fr" sz="800"/>
              <a:t> risk areas: BE and VS</a:t>
            </a:r>
            <a:endParaRPr sz="800"/>
          </a:p>
        </p:txBody>
      </p:sp>
      <p:cxnSp>
        <p:nvCxnSpPr>
          <p:cNvPr id="110" name="Google Shape;110;p13"/>
          <p:cNvCxnSpPr>
            <a:stCxn id="55" idx="3"/>
            <a:endCxn id="108" idx="1"/>
          </p:cNvCxnSpPr>
          <p:nvPr/>
        </p:nvCxnSpPr>
        <p:spPr>
          <a:xfrm>
            <a:off x="2059750" y="679250"/>
            <a:ext cx="1958400" cy="1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3"/>
          <p:cNvCxnSpPr>
            <a:stCxn id="55" idx="3"/>
            <a:endCxn id="109" idx="1"/>
          </p:cNvCxnSpPr>
          <p:nvPr/>
        </p:nvCxnSpPr>
        <p:spPr>
          <a:xfrm>
            <a:off x="2059750" y="679250"/>
            <a:ext cx="19584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3"/>
          <p:cNvSpPr txBox="1"/>
          <p:nvPr/>
        </p:nvSpPr>
        <p:spPr>
          <a:xfrm>
            <a:off x="4023750" y="1300775"/>
            <a:ext cx="17922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L</a:t>
            </a:r>
            <a:r>
              <a:rPr lang="fr" sz="800"/>
              <a:t>ow risk areas: Other canton</a:t>
            </a:r>
            <a:endParaRPr sz="800"/>
          </a:p>
        </p:txBody>
      </p:sp>
      <p:cxnSp>
        <p:nvCxnSpPr>
          <p:cNvPr id="113" name="Google Shape;113;p13"/>
          <p:cNvCxnSpPr>
            <a:stCxn id="55" idx="3"/>
            <a:endCxn id="112" idx="1"/>
          </p:cNvCxnSpPr>
          <p:nvPr/>
        </p:nvCxnSpPr>
        <p:spPr>
          <a:xfrm>
            <a:off x="2059750" y="679250"/>
            <a:ext cx="1964100" cy="75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3"/>
          <p:cNvSpPr txBox="1"/>
          <p:nvPr/>
        </p:nvSpPr>
        <p:spPr>
          <a:xfrm>
            <a:off x="2408275" y="-19250"/>
            <a:ext cx="16098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9FC5E8"/>
                </a:solidFill>
              </a:rPr>
              <a:t>Geographical distribution</a:t>
            </a:r>
            <a:endParaRPr b="1" sz="800">
              <a:solidFill>
                <a:srgbClr val="9FC5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 u="sng">
                <a:solidFill>
                  <a:schemeClr val="hlink"/>
                </a:solidFill>
                <a:hlinkClick r:id="rId5"/>
              </a:rPr>
              <a:t>https://covid-19-schweiz.bagapps.ch/fr-1.html</a:t>
            </a:r>
            <a:endParaRPr sz="800"/>
          </a:p>
        </p:txBody>
      </p:sp>
      <p:sp>
        <p:nvSpPr>
          <p:cNvPr id="115" name="Google Shape;115;p13"/>
          <p:cNvSpPr txBox="1"/>
          <p:nvPr/>
        </p:nvSpPr>
        <p:spPr>
          <a:xfrm>
            <a:off x="6456025" y="459150"/>
            <a:ext cx="825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741B47"/>
                </a:solidFill>
              </a:rPr>
              <a:t>No study directed on it</a:t>
            </a:r>
            <a:endParaRPr b="1" sz="800"/>
          </a:p>
        </p:txBody>
      </p:sp>
      <p:sp>
        <p:nvSpPr>
          <p:cNvPr id="116" name="Google Shape;116;p13"/>
          <p:cNvSpPr txBox="1"/>
          <p:nvPr/>
        </p:nvSpPr>
        <p:spPr>
          <a:xfrm>
            <a:off x="3173350" y="436075"/>
            <a:ext cx="674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75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, ++sd</a:t>
            </a:r>
            <a:endParaRPr sz="800"/>
          </a:p>
        </p:txBody>
      </p:sp>
      <p:sp>
        <p:nvSpPr>
          <p:cNvPr id="117" name="Google Shape;117;p13"/>
          <p:cNvSpPr txBox="1"/>
          <p:nvPr/>
        </p:nvSpPr>
        <p:spPr>
          <a:xfrm>
            <a:off x="3173350" y="638825"/>
            <a:ext cx="674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50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, ++sd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8" name="Google Shape;118;p13"/>
          <p:cNvSpPr txBox="1"/>
          <p:nvPr/>
        </p:nvSpPr>
        <p:spPr>
          <a:xfrm>
            <a:off x="3261375" y="898388"/>
            <a:ext cx="674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25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, ++sd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" name="Google Shape;119;p13"/>
          <p:cNvSpPr txBox="1"/>
          <p:nvPr/>
        </p:nvSpPr>
        <p:spPr>
          <a:xfrm>
            <a:off x="3307213" y="1148100"/>
            <a:ext cx="674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0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, ++sd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" name="Google Shape;120;p13"/>
          <p:cNvSpPr txBox="1"/>
          <p:nvPr/>
        </p:nvSpPr>
        <p:spPr>
          <a:xfrm>
            <a:off x="2281200" y="4254538"/>
            <a:ext cx="1422300" cy="5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highlight>
                  <a:srgbClr val="FFFFFF"/>
                </a:highlight>
              </a:rPr>
              <a:t>all of it   part of it   none</a:t>
            </a:r>
            <a:b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</a:b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60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	 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50          40</a:t>
            </a:r>
            <a:b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</a:br>
            <a:r>
              <a:rPr b="1" lang="fr" sz="800">
                <a:solidFill>
                  <a:srgbClr val="A4C2F4"/>
                </a:solidFill>
                <a:highlight>
                  <a:schemeClr val="lt1"/>
                </a:highlight>
              </a:rPr>
              <a:t>++++sd</a:t>
            </a:r>
            <a:endParaRPr b="1" sz="800">
              <a:solidFill>
                <a:srgbClr val="A4C2F4"/>
              </a:solidFill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42857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  </a:t>
            </a:r>
            <a:endParaRPr b="1" sz="800"/>
          </a:p>
        </p:txBody>
      </p:sp>
      <p:sp>
        <p:nvSpPr>
          <p:cNvPr id="121" name="Google Shape;121;p13"/>
          <p:cNvSpPr txBox="1"/>
          <p:nvPr/>
        </p:nvSpPr>
        <p:spPr>
          <a:xfrm>
            <a:off x="6011587" y="3840100"/>
            <a:ext cx="7335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15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, +++sd</a:t>
            </a:r>
            <a:endParaRPr sz="800"/>
          </a:p>
        </p:txBody>
      </p:sp>
      <p:sp>
        <p:nvSpPr>
          <p:cNvPr id="122" name="Google Shape;122;p13"/>
          <p:cNvSpPr txBox="1"/>
          <p:nvPr/>
        </p:nvSpPr>
        <p:spPr>
          <a:xfrm>
            <a:off x="8183125" y="4879150"/>
            <a:ext cx="674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80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, ++sd</a:t>
            </a:r>
            <a:endParaRPr sz="800"/>
          </a:p>
        </p:txBody>
      </p:sp>
      <p:sp>
        <p:nvSpPr>
          <p:cNvPr id="123" name="Google Shape;123;p13"/>
          <p:cNvSpPr txBox="1"/>
          <p:nvPr/>
        </p:nvSpPr>
        <p:spPr>
          <a:xfrm>
            <a:off x="8183126" y="4601850"/>
            <a:ext cx="6105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4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0, ++sd</a:t>
            </a:r>
            <a:endParaRPr sz="800"/>
          </a:p>
        </p:txBody>
      </p:sp>
      <p:sp>
        <p:nvSpPr>
          <p:cNvPr id="78" name="Google Shape;78;p13"/>
          <p:cNvSpPr txBox="1"/>
          <p:nvPr/>
        </p:nvSpPr>
        <p:spPr>
          <a:xfrm>
            <a:off x="7099975" y="4042288"/>
            <a:ext cx="7335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</a:rPr>
              <a:t>In a medical institution?</a:t>
            </a:r>
            <a:endParaRPr sz="800"/>
          </a:p>
        </p:txBody>
      </p:sp>
      <p:sp>
        <p:nvSpPr>
          <p:cNvPr id="124" name="Google Shape;124;p13"/>
          <p:cNvSpPr txBox="1"/>
          <p:nvPr/>
        </p:nvSpPr>
        <p:spPr>
          <a:xfrm>
            <a:off x="8633525" y="3872550"/>
            <a:ext cx="377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No</a:t>
            </a:r>
            <a:endParaRPr sz="800"/>
          </a:p>
        </p:txBody>
      </p:sp>
      <p:cxnSp>
        <p:nvCxnSpPr>
          <p:cNvPr id="125" name="Google Shape;125;p13"/>
          <p:cNvCxnSpPr>
            <a:stCxn id="78" idx="3"/>
            <a:endCxn id="126" idx="1"/>
          </p:cNvCxnSpPr>
          <p:nvPr/>
        </p:nvCxnSpPr>
        <p:spPr>
          <a:xfrm>
            <a:off x="7833475" y="4226638"/>
            <a:ext cx="91650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3"/>
          <p:cNvCxnSpPr>
            <a:stCxn id="78" idx="3"/>
            <a:endCxn id="124" idx="1"/>
          </p:cNvCxnSpPr>
          <p:nvPr/>
        </p:nvCxnSpPr>
        <p:spPr>
          <a:xfrm flipH="1" rot="10800000">
            <a:off x="7833475" y="4014538"/>
            <a:ext cx="800100" cy="21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" name="Google Shape;126;p13"/>
          <p:cNvSpPr txBox="1"/>
          <p:nvPr/>
        </p:nvSpPr>
        <p:spPr>
          <a:xfrm>
            <a:off x="8749825" y="4232213"/>
            <a:ext cx="377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Yes</a:t>
            </a:r>
            <a:endParaRPr sz="800"/>
          </a:p>
        </p:txBody>
      </p:sp>
      <p:sp>
        <p:nvSpPr>
          <p:cNvPr id="128" name="Google Shape;128;p13"/>
          <p:cNvSpPr txBox="1"/>
          <p:nvPr/>
        </p:nvSpPr>
        <p:spPr>
          <a:xfrm>
            <a:off x="7924499" y="3957988"/>
            <a:ext cx="6180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40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, ++sd</a:t>
            </a:r>
            <a:endParaRPr b="1" sz="800">
              <a:solidFill>
                <a:srgbClr val="A4C2F4"/>
              </a:solidFill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42857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800">
              <a:solidFill>
                <a:srgbClr val="A4C2F4"/>
              </a:solidFill>
              <a:highlight>
                <a:srgbClr val="FFFFFF"/>
              </a:highlight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3991875" y="1579888"/>
            <a:ext cx="1901700" cy="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Out of Switzerland or prefer not to tell</a:t>
            </a:r>
            <a:endParaRPr sz="800"/>
          </a:p>
        </p:txBody>
      </p:sp>
      <p:cxnSp>
        <p:nvCxnSpPr>
          <p:cNvPr id="130" name="Google Shape;130;p13"/>
          <p:cNvCxnSpPr>
            <a:stCxn id="55" idx="3"/>
            <a:endCxn id="129" idx="1"/>
          </p:cNvCxnSpPr>
          <p:nvPr/>
        </p:nvCxnSpPr>
        <p:spPr>
          <a:xfrm>
            <a:off x="2059750" y="679250"/>
            <a:ext cx="1932000" cy="10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3"/>
          <p:cNvCxnSpPr>
            <a:stCxn id="56" idx="3"/>
            <a:endCxn id="84" idx="1"/>
          </p:cNvCxnSpPr>
          <p:nvPr/>
        </p:nvCxnSpPr>
        <p:spPr>
          <a:xfrm>
            <a:off x="4604975" y="2593925"/>
            <a:ext cx="2659800" cy="11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13"/>
          <p:cNvSpPr txBox="1"/>
          <p:nvPr/>
        </p:nvSpPr>
        <p:spPr>
          <a:xfrm>
            <a:off x="6551125" y="2537200"/>
            <a:ext cx="500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741B47"/>
                </a:solidFill>
                <a:highlight>
                  <a:srgbClr val="FFFFFF"/>
                </a:highlight>
              </a:rPr>
              <a:t>6.3%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3" name="Google Shape;133;p13"/>
          <p:cNvSpPr txBox="1"/>
          <p:nvPr/>
        </p:nvSpPr>
        <p:spPr>
          <a:xfrm>
            <a:off x="1074025" y="1456013"/>
            <a:ext cx="5001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60-69</a:t>
            </a:r>
            <a:endParaRPr sz="800"/>
          </a:p>
        </p:txBody>
      </p:sp>
      <p:sp>
        <p:nvSpPr>
          <p:cNvPr id="134" name="Google Shape;134;p13"/>
          <p:cNvSpPr txBox="1"/>
          <p:nvPr/>
        </p:nvSpPr>
        <p:spPr>
          <a:xfrm>
            <a:off x="1480963" y="1255788"/>
            <a:ext cx="500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50-59</a:t>
            </a:r>
            <a:endParaRPr sz="800"/>
          </a:p>
        </p:txBody>
      </p:sp>
      <p:sp>
        <p:nvSpPr>
          <p:cNvPr id="135" name="Google Shape;135;p13"/>
          <p:cNvSpPr txBox="1"/>
          <p:nvPr/>
        </p:nvSpPr>
        <p:spPr>
          <a:xfrm>
            <a:off x="2052013" y="1275838"/>
            <a:ext cx="500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40-49</a:t>
            </a:r>
            <a:endParaRPr sz="800"/>
          </a:p>
        </p:txBody>
      </p:sp>
      <p:sp>
        <p:nvSpPr>
          <p:cNvPr id="136" name="Google Shape;136;p13"/>
          <p:cNvSpPr txBox="1"/>
          <p:nvPr/>
        </p:nvSpPr>
        <p:spPr>
          <a:xfrm>
            <a:off x="2486100" y="1351425"/>
            <a:ext cx="500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10-39</a:t>
            </a:r>
            <a:endParaRPr sz="800"/>
          </a:p>
        </p:txBody>
      </p:sp>
      <p:sp>
        <p:nvSpPr>
          <p:cNvPr id="137" name="Google Shape;137;p13"/>
          <p:cNvSpPr txBox="1"/>
          <p:nvPr/>
        </p:nvSpPr>
        <p:spPr>
          <a:xfrm>
            <a:off x="2796250" y="1566275"/>
            <a:ext cx="377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0-9</a:t>
            </a:r>
            <a:endParaRPr sz="800"/>
          </a:p>
        </p:txBody>
      </p:sp>
      <p:cxnSp>
        <p:nvCxnSpPr>
          <p:cNvPr id="138" name="Google Shape;138;p13"/>
          <p:cNvCxnSpPr>
            <a:stCxn id="139" idx="0"/>
            <a:endCxn id="140" idx="3"/>
          </p:cNvCxnSpPr>
          <p:nvPr/>
        </p:nvCxnSpPr>
        <p:spPr>
          <a:xfrm rot="10800000">
            <a:off x="765250" y="2294050"/>
            <a:ext cx="1154400" cy="7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3"/>
          <p:cNvCxnSpPr>
            <a:stCxn id="139" idx="0"/>
            <a:endCxn id="136" idx="2"/>
          </p:cNvCxnSpPr>
          <p:nvPr/>
        </p:nvCxnSpPr>
        <p:spPr>
          <a:xfrm flipH="1" rot="10800000">
            <a:off x="1919650" y="1635250"/>
            <a:ext cx="816600" cy="145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3"/>
          <p:cNvCxnSpPr>
            <a:stCxn id="139" idx="0"/>
            <a:endCxn id="134" idx="2"/>
          </p:cNvCxnSpPr>
          <p:nvPr/>
        </p:nvCxnSpPr>
        <p:spPr>
          <a:xfrm rot="10800000">
            <a:off x="1730950" y="1539550"/>
            <a:ext cx="188700" cy="154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3"/>
          <p:cNvCxnSpPr>
            <a:stCxn id="139" idx="0"/>
            <a:endCxn id="144" idx="2"/>
          </p:cNvCxnSpPr>
          <p:nvPr/>
        </p:nvCxnSpPr>
        <p:spPr>
          <a:xfrm rot="10800000">
            <a:off x="962650" y="2002150"/>
            <a:ext cx="957000" cy="10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3"/>
          <p:cNvCxnSpPr>
            <a:stCxn id="139" idx="0"/>
            <a:endCxn id="133" idx="2"/>
          </p:cNvCxnSpPr>
          <p:nvPr/>
        </p:nvCxnSpPr>
        <p:spPr>
          <a:xfrm rot="10800000">
            <a:off x="1324150" y="1747450"/>
            <a:ext cx="595500" cy="13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13"/>
          <p:cNvSpPr txBox="1"/>
          <p:nvPr/>
        </p:nvSpPr>
        <p:spPr>
          <a:xfrm>
            <a:off x="729825" y="1710775"/>
            <a:ext cx="4656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70-79</a:t>
            </a:r>
            <a:endParaRPr sz="800"/>
          </a:p>
        </p:txBody>
      </p:sp>
      <p:sp>
        <p:nvSpPr>
          <p:cNvPr id="146" name="Google Shape;146;p13"/>
          <p:cNvSpPr txBox="1"/>
          <p:nvPr/>
        </p:nvSpPr>
        <p:spPr>
          <a:xfrm>
            <a:off x="831100" y="2493463"/>
            <a:ext cx="506400" cy="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741B47"/>
                </a:solidFill>
                <a:highlight>
                  <a:srgbClr val="FFFFFF"/>
                </a:highlight>
              </a:rPr>
              <a:t>14.8%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7" name="Google Shape;147;p13"/>
          <p:cNvSpPr txBox="1"/>
          <p:nvPr/>
        </p:nvSpPr>
        <p:spPr>
          <a:xfrm>
            <a:off x="1176313" y="1926288"/>
            <a:ext cx="500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741B47"/>
                </a:solidFill>
                <a:highlight>
                  <a:srgbClr val="FFFFFF"/>
                </a:highlight>
              </a:rPr>
              <a:t>3.6%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8" name="Google Shape;148;p13"/>
          <p:cNvSpPr txBox="1"/>
          <p:nvPr/>
        </p:nvSpPr>
        <p:spPr>
          <a:xfrm>
            <a:off x="1480975" y="1754375"/>
            <a:ext cx="500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741B47"/>
                </a:solidFill>
                <a:highlight>
                  <a:srgbClr val="FFFFFF"/>
                </a:highlight>
              </a:rPr>
              <a:t>1.3%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149" name="Google Shape;149;p13"/>
          <p:cNvCxnSpPr>
            <a:stCxn id="139" idx="0"/>
            <a:endCxn id="135" idx="2"/>
          </p:cNvCxnSpPr>
          <p:nvPr/>
        </p:nvCxnSpPr>
        <p:spPr>
          <a:xfrm flipH="1" rot="10800000">
            <a:off x="1919650" y="1559650"/>
            <a:ext cx="382500" cy="152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3"/>
          <p:cNvSpPr txBox="1"/>
          <p:nvPr/>
        </p:nvSpPr>
        <p:spPr>
          <a:xfrm>
            <a:off x="1988813" y="1768525"/>
            <a:ext cx="5001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741B47"/>
                </a:solidFill>
                <a:highlight>
                  <a:srgbClr val="FFFFFF"/>
                </a:highlight>
              </a:rPr>
              <a:t>0.4%</a:t>
            </a:r>
            <a:endParaRPr sz="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151" name="Google Shape;151;p13"/>
          <p:cNvCxnSpPr>
            <a:stCxn id="139" idx="0"/>
            <a:endCxn id="137" idx="2"/>
          </p:cNvCxnSpPr>
          <p:nvPr/>
        </p:nvCxnSpPr>
        <p:spPr>
          <a:xfrm flipH="1" rot="10800000">
            <a:off x="1919650" y="1850050"/>
            <a:ext cx="1065300" cy="12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3"/>
          <p:cNvSpPr txBox="1"/>
          <p:nvPr/>
        </p:nvSpPr>
        <p:spPr>
          <a:xfrm>
            <a:off x="2558100" y="1954638"/>
            <a:ext cx="4074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741B47"/>
                </a:solidFill>
                <a:highlight>
                  <a:srgbClr val="FFFFFF"/>
                </a:highlight>
              </a:rPr>
              <a:t>0%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3" name="Google Shape;153;p13"/>
          <p:cNvSpPr txBox="1"/>
          <p:nvPr/>
        </p:nvSpPr>
        <p:spPr>
          <a:xfrm>
            <a:off x="2662200" y="2166675"/>
            <a:ext cx="957000" cy="11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741B47"/>
                </a:solidFill>
              </a:rPr>
              <a:t>Exact death rates </a:t>
            </a:r>
            <a:r>
              <a:rPr lang="fr" sz="800" u="sng">
                <a:solidFill>
                  <a:schemeClr val="accent5"/>
                </a:solidFill>
                <a:hlinkClick r:id="rId6"/>
              </a:rPr>
              <a:t>https://www.worldometers.info/coronavirus/coronavirus-age-sex-demographics/</a:t>
            </a:r>
            <a:endParaRPr b="1" sz="800">
              <a:solidFill>
                <a:srgbClr val="741B47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54" name="Google Shape;154;p13"/>
          <p:cNvSpPr txBox="1"/>
          <p:nvPr/>
        </p:nvSpPr>
        <p:spPr>
          <a:xfrm>
            <a:off x="2266613" y="1814613"/>
            <a:ext cx="5001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741B47"/>
                </a:solidFill>
                <a:highlight>
                  <a:srgbClr val="FFFFFF"/>
                </a:highlight>
              </a:rPr>
              <a:t>0.2%</a:t>
            </a:r>
            <a:endParaRPr b="1" sz="800">
              <a:solidFill>
                <a:srgbClr val="741B47"/>
              </a:solidFill>
              <a:highlight>
                <a:srgbClr val="FFFFFF"/>
              </a:highlight>
            </a:endParaRPr>
          </a:p>
          <a:p>
            <a:pPr indent="0" lvl="0" marL="0" marR="0" rtl="0" algn="r">
              <a:lnSpc>
                <a:spcPct val="142857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741B47"/>
              </a:solidFill>
              <a:highlight>
                <a:srgbClr val="FFFFFF"/>
              </a:highlight>
            </a:endParaRPr>
          </a:p>
          <a:p>
            <a:pPr indent="0" lvl="0" marL="0" marR="0" rtl="0" algn="r">
              <a:lnSpc>
                <a:spcPct val="142857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741B47"/>
              </a:solidFill>
              <a:highlight>
                <a:srgbClr val="FFFFFF"/>
              </a:highlight>
            </a:endParaRPr>
          </a:p>
          <a:p>
            <a:pPr indent="0" lvl="0" marL="0" marR="0" rtl="0" algn="r">
              <a:lnSpc>
                <a:spcPct val="142857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800">
              <a:solidFill>
                <a:srgbClr val="741B47"/>
              </a:solidFill>
              <a:highlight>
                <a:srgbClr val="FFFFFF"/>
              </a:highlight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1044425" y="2252675"/>
            <a:ext cx="4074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741B47"/>
                </a:solidFill>
                <a:highlight>
                  <a:srgbClr val="FFFFFF"/>
                </a:highlight>
              </a:rPr>
              <a:t>8%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40" name="Google Shape;140;p13"/>
          <p:cNvSpPr txBox="1"/>
          <p:nvPr/>
        </p:nvSpPr>
        <p:spPr>
          <a:xfrm>
            <a:off x="299625" y="2160125"/>
            <a:ext cx="4656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80+</a:t>
            </a:r>
            <a:endParaRPr sz="800"/>
          </a:p>
        </p:txBody>
      </p:sp>
      <p:sp>
        <p:nvSpPr>
          <p:cNvPr id="139" name="Google Shape;139;p13"/>
          <p:cNvSpPr txBox="1"/>
          <p:nvPr/>
        </p:nvSpPr>
        <p:spPr>
          <a:xfrm>
            <a:off x="1731100" y="3086650"/>
            <a:ext cx="377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/>
              <a:t>Age</a:t>
            </a:r>
            <a:endParaRPr b="1" sz="800"/>
          </a:p>
        </p:txBody>
      </p:sp>
      <p:sp>
        <p:nvSpPr>
          <p:cNvPr id="156" name="Google Shape;156;p13"/>
          <p:cNvSpPr txBox="1"/>
          <p:nvPr/>
        </p:nvSpPr>
        <p:spPr>
          <a:xfrm>
            <a:off x="7982649" y="4204263"/>
            <a:ext cx="6180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65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, ++sd</a:t>
            </a:r>
            <a:endParaRPr b="1" sz="800">
              <a:solidFill>
                <a:srgbClr val="A4C2F4"/>
              </a:solidFill>
              <a:highlight>
                <a:srgbClr val="FFFFFF"/>
              </a:highlight>
            </a:endParaRPr>
          </a:p>
          <a:p>
            <a:pPr indent="0" lvl="0" marL="0" rtl="0" algn="r">
              <a:lnSpc>
                <a:spcPct val="142857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b="1" sz="800">
              <a:solidFill>
                <a:srgbClr val="A4C2F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/>
        </p:nvSpPr>
        <p:spPr>
          <a:xfrm>
            <a:off x="79950" y="1418350"/>
            <a:ext cx="10047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/>
              <a:t>Tested to Covid-19 in an official medical institution?</a:t>
            </a:r>
            <a:endParaRPr b="1" sz="800"/>
          </a:p>
        </p:txBody>
      </p:sp>
      <p:sp>
        <p:nvSpPr>
          <p:cNvPr id="162" name="Google Shape;162;p14"/>
          <p:cNvSpPr txBox="1"/>
          <p:nvPr/>
        </p:nvSpPr>
        <p:spPr>
          <a:xfrm>
            <a:off x="3639275" y="666150"/>
            <a:ext cx="321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/>
              <a:t> </a:t>
            </a:r>
            <a:r>
              <a:rPr b="1" lang="fr" sz="800"/>
              <a:t>+</a:t>
            </a:r>
            <a:endParaRPr b="1" sz="800"/>
          </a:p>
        </p:txBody>
      </p:sp>
      <p:sp>
        <p:nvSpPr>
          <p:cNvPr id="163" name="Google Shape;163;p14"/>
          <p:cNvSpPr txBox="1"/>
          <p:nvPr/>
        </p:nvSpPr>
        <p:spPr>
          <a:xfrm>
            <a:off x="1286950" y="2280675"/>
            <a:ext cx="667800" cy="66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- </a:t>
            </a:r>
            <a:br>
              <a:rPr lang="fr" sz="800">
                <a:solidFill>
                  <a:schemeClr val="dk1"/>
                </a:solidFill>
              </a:rPr>
            </a:br>
            <a:r>
              <a:rPr lang="fr" sz="800">
                <a:solidFill>
                  <a:schemeClr val="dk1"/>
                </a:solidFill>
              </a:rPr>
              <a:t>Not sure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Not tested</a:t>
            </a:r>
            <a:endParaRPr sz="800"/>
          </a:p>
        </p:txBody>
      </p:sp>
      <p:cxnSp>
        <p:nvCxnSpPr>
          <p:cNvPr id="164" name="Google Shape;164;p14"/>
          <p:cNvCxnSpPr>
            <a:stCxn id="161" idx="3"/>
            <a:endCxn id="162" idx="1"/>
          </p:cNvCxnSpPr>
          <p:nvPr/>
        </p:nvCxnSpPr>
        <p:spPr>
          <a:xfrm flipH="1" rot="10800000">
            <a:off x="1084650" y="831850"/>
            <a:ext cx="2554500" cy="9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4"/>
          <p:cNvCxnSpPr>
            <a:stCxn id="161" idx="3"/>
            <a:endCxn id="163" idx="0"/>
          </p:cNvCxnSpPr>
          <p:nvPr/>
        </p:nvCxnSpPr>
        <p:spPr>
          <a:xfrm>
            <a:off x="1084650" y="1751350"/>
            <a:ext cx="53610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4"/>
          <p:cNvSpPr txBox="1"/>
          <p:nvPr/>
        </p:nvSpPr>
        <p:spPr>
          <a:xfrm>
            <a:off x="8467175" y="83650"/>
            <a:ext cx="613200" cy="3243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Still sick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67" name="Google Shape;167;p14"/>
          <p:cNvSpPr txBox="1"/>
          <p:nvPr/>
        </p:nvSpPr>
        <p:spPr>
          <a:xfrm>
            <a:off x="5014475" y="3694700"/>
            <a:ext cx="1004700" cy="37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No symptoms left</a:t>
            </a:r>
            <a:endParaRPr sz="800"/>
          </a:p>
        </p:txBody>
      </p:sp>
      <p:sp>
        <p:nvSpPr>
          <p:cNvPr id="168" name="Google Shape;168;p14"/>
          <p:cNvSpPr txBox="1"/>
          <p:nvPr/>
        </p:nvSpPr>
        <p:spPr>
          <a:xfrm>
            <a:off x="6686250" y="1799488"/>
            <a:ext cx="967200" cy="46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At least </a:t>
            </a:r>
            <a:r>
              <a:rPr lang="fr" sz="800"/>
              <a:t>10 days of sickness</a:t>
            </a:r>
            <a:endParaRPr sz="800"/>
          </a:p>
        </p:txBody>
      </p:sp>
      <p:cxnSp>
        <p:nvCxnSpPr>
          <p:cNvPr id="169" name="Google Shape;169;p14"/>
          <p:cNvCxnSpPr>
            <a:stCxn id="167" idx="3"/>
            <a:endCxn id="168" idx="1"/>
          </p:cNvCxnSpPr>
          <p:nvPr/>
        </p:nvCxnSpPr>
        <p:spPr>
          <a:xfrm flipH="1" rot="10800000">
            <a:off x="6019175" y="2033600"/>
            <a:ext cx="667200" cy="18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4"/>
          <p:cNvCxnSpPr>
            <a:stCxn id="162" idx="3"/>
            <a:endCxn id="166" idx="1"/>
          </p:cNvCxnSpPr>
          <p:nvPr/>
        </p:nvCxnSpPr>
        <p:spPr>
          <a:xfrm flipH="1" rot="10800000">
            <a:off x="3960875" y="245700"/>
            <a:ext cx="4506300" cy="5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4"/>
          <p:cNvCxnSpPr>
            <a:stCxn id="162" idx="3"/>
            <a:endCxn id="167" idx="1"/>
          </p:cNvCxnSpPr>
          <p:nvPr/>
        </p:nvCxnSpPr>
        <p:spPr>
          <a:xfrm>
            <a:off x="3960875" y="831900"/>
            <a:ext cx="1053600" cy="30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4"/>
          <p:cNvSpPr txBox="1"/>
          <p:nvPr/>
        </p:nvSpPr>
        <p:spPr>
          <a:xfrm>
            <a:off x="2232225" y="2611200"/>
            <a:ext cx="876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</a:rPr>
              <a:t>Tested positive by a Doctor (phone call)?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73" name="Google Shape;173;p14"/>
          <p:cNvCxnSpPr>
            <a:stCxn id="163" idx="3"/>
            <a:endCxn id="172" idx="1"/>
          </p:cNvCxnSpPr>
          <p:nvPr/>
        </p:nvCxnSpPr>
        <p:spPr>
          <a:xfrm>
            <a:off x="1954750" y="2613675"/>
            <a:ext cx="277500" cy="2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4"/>
          <p:cNvSpPr txBox="1"/>
          <p:nvPr/>
        </p:nvSpPr>
        <p:spPr>
          <a:xfrm>
            <a:off x="8530800" y="669750"/>
            <a:ext cx="6132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Not sure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75" name="Google Shape;175;p14"/>
          <p:cNvCxnSpPr>
            <a:stCxn id="162" idx="3"/>
            <a:endCxn id="174" idx="1"/>
          </p:cNvCxnSpPr>
          <p:nvPr/>
        </p:nvCxnSpPr>
        <p:spPr>
          <a:xfrm>
            <a:off x="3960875" y="831900"/>
            <a:ext cx="456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14"/>
          <p:cNvCxnSpPr>
            <a:stCxn id="167" idx="3"/>
            <a:endCxn id="177" idx="1"/>
          </p:cNvCxnSpPr>
          <p:nvPr/>
        </p:nvCxnSpPr>
        <p:spPr>
          <a:xfrm>
            <a:off x="6019175" y="3881300"/>
            <a:ext cx="71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4"/>
          <p:cNvSpPr txBox="1"/>
          <p:nvPr/>
        </p:nvSpPr>
        <p:spPr>
          <a:xfrm>
            <a:off x="8138600" y="1255850"/>
            <a:ext cx="941700" cy="4680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At least 48h with no symptoms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8035050" y="1767600"/>
            <a:ext cx="1068900" cy="468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Less than</a:t>
            </a:r>
            <a:r>
              <a:rPr lang="fr" sz="800">
                <a:solidFill>
                  <a:schemeClr val="dk1"/>
                </a:solidFill>
              </a:rPr>
              <a:t> 48h with no symptoms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737675" y="3647300"/>
            <a:ext cx="9417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Less than 10 days of sickness</a:t>
            </a:r>
            <a:endParaRPr sz="800"/>
          </a:p>
        </p:txBody>
      </p:sp>
      <p:cxnSp>
        <p:nvCxnSpPr>
          <p:cNvPr id="180" name="Google Shape;180;p14"/>
          <p:cNvCxnSpPr>
            <a:stCxn id="168" idx="3"/>
            <a:endCxn id="178" idx="1"/>
          </p:cNvCxnSpPr>
          <p:nvPr/>
        </p:nvCxnSpPr>
        <p:spPr>
          <a:xfrm flipH="1" rot="10800000">
            <a:off x="7653450" y="1489888"/>
            <a:ext cx="485100" cy="5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4"/>
          <p:cNvCxnSpPr>
            <a:stCxn id="168" idx="3"/>
            <a:endCxn id="179" idx="1"/>
          </p:cNvCxnSpPr>
          <p:nvPr/>
        </p:nvCxnSpPr>
        <p:spPr>
          <a:xfrm flipH="1" rot="10800000">
            <a:off x="7653450" y="2001688"/>
            <a:ext cx="381600" cy="3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14"/>
          <p:cNvSpPr txBox="1"/>
          <p:nvPr/>
        </p:nvSpPr>
        <p:spPr>
          <a:xfrm>
            <a:off x="8181150" y="2938213"/>
            <a:ext cx="922800" cy="617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At least 21 days since the first symptoms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83" name="Google Shape;183;p14"/>
          <p:cNvSpPr txBox="1"/>
          <p:nvPr/>
        </p:nvSpPr>
        <p:spPr>
          <a:xfrm>
            <a:off x="8181150" y="3595250"/>
            <a:ext cx="922800" cy="5721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Less than 21 days since the first symptomes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84" name="Google Shape;184;p14"/>
          <p:cNvCxnSpPr>
            <a:stCxn id="177" idx="3"/>
            <a:endCxn id="182" idx="1"/>
          </p:cNvCxnSpPr>
          <p:nvPr/>
        </p:nvCxnSpPr>
        <p:spPr>
          <a:xfrm flipH="1" rot="10800000">
            <a:off x="7679375" y="3247100"/>
            <a:ext cx="501900" cy="63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4"/>
          <p:cNvCxnSpPr>
            <a:stCxn id="177" idx="3"/>
            <a:endCxn id="183" idx="1"/>
          </p:cNvCxnSpPr>
          <p:nvPr/>
        </p:nvCxnSpPr>
        <p:spPr>
          <a:xfrm>
            <a:off x="7679375" y="3881300"/>
            <a:ext cx="5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4"/>
          <p:cNvCxnSpPr>
            <a:stCxn id="187" idx="0"/>
            <a:endCxn id="162" idx="2"/>
          </p:cNvCxnSpPr>
          <p:nvPr/>
        </p:nvCxnSpPr>
        <p:spPr>
          <a:xfrm flipH="1" rot="10800000">
            <a:off x="3627938" y="997775"/>
            <a:ext cx="172200" cy="122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4"/>
          <p:cNvSpPr txBox="1"/>
          <p:nvPr/>
        </p:nvSpPr>
        <p:spPr>
          <a:xfrm>
            <a:off x="2454350" y="4565700"/>
            <a:ext cx="2310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89" name="Google Shape;189;p14"/>
          <p:cNvSpPr txBox="1"/>
          <p:nvPr/>
        </p:nvSpPr>
        <p:spPr>
          <a:xfrm>
            <a:off x="8530800" y="4770300"/>
            <a:ext cx="6132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Not sure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90" name="Google Shape;190;p14"/>
          <p:cNvCxnSpPr>
            <a:stCxn id="167" idx="3"/>
            <a:endCxn id="189" idx="1"/>
          </p:cNvCxnSpPr>
          <p:nvPr/>
        </p:nvCxnSpPr>
        <p:spPr>
          <a:xfrm>
            <a:off x="6019175" y="3881300"/>
            <a:ext cx="2511600" cy="105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14"/>
          <p:cNvSpPr txBox="1"/>
          <p:nvPr/>
        </p:nvSpPr>
        <p:spPr>
          <a:xfrm>
            <a:off x="8398000" y="2280675"/>
            <a:ext cx="682200" cy="2517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Not sure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92" name="Google Shape;192;p14"/>
          <p:cNvCxnSpPr>
            <a:stCxn id="168" idx="3"/>
            <a:endCxn id="191" idx="1"/>
          </p:cNvCxnSpPr>
          <p:nvPr/>
        </p:nvCxnSpPr>
        <p:spPr>
          <a:xfrm>
            <a:off x="7653450" y="2033488"/>
            <a:ext cx="744600" cy="3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14"/>
          <p:cNvSpPr txBox="1"/>
          <p:nvPr/>
        </p:nvSpPr>
        <p:spPr>
          <a:xfrm>
            <a:off x="8467175" y="4208850"/>
            <a:ext cx="613200" cy="2397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Not sure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94" name="Google Shape;194;p14"/>
          <p:cNvCxnSpPr>
            <a:stCxn id="177" idx="3"/>
            <a:endCxn id="193" idx="1"/>
          </p:cNvCxnSpPr>
          <p:nvPr/>
        </p:nvCxnSpPr>
        <p:spPr>
          <a:xfrm>
            <a:off x="7679375" y="3881300"/>
            <a:ext cx="787800" cy="44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14"/>
          <p:cNvSpPr txBox="1"/>
          <p:nvPr/>
        </p:nvSpPr>
        <p:spPr>
          <a:xfrm>
            <a:off x="0" y="0"/>
            <a:ext cx="14364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Part 1: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Covid-19 test</a:t>
            </a:r>
            <a:endParaRPr b="1"/>
          </a:p>
        </p:txBody>
      </p:sp>
      <p:sp>
        <p:nvSpPr>
          <p:cNvPr id="187" name="Google Shape;187;p14"/>
          <p:cNvSpPr txBox="1"/>
          <p:nvPr/>
        </p:nvSpPr>
        <p:spPr>
          <a:xfrm>
            <a:off x="3435188" y="2222075"/>
            <a:ext cx="3855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Yes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6" name="Google Shape;196;p14"/>
          <p:cNvSpPr txBox="1"/>
          <p:nvPr/>
        </p:nvSpPr>
        <p:spPr>
          <a:xfrm>
            <a:off x="3494950" y="3081325"/>
            <a:ext cx="3855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No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97" name="Google Shape;197;p14"/>
          <p:cNvCxnSpPr>
            <a:stCxn id="172" idx="3"/>
            <a:endCxn id="187" idx="1"/>
          </p:cNvCxnSpPr>
          <p:nvPr/>
        </p:nvCxnSpPr>
        <p:spPr>
          <a:xfrm flipH="1" rot="10800000">
            <a:off x="3109125" y="2387850"/>
            <a:ext cx="326100" cy="50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14"/>
          <p:cNvCxnSpPr>
            <a:stCxn id="172" idx="3"/>
            <a:endCxn id="196" idx="1"/>
          </p:cNvCxnSpPr>
          <p:nvPr/>
        </p:nvCxnSpPr>
        <p:spPr>
          <a:xfrm>
            <a:off x="3109125" y="2897250"/>
            <a:ext cx="385800" cy="3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14"/>
          <p:cNvSpPr txBox="1"/>
          <p:nvPr/>
        </p:nvSpPr>
        <p:spPr>
          <a:xfrm>
            <a:off x="1954750" y="1129138"/>
            <a:ext cx="674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100, +sd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00" name="Google Shape;200;p14"/>
          <p:cNvSpPr txBox="1"/>
          <p:nvPr/>
        </p:nvSpPr>
        <p:spPr>
          <a:xfrm>
            <a:off x="2851575" y="2480088"/>
            <a:ext cx="674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8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0, +sd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01" name="Google Shape;201;p14"/>
          <p:cNvSpPr txBox="1"/>
          <p:nvPr/>
        </p:nvSpPr>
        <p:spPr>
          <a:xfrm>
            <a:off x="7360775" y="669450"/>
            <a:ext cx="674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90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, +sd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02" name="Google Shape;202;p14"/>
          <p:cNvSpPr txBox="1"/>
          <p:nvPr/>
        </p:nvSpPr>
        <p:spPr>
          <a:xfrm>
            <a:off x="7360775" y="4505550"/>
            <a:ext cx="6744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90, +sd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03" name="Google Shape;203;p14"/>
          <p:cNvSpPr txBox="1"/>
          <p:nvPr/>
        </p:nvSpPr>
        <p:spPr>
          <a:xfrm>
            <a:off x="79950" y="4016550"/>
            <a:ext cx="1910400" cy="1027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 u="sng"/>
              <a:t>Legend</a:t>
            </a:r>
            <a:r>
              <a:rPr b="1" lang="fr" sz="800"/>
              <a:t>: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741B47"/>
                </a:solidFill>
              </a:rPr>
              <a:t>Purple</a:t>
            </a:r>
            <a:r>
              <a:rPr b="1" lang="fr" sz="800"/>
              <a:t>: death rate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</a:rPr>
              <a:t>Blue</a:t>
            </a:r>
            <a:r>
              <a:rPr b="1" lang="fr" sz="800"/>
              <a:t>: contamination risk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/>
              <a:t>sd: scaled by +, ++, +++ ++++ (high)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dk1"/>
                </a:solidFill>
                <a:highlight>
                  <a:srgbClr val="990000"/>
                </a:highlight>
              </a:rPr>
              <a:t>Red</a:t>
            </a:r>
            <a:r>
              <a:rPr b="1" lang="fr" sz="800">
                <a:solidFill>
                  <a:schemeClr val="dk1"/>
                </a:solidFill>
              </a:rPr>
              <a:t>: stop survey, risk = 100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dk1"/>
                </a:solidFill>
                <a:highlight>
                  <a:srgbClr val="B6D7A8"/>
                </a:highlight>
              </a:rPr>
              <a:t>Green</a:t>
            </a:r>
            <a:r>
              <a:rPr b="1" lang="fr" sz="800">
                <a:solidFill>
                  <a:schemeClr val="dk1"/>
                </a:solidFill>
              </a:rPr>
              <a:t>: </a:t>
            </a:r>
            <a:r>
              <a:rPr b="1" lang="fr" sz="800">
                <a:solidFill>
                  <a:schemeClr val="dk1"/>
                </a:solidFill>
              </a:rPr>
              <a:t>stop survey, </a:t>
            </a:r>
            <a:r>
              <a:rPr b="1" lang="fr" sz="800">
                <a:solidFill>
                  <a:schemeClr val="dk1"/>
                </a:solidFill>
              </a:rPr>
              <a:t>risk = 0</a:t>
            </a:r>
            <a:endParaRPr b="1"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/>
        </p:nvSpPr>
        <p:spPr>
          <a:xfrm>
            <a:off x="3558150" y="4533900"/>
            <a:ext cx="749400" cy="3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Covid-19 in household?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5698025" y="4496588"/>
            <a:ext cx="6297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Not sure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10" name="Google Shape;210;p15"/>
          <p:cNvCxnSpPr>
            <a:stCxn id="208" idx="3"/>
            <a:endCxn id="211" idx="1"/>
          </p:cNvCxnSpPr>
          <p:nvPr/>
        </p:nvCxnSpPr>
        <p:spPr>
          <a:xfrm flipH="1" rot="10800000">
            <a:off x="4307550" y="4176300"/>
            <a:ext cx="334200" cy="55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5"/>
          <p:cNvCxnSpPr>
            <a:stCxn id="208" idx="3"/>
            <a:endCxn id="209" idx="1"/>
          </p:cNvCxnSpPr>
          <p:nvPr/>
        </p:nvCxnSpPr>
        <p:spPr>
          <a:xfrm flipH="1" rot="10800000">
            <a:off x="4307550" y="4618200"/>
            <a:ext cx="1390500" cy="11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15"/>
          <p:cNvSpPr txBox="1"/>
          <p:nvPr/>
        </p:nvSpPr>
        <p:spPr>
          <a:xfrm>
            <a:off x="4445450" y="4690625"/>
            <a:ext cx="29088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Contained</a:t>
            </a:r>
            <a:r>
              <a:rPr lang="fr" sz="800">
                <a:solidFill>
                  <a:schemeClr val="dk1"/>
                </a:solidFill>
              </a:rPr>
              <a:t> with at least one Covid-19-like symptoms person</a:t>
            </a:r>
            <a:endParaRPr sz="800"/>
          </a:p>
        </p:txBody>
      </p:sp>
      <p:cxnSp>
        <p:nvCxnSpPr>
          <p:cNvPr id="214" name="Google Shape;214;p15"/>
          <p:cNvCxnSpPr>
            <a:stCxn id="208" idx="3"/>
            <a:endCxn id="213" idx="1"/>
          </p:cNvCxnSpPr>
          <p:nvPr/>
        </p:nvCxnSpPr>
        <p:spPr>
          <a:xfrm>
            <a:off x="4307550" y="4731600"/>
            <a:ext cx="138000" cy="1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15"/>
          <p:cNvSpPr txBox="1"/>
          <p:nvPr/>
        </p:nvSpPr>
        <p:spPr>
          <a:xfrm>
            <a:off x="4876850" y="4316625"/>
            <a:ext cx="2339700" cy="26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Not contained with any possibly infected person</a:t>
            </a:r>
            <a:endParaRPr sz="800"/>
          </a:p>
        </p:txBody>
      </p:sp>
      <p:cxnSp>
        <p:nvCxnSpPr>
          <p:cNvPr id="216" name="Google Shape;216;p15"/>
          <p:cNvCxnSpPr>
            <a:stCxn id="208" idx="3"/>
            <a:endCxn id="215" idx="1"/>
          </p:cNvCxnSpPr>
          <p:nvPr/>
        </p:nvCxnSpPr>
        <p:spPr>
          <a:xfrm flipH="1" rot="10800000">
            <a:off x="4307550" y="4447500"/>
            <a:ext cx="569400" cy="2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15"/>
          <p:cNvSpPr txBox="1"/>
          <p:nvPr/>
        </p:nvSpPr>
        <p:spPr>
          <a:xfrm>
            <a:off x="1002062" y="4311375"/>
            <a:ext cx="377100" cy="2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Yes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18" name="Google Shape;218;p15"/>
          <p:cNvSpPr txBox="1"/>
          <p:nvPr/>
        </p:nvSpPr>
        <p:spPr>
          <a:xfrm>
            <a:off x="3355500" y="1650"/>
            <a:ext cx="2339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dk1"/>
                </a:solidFill>
              </a:rPr>
              <a:t>How often do you wash your hands with soap </a:t>
            </a:r>
            <a:r>
              <a:rPr b="1" lang="fr" sz="800">
                <a:solidFill>
                  <a:schemeClr val="dk1"/>
                </a:solidFill>
              </a:rPr>
              <a:t>or with hydroalcoholic gel</a:t>
            </a:r>
            <a:r>
              <a:rPr b="1" lang="fr" sz="800">
                <a:solidFill>
                  <a:schemeClr val="dk1"/>
                </a:solidFill>
              </a:rPr>
              <a:t>?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133525" y="4435950"/>
            <a:ext cx="681000" cy="40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dk1"/>
                </a:solidFill>
              </a:rPr>
              <a:t>Contained</a:t>
            </a:r>
            <a:r>
              <a:rPr b="1" lang="fr" sz="800">
                <a:solidFill>
                  <a:schemeClr val="dk1"/>
                </a:solidFill>
              </a:rPr>
              <a:t> alone?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220" name="Google Shape;220;p15"/>
          <p:cNvCxnSpPr>
            <a:stCxn id="219" idx="3"/>
            <a:endCxn id="217" idx="1"/>
          </p:cNvCxnSpPr>
          <p:nvPr/>
        </p:nvCxnSpPr>
        <p:spPr>
          <a:xfrm flipH="1" rot="10800000">
            <a:off x="814525" y="4432950"/>
            <a:ext cx="187500" cy="20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15"/>
          <p:cNvSpPr txBox="1"/>
          <p:nvPr/>
        </p:nvSpPr>
        <p:spPr>
          <a:xfrm>
            <a:off x="0" y="0"/>
            <a:ext cx="11424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Part 2: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Household &amp; hygienic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dk1"/>
                </a:solidFill>
              </a:rPr>
              <a:t>measures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22" name="Google Shape;222;p15"/>
          <p:cNvSpPr txBox="1"/>
          <p:nvPr/>
        </p:nvSpPr>
        <p:spPr>
          <a:xfrm>
            <a:off x="1025388" y="4600800"/>
            <a:ext cx="340800" cy="26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No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23" name="Google Shape;223;p15"/>
          <p:cNvCxnSpPr>
            <a:stCxn id="219" idx="3"/>
            <a:endCxn id="222" idx="1"/>
          </p:cNvCxnSpPr>
          <p:nvPr/>
        </p:nvCxnSpPr>
        <p:spPr>
          <a:xfrm>
            <a:off x="814525" y="4638450"/>
            <a:ext cx="210900" cy="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15"/>
          <p:cNvSpPr txBox="1"/>
          <p:nvPr/>
        </p:nvSpPr>
        <p:spPr>
          <a:xfrm>
            <a:off x="1441588" y="4518725"/>
            <a:ext cx="1071600" cy="42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How many are you in your household?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25" name="Google Shape;225;p15"/>
          <p:cNvCxnSpPr>
            <a:stCxn id="222" idx="3"/>
            <a:endCxn id="224" idx="1"/>
          </p:cNvCxnSpPr>
          <p:nvPr/>
        </p:nvCxnSpPr>
        <p:spPr>
          <a:xfrm flipH="1" rot="10800000">
            <a:off x="1366188" y="4730400"/>
            <a:ext cx="75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" name="Google Shape;226;p15"/>
          <p:cNvSpPr txBox="1"/>
          <p:nvPr/>
        </p:nvSpPr>
        <p:spPr>
          <a:xfrm>
            <a:off x="0" y="1323938"/>
            <a:ext cx="13389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dk1"/>
                </a:solidFill>
              </a:rPr>
              <a:t>Do the people around you sneeze and cough in their elbow or in a single-use tissue?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227" name="Google Shape;227;p15"/>
          <p:cNvCxnSpPr>
            <a:stCxn id="218" idx="3"/>
            <a:endCxn id="228" idx="1"/>
          </p:cNvCxnSpPr>
          <p:nvPr/>
        </p:nvCxnSpPr>
        <p:spPr>
          <a:xfrm flipH="1" rot="10800000">
            <a:off x="5695200" y="219450"/>
            <a:ext cx="8616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15"/>
          <p:cNvSpPr txBox="1"/>
          <p:nvPr/>
        </p:nvSpPr>
        <p:spPr>
          <a:xfrm>
            <a:off x="6556688" y="442450"/>
            <a:ext cx="2570400" cy="3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</a:rPr>
              <a:t>I always do it after going out, touching grocery foods, touching hands or any possible infected surfaces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30" name="Google Shape;230;p15"/>
          <p:cNvCxnSpPr>
            <a:stCxn id="226" idx="3"/>
            <a:endCxn id="231" idx="1"/>
          </p:cNvCxnSpPr>
          <p:nvPr/>
        </p:nvCxnSpPr>
        <p:spPr>
          <a:xfrm flipH="1" rot="10800000">
            <a:off x="1338900" y="1683188"/>
            <a:ext cx="1731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15"/>
          <p:cNvSpPr txBox="1"/>
          <p:nvPr/>
        </p:nvSpPr>
        <p:spPr>
          <a:xfrm>
            <a:off x="10850" y="2393238"/>
            <a:ext cx="1098300" cy="8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dk1"/>
                </a:solidFill>
              </a:rPr>
              <a:t>Do you </a:t>
            </a:r>
            <a:r>
              <a:rPr b="1" lang="fr" sz="800">
                <a:solidFill>
                  <a:schemeClr val="dk1"/>
                </a:solidFill>
              </a:rPr>
              <a:t>and the people around you </a:t>
            </a:r>
            <a:r>
              <a:rPr b="1" lang="fr" sz="800">
                <a:solidFill>
                  <a:schemeClr val="dk1"/>
                </a:solidFill>
              </a:rPr>
              <a:t>avoid hugging and shaking hands?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1661300" y="2116875"/>
            <a:ext cx="377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No</a:t>
            </a:r>
            <a:endParaRPr sz="800"/>
          </a:p>
        </p:txBody>
      </p:sp>
      <p:sp>
        <p:nvSpPr>
          <p:cNvPr id="234" name="Google Shape;234;p15"/>
          <p:cNvSpPr txBox="1"/>
          <p:nvPr/>
        </p:nvSpPr>
        <p:spPr>
          <a:xfrm>
            <a:off x="1511875" y="3338050"/>
            <a:ext cx="377100" cy="2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Yes</a:t>
            </a:r>
            <a:endParaRPr sz="800"/>
          </a:p>
        </p:txBody>
      </p:sp>
      <p:cxnSp>
        <p:nvCxnSpPr>
          <p:cNvPr id="235" name="Google Shape;235;p15"/>
          <p:cNvCxnSpPr>
            <a:stCxn id="232" idx="3"/>
            <a:endCxn id="236" idx="1"/>
          </p:cNvCxnSpPr>
          <p:nvPr/>
        </p:nvCxnSpPr>
        <p:spPr>
          <a:xfrm>
            <a:off x="1109150" y="2816988"/>
            <a:ext cx="500400" cy="28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15"/>
          <p:cNvCxnSpPr>
            <a:stCxn id="232" idx="3"/>
            <a:endCxn id="234" idx="1"/>
          </p:cNvCxnSpPr>
          <p:nvPr/>
        </p:nvCxnSpPr>
        <p:spPr>
          <a:xfrm>
            <a:off x="1109150" y="2816988"/>
            <a:ext cx="402600" cy="64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15"/>
          <p:cNvSpPr txBox="1"/>
          <p:nvPr/>
        </p:nvSpPr>
        <p:spPr>
          <a:xfrm>
            <a:off x="1505000" y="7500"/>
            <a:ext cx="15033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dk1"/>
                </a:solidFill>
              </a:rPr>
              <a:t>Do you wash your outdoor clothes at 60 degrees?</a:t>
            </a:r>
            <a:endParaRPr b="1" sz="800">
              <a:solidFill>
                <a:schemeClr val="dk1"/>
              </a:solidFill>
            </a:endParaRPr>
          </a:p>
        </p:txBody>
      </p:sp>
      <p:cxnSp>
        <p:nvCxnSpPr>
          <p:cNvPr id="239" name="Google Shape;239;p15"/>
          <p:cNvCxnSpPr>
            <a:stCxn id="238" idx="2"/>
            <a:endCxn id="240" idx="0"/>
          </p:cNvCxnSpPr>
          <p:nvPr/>
        </p:nvCxnSpPr>
        <p:spPr>
          <a:xfrm>
            <a:off x="2256650" y="431100"/>
            <a:ext cx="0" cy="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15"/>
          <p:cNvCxnSpPr>
            <a:stCxn id="218" idx="3"/>
            <a:endCxn id="229" idx="1"/>
          </p:cNvCxnSpPr>
          <p:nvPr/>
        </p:nvCxnSpPr>
        <p:spPr>
          <a:xfrm>
            <a:off x="5695200" y="235050"/>
            <a:ext cx="861600" cy="4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2" name="Google Shape;242;p15"/>
          <p:cNvCxnSpPr>
            <a:stCxn id="218" idx="3"/>
            <a:endCxn id="243" idx="1"/>
          </p:cNvCxnSpPr>
          <p:nvPr/>
        </p:nvCxnSpPr>
        <p:spPr>
          <a:xfrm>
            <a:off x="5695200" y="235050"/>
            <a:ext cx="843300" cy="88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15"/>
          <p:cNvSpPr txBox="1"/>
          <p:nvPr/>
        </p:nvSpPr>
        <p:spPr>
          <a:xfrm>
            <a:off x="6556725" y="1409838"/>
            <a:ext cx="1184100" cy="2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None of the above</a:t>
            </a:r>
            <a:endParaRPr sz="800"/>
          </a:p>
        </p:txBody>
      </p:sp>
      <p:sp>
        <p:nvSpPr>
          <p:cNvPr id="243" name="Google Shape;243;p15"/>
          <p:cNvSpPr txBox="1"/>
          <p:nvPr/>
        </p:nvSpPr>
        <p:spPr>
          <a:xfrm>
            <a:off x="6538525" y="863300"/>
            <a:ext cx="2570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I always do it after going out, touching grocery foods, touching hands or any possible infected surfaces </a:t>
            </a:r>
            <a:r>
              <a:rPr b="1" lang="fr" sz="800"/>
              <a:t>and </a:t>
            </a:r>
            <a:r>
              <a:rPr lang="fr" sz="800"/>
              <a:t>never touch my face in those situations.</a:t>
            </a:r>
            <a:endParaRPr sz="800"/>
          </a:p>
        </p:txBody>
      </p:sp>
      <p:sp>
        <p:nvSpPr>
          <p:cNvPr id="245" name="Google Shape;245;p15"/>
          <p:cNvSpPr txBox="1"/>
          <p:nvPr/>
        </p:nvSpPr>
        <p:spPr>
          <a:xfrm>
            <a:off x="2440650" y="4502850"/>
            <a:ext cx="1126500" cy="55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2</a:t>
            </a:r>
            <a:r>
              <a:rPr lang="fr" sz="800"/>
              <a:t>         3       4      5+</a:t>
            </a:r>
            <a:br>
              <a:rPr lang="fr" sz="800"/>
            </a:br>
            <a:r>
              <a:rPr b="1" lang="fr" sz="800">
                <a:solidFill>
                  <a:srgbClr val="A4C2F4"/>
                </a:solidFill>
              </a:rPr>
              <a:t>20</a:t>
            </a:r>
            <a:r>
              <a:rPr b="1" lang="fr" sz="800">
                <a:solidFill>
                  <a:srgbClr val="A4C2F4"/>
                </a:solidFill>
              </a:rPr>
              <a:t>      30     40     50        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</a:rPr>
              <a:t>+++sd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46" name="Google Shape;246;p15"/>
          <p:cNvCxnSpPr>
            <a:stCxn id="232" idx="3"/>
            <a:endCxn id="233" idx="1"/>
          </p:cNvCxnSpPr>
          <p:nvPr/>
        </p:nvCxnSpPr>
        <p:spPr>
          <a:xfrm flipH="1" rot="10800000">
            <a:off x="1109150" y="2258688"/>
            <a:ext cx="552300" cy="5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15"/>
          <p:cNvCxnSpPr>
            <a:stCxn id="232" idx="3"/>
            <a:endCxn id="248" idx="1"/>
          </p:cNvCxnSpPr>
          <p:nvPr/>
        </p:nvCxnSpPr>
        <p:spPr>
          <a:xfrm flipH="1" rot="10800000">
            <a:off x="1109150" y="2543688"/>
            <a:ext cx="5166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15"/>
          <p:cNvSpPr txBox="1"/>
          <p:nvPr/>
        </p:nvSpPr>
        <p:spPr>
          <a:xfrm>
            <a:off x="1053788" y="598050"/>
            <a:ext cx="2405700" cy="50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Always</a:t>
            </a:r>
            <a:r>
              <a:rPr lang="fr" sz="800"/>
              <a:t>    Nearly always    Sometimes   Never       </a:t>
            </a:r>
            <a:br>
              <a:rPr lang="fr" sz="800"/>
            </a:br>
            <a:r>
              <a:rPr lang="fr" sz="800"/>
              <a:t>  </a:t>
            </a:r>
            <a:r>
              <a:rPr b="1" lang="fr" sz="800"/>
              <a:t> </a:t>
            </a:r>
            <a:r>
              <a:rPr b="1" lang="fr" sz="800">
                <a:solidFill>
                  <a:srgbClr val="A4C2F4"/>
                </a:solidFill>
              </a:rPr>
              <a:t>1</a:t>
            </a:r>
            <a:r>
              <a:rPr b="1" lang="fr" sz="800">
                <a:solidFill>
                  <a:srgbClr val="A4C2F4"/>
                </a:solidFill>
              </a:rPr>
              <a:t>0                 20                    40              60        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</a:rPr>
              <a:t>+++sd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1609675" y="2962650"/>
            <a:ext cx="857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Most of them</a:t>
            </a:r>
            <a:endParaRPr sz="800"/>
          </a:p>
        </p:txBody>
      </p:sp>
      <p:sp>
        <p:nvSpPr>
          <p:cNvPr id="248" name="Google Shape;248;p15"/>
          <p:cNvSpPr txBox="1"/>
          <p:nvPr/>
        </p:nvSpPr>
        <p:spPr>
          <a:xfrm>
            <a:off x="1625800" y="2401663"/>
            <a:ext cx="857100" cy="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Some of them</a:t>
            </a:r>
            <a:endParaRPr sz="800"/>
          </a:p>
        </p:txBody>
      </p:sp>
      <p:cxnSp>
        <p:nvCxnSpPr>
          <p:cNvPr id="249" name="Google Shape;249;p15"/>
          <p:cNvCxnSpPr>
            <a:stCxn id="218" idx="3"/>
            <a:endCxn id="244" idx="1"/>
          </p:cNvCxnSpPr>
          <p:nvPr/>
        </p:nvCxnSpPr>
        <p:spPr>
          <a:xfrm>
            <a:off x="5695200" y="235050"/>
            <a:ext cx="861600" cy="13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15"/>
          <p:cNvSpPr txBox="1"/>
          <p:nvPr/>
        </p:nvSpPr>
        <p:spPr>
          <a:xfrm>
            <a:off x="6556688" y="21600"/>
            <a:ext cx="2570400" cy="39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I try to do it after going out, touching grocery foods, touching hands or any possible infected surfaces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1511875" y="1433913"/>
            <a:ext cx="2252700" cy="49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Always    Nearly always    Sometimes   Never       </a:t>
            </a:r>
            <a:br>
              <a:rPr lang="fr" sz="800"/>
            </a:br>
            <a:r>
              <a:rPr lang="fr" sz="800"/>
              <a:t>  </a:t>
            </a:r>
            <a:r>
              <a:rPr b="1" lang="fr" sz="800"/>
              <a:t> </a:t>
            </a:r>
            <a:r>
              <a:rPr b="1" lang="fr" sz="800">
                <a:solidFill>
                  <a:srgbClr val="A4C2F4"/>
                </a:solidFill>
              </a:rPr>
              <a:t>10                 20                     40             60        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</a:rPr>
              <a:t>+++sd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50" name="Google Shape;250;p15"/>
          <p:cNvCxnSpPr>
            <a:stCxn id="224" idx="3"/>
            <a:endCxn id="208" idx="1"/>
          </p:cNvCxnSpPr>
          <p:nvPr/>
        </p:nvCxnSpPr>
        <p:spPr>
          <a:xfrm>
            <a:off x="2513188" y="4730525"/>
            <a:ext cx="10449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15"/>
          <p:cNvSpPr txBox="1"/>
          <p:nvPr/>
        </p:nvSpPr>
        <p:spPr>
          <a:xfrm>
            <a:off x="4641863" y="3973950"/>
            <a:ext cx="2841300" cy="405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</a:rPr>
              <a:t>Currently contained with at least one Covid-19 positively tested person in an official medical institution or a Doctor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51" name="Google Shape;251;p15"/>
          <p:cNvSpPr txBox="1"/>
          <p:nvPr/>
        </p:nvSpPr>
        <p:spPr>
          <a:xfrm>
            <a:off x="6062850" y="706209"/>
            <a:ext cx="6297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1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0, ++sd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52" name="Google Shape;252;p15"/>
          <p:cNvSpPr txBox="1"/>
          <p:nvPr/>
        </p:nvSpPr>
        <p:spPr>
          <a:xfrm>
            <a:off x="5984875" y="1171363"/>
            <a:ext cx="629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9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0, ++sd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53" name="Google Shape;253;p15"/>
          <p:cNvSpPr txBox="1"/>
          <p:nvPr/>
        </p:nvSpPr>
        <p:spPr>
          <a:xfrm>
            <a:off x="5811100" y="102872"/>
            <a:ext cx="6297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5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0, ++sd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54" name="Google Shape;254;p15"/>
          <p:cNvSpPr txBox="1"/>
          <p:nvPr/>
        </p:nvSpPr>
        <p:spPr>
          <a:xfrm>
            <a:off x="10850" y="2252675"/>
            <a:ext cx="253800" cy="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1022350" y="2282613"/>
            <a:ext cx="629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90, ++sd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56" name="Google Shape;256;p15"/>
          <p:cNvSpPr txBox="1"/>
          <p:nvPr/>
        </p:nvSpPr>
        <p:spPr>
          <a:xfrm>
            <a:off x="1172600" y="2827838"/>
            <a:ext cx="629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3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0, ++sd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57" name="Google Shape;257;p15"/>
          <p:cNvSpPr txBox="1"/>
          <p:nvPr/>
        </p:nvSpPr>
        <p:spPr>
          <a:xfrm>
            <a:off x="1109150" y="2546150"/>
            <a:ext cx="629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6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0, ++sd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58" name="Google Shape;258;p15"/>
          <p:cNvSpPr txBox="1"/>
          <p:nvPr/>
        </p:nvSpPr>
        <p:spPr>
          <a:xfrm>
            <a:off x="980500" y="3171163"/>
            <a:ext cx="629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5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, ++sd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59" name="Google Shape;259;p15"/>
          <p:cNvSpPr txBox="1"/>
          <p:nvPr/>
        </p:nvSpPr>
        <p:spPr>
          <a:xfrm>
            <a:off x="5957413" y="308175"/>
            <a:ext cx="6297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30, ++sd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260" name="Google Shape;260;p15"/>
          <p:cNvSpPr txBox="1"/>
          <p:nvPr/>
        </p:nvSpPr>
        <p:spPr>
          <a:xfrm>
            <a:off x="3181113" y="4059125"/>
            <a:ext cx="377100" cy="3315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Yes</a:t>
            </a:r>
            <a:endParaRPr sz="800"/>
          </a:p>
        </p:txBody>
      </p:sp>
      <p:cxnSp>
        <p:nvCxnSpPr>
          <p:cNvPr id="261" name="Google Shape;261;p15"/>
          <p:cNvCxnSpPr>
            <a:stCxn id="262" idx="3"/>
            <a:endCxn id="260" idx="1"/>
          </p:cNvCxnSpPr>
          <p:nvPr/>
        </p:nvCxnSpPr>
        <p:spPr>
          <a:xfrm>
            <a:off x="2080200" y="4015938"/>
            <a:ext cx="1101000" cy="2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15"/>
          <p:cNvCxnSpPr>
            <a:stCxn id="262" idx="3"/>
            <a:endCxn id="264" idx="1"/>
          </p:cNvCxnSpPr>
          <p:nvPr/>
        </p:nvCxnSpPr>
        <p:spPr>
          <a:xfrm flipH="1" rot="10800000">
            <a:off x="2080200" y="3952338"/>
            <a:ext cx="1161900" cy="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15"/>
          <p:cNvSpPr txBox="1"/>
          <p:nvPr/>
        </p:nvSpPr>
        <p:spPr>
          <a:xfrm>
            <a:off x="0" y="3766638"/>
            <a:ext cx="20802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dk1"/>
                </a:solidFill>
              </a:rPr>
              <a:t>Do you experience l</a:t>
            </a:r>
            <a:r>
              <a:rPr b="1" lang="fr" sz="800">
                <a:solidFill>
                  <a:schemeClr val="dk1"/>
                </a:solidFill>
              </a:rPr>
              <a:t>oss of olfaction and taste and/or shortness of breath?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3242175" y="3786738"/>
            <a:ext cx="3477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No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65" name="Google Shape;265;p15"/>
          <p:cNvSpPr txBox="1"/>
          <p:nvPr/>
        </p:nvSpPr>
        <p:spPr>
          <a:xfrm>
            <a:off x="2590550" y="1979875"/>
            <a:ext cx="16509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Do you experience any of the following symptoms? If yes, how many?</a:t>
            </a:r>
            <a:br>
              <a:rPr lang="fr" sz="800">
                <a:solidFill>
                  <a:schemeClr val="dk1"/>
                </a:solidFill>
              </a:rPr>
            </a:br>
            <a:r>
              <a:rPr lang="fr" sz="800">
                <a:solidFill>
                  <a:schemeClr val="dk1"/>
                </a:solidFill>
              </a:rPr>
              <a:t>Headache; Fever; Cough; Sore throat; Aching muscles and/or joint; Nasal congestion/runny nose; Diarrhea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66" name="Google Shape;266;p15"/>
          <p:cNvCxnSpPr>
            <a:stCxn id="264" idx="0"/>
            <a:endCxn id="265" idx="2"/>
          </p:cNvCxnSpPr>
          <p:nvPr/>
        </p:nvCxnSpPr>
        <p:spPr>
          <a:xfrm rot="10800000">
            <a:off x="3416025" y="3075138"/>
            <a:ext cx="0" cy="7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15"/>
          <p:cNvSpPr txBox="1"/>
          <p:nvPr/>
        </p:nvSpPr>
        <p:spPr>
          <a:xfrm>
            <a:off x="8535163" y="4244050"/>
            <a:ext cx="3771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No</a:t>
            </a:r>
            <a:endParaRPr sz="800"/>
          </a:p>
        </p:txBody>
      </p:sp>
      <p:sp>
        <p:nvSpPr>
          <p:cNvPr id="268" name="Google Shape;268;p15"/>
          <p:cNvSpPr txBox="1"/>
          <p:nvPr/>
        </p:nvSpPr>
        <p:spPr>
          <a:xfrm>
            <a:off x="7492150" y="4079350"/>
            <a:ext cx="10341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Do he/she/they experience(s) loss of olfaction and taste and/or shortness of breath?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69" name="Google Shape;269;p15"/>
          <p:cNvSpPr txBox="1"/>
          <p:nvPr/>
        </p:nvSpPr>
        <p:spPr>
          <a:xfrm>
            <a:off x="8482800" y="4655975"/>
            <a:ext cx="398400" cy="3315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Yes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70" name="Google Shape;270;p15"/>
          <p:cNvSpPr txBox="1"/>
          <p:nvPr/>
        </p:nvSpPr>
        <p:spPr>
          <a:xfrm>
            <a:off x="8010350" y="1409852"/>
            <a:ext cx="12087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Do he/she/them experience(s) any of the following symptoms? If yes, how many?</a:t>
            </a:r>
            <a:br>
              <a:rPr lang="fr" sz="800">
                <a:solidFill>
                  <a:schemeClr val="dk1"/>
                </a:solidFill>
              </a:rPr>
            </a:br>
            <a:r>
              <a:rPr lang="fr" sz="800">
                <a:solidFill>
                  <a:schemeClr val="dk1"/>
                </a:solidFill>
              </a:rPr>
              <a:t>Headache, Fever, Cough, Sore throat and Aching muscles and/or joints; </a:t>
            </a:r>
            <a:r>
              <a:rPr lang="fr" sz="800">
                <a:solidFill>
                  <a:schemeClr val="dk1"/>
                </a:solidFill>
              </a:rPr>
              <a:t>Nasal congestion/runny nose; Diarrhea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71" name="Google Shape;271;p15"/>
          <p:cNvCxnSpPr>
            <a:stCxn id="267" idx="0"/>
            <a:endCxn id="270" idx="2"/>
          </p:cNvCxnSpPr>
          <p:nvPr/>
        </p:nvCxnSpPr>
        <p:spPr>
          <a:xfrm rot="10800000">
            <a:off x="8614813" y="3089650"/>
            <a:ext cx="108900" cy="115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15"/>
          <p:cNvSpPr txBox="1"/>
          <p:nvPr/>
        </p:nvSpPr>
        <p:spPr>
          <a:xfrm>
            <a:off x="7902375" y="3317000"/>
            <a:ext cx="13389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0     1         2       3      4+</a:t>
            </a:r>
            <a:br>
              <a:rPr lang="fr" sz="800"/>
            </a:br>
            <a:r>
              <a:rPr b="1" lang="fr" sz="800">
                <a:solidFill>
                  <a:srgbClr val="A4C2F4"/>
                </a:solidFill>
              </a:rPr>
              <a:t>0     20      40      70    90        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</a:rPr>
              <a:t>++sd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73" name="Google Shape;273;p15"/>
          <p:cNvCxnSpPr>
            <a:stCxn id="209" idx="3"/>
            <a:endCxn id="268" idx="1"/>
          </p:cNvCxnSpPr>
          <p:nvPr/>
        </p:nvCxnSpPr>
        <p:spPr>
          <a:xfrm flipH="1" rot="10800000">
            <a:off x="6327725" y="4558238"/>
            <a:ext cx="1164300" cy="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4" name="Google Shape;274;p15"/>
          <p:cNvCxnSpPr>
            <a:stCxn id="213" idx="3"/>
            <a:endCxn id="268" idx="1"/>
          </p:cNvCxnSpPr>
          <p:nvPr/>
        </p:nvCxnSpPr>
        <p:spPr>
          <a:xfrm flipH="1" rot="10800000">
            <a:off x="7354250" y="4558325"/>
            <a:ext cx="1380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15"/>
          <p:cNvSpPr txBox="1"/>
          <p:nvPr/>
        </p:nvSpPr>
        <p:spPr>
          <a:xfrm>
            <a:off x="4671600" y="3613762"/>
            <a:ext cx="2908800" cy="42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Previously contained</a:t>
            </a:r>
            <a:r>
              <a:rPr lang="fr" sz="800">
                <a:solidFill>
                  <a:schemeClr val="dk1"/>
                </a:solidFill>
              </a:rPr>
              <a:t> with at least one Covid-19 positively tested person in an official medical institution or via a Doctor.</a:t>
            </a:r>
            <a:endParaRPr sz="800"/>
          </a:p>
        </p:txBody>
      </p:sp>
      <p:cxnSp>
        <p:nvCxnSpPr>
          <p:cNvPr id="276" name="Google Shape;276;p15"/>
          <p:cNvCxnSpPr>
            <a:stCxn id="208" idx="3"/>
            <a:endCxn id="275" idx="1"/>
          </p:cNvCxnSpPr>
          <p:nvPr/>
        </p:nvCxnSpPr>
        <p:spPr>
          <a:xfrm flipH="1" rot="10800000">
            <a:off x="4307550" y="3825600"/>
            <a:ext cx="364200" cy="9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15"/>
          <p:cNvSpPr txBox="1"/>
          <p:nvPr/>
        </p:nvSpPr>
        <p:spPr>
          <a:xfrm>
            <a:off x="4361450" y="2960463"/>
            <a:ext cx="3528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Did you experience loss of olfaction and taste and/or shortness of breath?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At least 10 days of sickness before 48h with no symptoms OR at least 21 days since the first symptoms after less than 10 days of sickness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4572625" y="2524675"/>
            <a:ext cx="3771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No</a:t>
            </a:r>
            <a:endParaRPr sz="800"/>
          </a:p>
        </p:txBody>
      </p:sp>
      <p:cxnSp>
        <p:nvCxnSpPr>
          <p:cNvPr id="279" name="Google Shape;279;p15"/>
          <p:cNvCxnSpPr>
            <a:stCxn id="277" idx="0"/>
            <a:endCxn id="280" idx="1"/>
          </p:cNvCxnSpPr>
          <p:nvPr/>
        </p:nvCxnSpPr>
        <p:spPr>
          <a:xfrm flipH="1" rot="10800000">
            <a:off x="6125900" y="2769963"/>
            <a:ext cx="1291200" cy="19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15"/>
          <p:cNvSpPr txBox="1"/>
          <p:nvPr/>
        </p:nvSpPr>
        <p:spPr>
          <a:xfrm>
            <a:off x="7416950" y="2604313"/>
            <a:ext cx="398400" cy="331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Yes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81" name="Google Shape;281;p15"/>
          <p:cNvCxnSpPr>
            <a:stCxn id="277" idx="0"/>
            <a:endCxn id="278" idx="3"/>
          </p:cNvCxnSpPr>
          <p:nvPr/>
        </p:nvCxnSpPr>
        <p:spPr>
          <a:xfrm rot="10800000">
            <a:off x="4949600" y="2779563"/>
            <a:ext cx="11763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15"/>
          <p:cNvCxnSpPr>
            <a:stCxn id="278" idx="0"/>
            <a:endCxn id="283" idx="2"/>
          </p:cNvCxnSpPr>
          <p:nvPr/>
        </p:nvCxnSpPr>
        <p:spPr>
          <a:xfrm rot="10800000">
            <a:off x="4761175" y="1795975"/>
            <a:ext cx="0" cy="7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15"/>
          <p:cNvSpPr txBox="1"/>
          <p:nvPr/>
        </p:nvSpPr>
        <p:spPr>
          <a:xfrm>
            <a:off x="3757825" y="418950"/>
            <a:ext cx="2006700" cy="1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Did you experience any of the following symptoms? If yes, how many? Headache; Fever; Cough; Sore throat; Aching muscles and/or joint; Nasal congestion/runny nose; Diarrhea. At least </a:t>
            </a:r>
            <a:r>
              <a:rPr lang="fr" sz="800">
                <a:solidFill>
                  <a:schemeClr val="dk1"/>
                </a:solidFill>
              </a:rPr>
              <a:t>10 days of sickness before 48h with no symptoms OR at least 21 days since the first symptoms after less than 10 days of sickness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84" name="Google Shape;284;p15"/>
          <p:cNvCxnSpPr>
            <a:stCxn id="268" idx="3"/>
            <a:endCxn id="267" idx="2"/>
          </p:cNvCxnSpPr>
          <p:nvPr/>
        </p:nvCxnSpPr>
        <p:spPr>
          <a:xfrm>
            <a:off x="8526250" y="4558300"/>
            <a:ext cx="1974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15"/>
          <p:cNvCxnSpPr>
            <a:stCxn id="268" idx="3"/>
            <a:endCxn id="269" idx="0"/>
          </p:cNvCxnSpPr>
          <p:nvPr/>
        </p:nvCxnSpPr>
        <p:spPr>
          <a:xfrm>
            <a:off x="8526250" y="4558300"/>
            <a:ext cx="155700" cy="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15"/>
          <p:cNvCxnSpPr>
            <a:stCxn id="275" idx="0"/>
            <a:endCxn id="277" idx="2"/>
          </p:cNvCxnSpPr>
          <p:nvPr/>
        </p:nvCxnSpPr>
        <p:spPr>
          <a:xfrm rot="10800000">
            <a:off x="6126000" y="3495262"/>
            <a:ext cx="0" cy="1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15"/>
          <p:cNvSpPr txBox="1"/>
          <p:nvPr/>
        </p:nvSpPr>
        <p:spPr>
          <a:xfrm>
            <a:off x="4349100" y="1959150"/>
            <a:ext cx="1902900" cy="53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800">
                <a:solidFill>
                  <a:schemeClr val="dk1"/>
                </a:solidFill>
                <a:highlight>
                  <a:srgbClr val="990000"/>
                </a:highlight>
              </a:rPr>
              <a:t>Still having them</a:t>
            </a:r>
            <a:r>
              <a:rPr lang="fr" sz="800">
                <a:solidFill>
                  <a:schemeClr val="dk1"/>
                </a:solidFill>
              </a:rPr>
              <a:t> 0    1      2    3      4+   </a:t>
            </a:r>
            <a:r>
              <a:rPr lang="fr" sz="800">
                <a:solidFill>
                  <a:srgbClr val="FFFFFF"/>
                </a:solidFill>
              </a:rPr>
              <a:t>100   </a:t>
            </a:r>
            <a:r>
              <a:rPr lang="fr" sz="800">
                <a:solidFill>
                  <a:schemeClr val="dk1"/>
                </a:solidFill>
              </a:rPr>
              <a:t>                  </a:t>
            </a:r>
            <a:r>
              <a:rPr b="1" lang="fr" sz="800">
                <a:solidFill>
                  <a:srgbClr val="A4C2F4"/>
                </a:solidFill>
              </a:rPr>
              <a:t>40  30    20   10    0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</a:rPr>
              <a:t>++sd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88" name="Google Shape;288;p15"/>
          <p:cNvSpPr txBox="1"/>
          <p:nvPr/>
        </p:nvSpPr>
        <p:spPr>
          <a:xfrm>
            <a:off x="2738500" y="3201313"/>
            <a:ext cx="1338900" cy="49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0     1         2       3      4+</a:t>
            </a:r>
            <a:br>
              <a:rPr lang="fr" sz="800"/>
            </a:br>
            <a:r>
              <a:rPr b="1" lang="fr" sz="800">
                <a:solidFill>
                  <a:srgbClr val="A4C2F4"/>
                </a:solidFill>
              </a:rPr>
              <a:t>0     20      40      70    90        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</a:rPr>
              <a:t>++sd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/>
        </p:nvSpPr>
        <p:spPr>
          <a:xfrm>
            <a:off x="10102400" y="194000"/>
            <a:ext cx="321600" cy="331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/>
              <a:t>+</a:t>
            </a:r>
            <a:endParaRPr b="1" sz="800"/>
          </a:p>
        </p:txBody>
      </p:sp>
      <p:sp>
        <p:nvSpPr>
          <p:cNvPr id="294" name="Google Shape;294;p16"/>
          <p:cNvSpPr txBox="1"/>
          <p:nvPr/>
        </p:nvSpPr>
        <p:spPr>
          <a:xfrm>
            <a:off x="234375" y="3357825"/>
            <a:ext cx="30051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dk1"/>
                </a:solidFill>
              </a:rPr>
              <a:t>Apart from your household, did you have any contact(s) with one or several risky individual(s) in the last 2 weeks?</a:t>
            </a:r>
            <a:endParaRPr b="1" sz="800"/>
          </a:p>
        </p:txBody>
      </p:sp>
      <p:sp>
        <p:nvSpPr>
          <p:cNvPr id="295" name="Google Shape;295;p16"/>
          <p:cNvSpPr txBox="1"/>
          <p:nvPr/>
        </p:nvSpPr>
        <p:spPr>
          <a:xfrm>
            <a:off x="0" y="-2925"/>
            <a:ext cx="16029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Part 3: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Possible risky social contacts outside your household</a:t>
            </a:r>
            <a:endParaRPr b="1"/>
          </a:p>
        </p:txBody>
      </p:sp>
      <p:sp>
        <p:nvSpPr>
          <p:cNvPr id="296" name="Google Shape;296;p16"/>
          <p:cNvSpPr txBox="1"/>
          <p:nvPr/>
        </p:nvSpPr>
        <p:spPr>
          <a:xfrm>
            <a:off x="8412100" y="3991538"/>
            <a:ext cx="457500" cy="33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None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97" name="Google Shape;297;p16"/>
          <p:cNvSpPr txBox="1"/>
          <p:nvPr/>
        </p:nvSpPr>
        <p:spPr>
          <a:xfrm>
            <a:off x="5171475" y="1847750"/>
            <a:ext cx="1196700" cy="723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454545"/>
                </a:solidFill>
                <a:highlight>
                  <a:srgbClr val="FFFFFF"/>
                </a:highlight>
              </a:rPr>
              <a:t>Closer than two meters to at least one person who has contracted the illness</a:t>
            </a:r>
            <a:endParaRPr sz="8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98" name="Google Shape;298;p16"/>
          <p:cNvSpPr txBox="1"/>
          <p:nvPr/>
        </p:nvSpPr>
        <p:spPr>
          <a:xfrm>
            <a:off x="8412100" y="4700250"/>
            <a:ext cx="633000" cy="33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Not sure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99" name="Google Shape;299;p16"/>
          <p:cNvCxnSpPr>
            <a:stCxn id="294" idx="3"/>
            <a:endCxn id="296" idx="1"/>
          </p:cNvCxnSpPr>
          <p:nvPr/>
        </p:nvCxnSpPr>
        <p:spPr>
          <a:xfrm>
            <a:off x="3239475" y="3614325"/>
            <a:ext cx="5172600" cy="5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16"/>
          <p:cNvCxnSpPr>
            <a:stCxn id="294" idx="3"/>
            <a:endCxn id="297" idx="1"/>
          </p:cNvCxnSpPr>
          <p:nvPr/>
        </p:nvCxnSpPr>
        <p:spPr>
          <a:xfrm flipH="1" rot="10800000">
            <a:off x="3239475" y="2209725"/>
            <a:ext cx="193200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16"/>
          <p:cNvCxnSpPr>
            <a:stCxn id="294" idx="3"/>
            <a:endCxn id="298" idx="1"/>
          </p:cNvCxnSpPr>
          <p:nvPr/>
        </p:nvCxnSpPr>
        <p:spPr>
          <a:xfrm>
            <a:off x="3239475" y="3614325"/>
            <a:ext cx="5172600" cy="125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16"/>
          <p:cNvSpPr txBox="1"/>
          <p:nvPr/>
        </p:nvSpPr>
        <p:spPr>
          <a:xfrm>
            <a:off x="5419125" y="2774325"/>
            <a:ext cx="933600" cy="6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Close to a </a:t>
            </a:r>
            <a:r>
              <a:rPr lang="fr" sz="800">
                <a:solidFill>
                  <a:srgbClr val="454545"/>
                </a:solidFill>
                <a:highlight>
                  <a:srgbClr val="FFFFFF"/>
                </a:highlight>
              </a:rPr>
              <a:t>person sneezing or coughing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1883275" y="592425"/>
            <a:ext cx="1755600" cy="33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dk1"/>
                </a:solidFill>
              </a:rPr>
              <a:t>Do you take public transports?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4228400" y="1040175"/>
            <a:ext cx="361500" cy="33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No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05" name="Google Shape;305;p16"/>
          <p:cNvSpPr txBox="1"/>
          <p:nvPr/>
        </p:nvSpPr>
        <p:spPr>
          <a:xfrm>
            <a:off x="4207123" y="260925"/>
            <a:ext cx="426600" cy="33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Yes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06" name="Google Shape;306;p16"/>
          <p:cNvCxnSpPr>
            <a:stCxn id="303" idx="3"/>
            <a:endCxn id="305" idx="1"/>
          </p:cNvCxnSpPr>
          <p:nvPr/>
        </p:nvCxnSpPr>
        <p:spPr>
          <a:xfrm flipH="1" rot="10800000">
            <a:off x="3638875" y="426675"/>
            <a:ext cx="568200" cy="3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16"/>
          <p:cNvCxnSpPr>
            <a:stCxn id="303" idx="3"/>
            <a:endCxn id="304" idx="1"/>
          </p:cNvCxnSpPr>
          <p:nvPr/>
        </p:nvCxnSpPr>
        <p:spPr>
          <a:xfrm>
            <a:off x="3638875" y="758175"/>
            <a:ext cx="589500" cy="4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16"/>
          <p:cNvSpPr txBox="1"/>
          <p:nvPr/>
        </p:nvSpPr>
        <p:spPr>
          <a:xfrm>
            <a:off x="281325" y="1530675"/>
            <a:ext cx="1602900" cy="4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dk1"/>
                </a:solidFill>
              </a:rPr>
              <a:t>How often do you go grocery shopping during one week?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09" name="Google Shape;309;p16"/>
          <p:cNvCxnSpPr>
            <a:stCxn id="308" idx="3"/>
            <a:endCxn id="310" idx="1"/>
          </p:cNvCxnSpPr>
          <p:nvPr/>
        </p:nvCxnSpPr>
        <p:spPr>
          <a:xfrm>
            <a:off x="1884225" y="1750725"/>
            <a:ext cx="8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16"/>
          <p:cNvSpPr txBox="1"/>
          <p:nvPr/>
        </p:nvSpPr>
        <p:spPr>
          <a:xfrm>
            <a:off x="2875038" y="1805325"/>
            <a:ext cx="633000" cy="331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...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12" name="Google Shape;312;p16"/>
          <p:cNvSpPr txBox="1"/>
          <p:nvPr/>
        </p:nvSpPr>
        <p:spPr>
          <a:xfrm>
            <a:off x="4993425" y="206625"/>
            <a:ext cx="1602900" cy="44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chemeClr val="dk1"/>
                </a:solidFill>
              </a:rPr>
              <a:t>How many one-way travel(s) in a week?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13" name="Google Shape;313;p16"/>
          <p:cNvCxnSpPr>
            <a:stCxn id="305" idx="3"/>
            <a:endCxn id="312" idx="1"/>
          </p:cNvCxnSpPr>
          <p:nvPr/>
        </p:nvCxnSpPr>
        <p:spPr>
          <a:xfrm>
            <a:off x="4633723" y="426675"/>
            <a:ext cx="35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16"/>
          <p:cNvCxnSpPr>
            <a:stCxn id="312" idx="3"/>
            <a:endCxn id="315" idx="1"/>
          </p:cNvCxnSpPr>
          <p:nvPr/>
        </p:nvCxnSpPr>
        <p:spPr>
          <a:xfrm>
            <a:off x="6596325" y="426675"/>
            <a:ext cx="67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16"/>
          <p:cNvSpPr txBox="1"/>
          <p:nvPr/>
        </p:nvSpPr>
        <p:spPr>
          <a:xfrm>
            <a:off x="281325" y="2262525"/>
            <a:ext cx="1696800" cy="58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dk1"/>
                </a:solidFill>
              </a:rPr>
              <a:t>Apart for grocery shopping, how many times do you go out of your household per week?</a:t>
            </a:r>
            <a:endParaRPr b="1"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17" name="Google Shape;317;p16"/>
          <p:cNvCxnSpPr>
            <a:stCxn id="294" idx="3"/>
            <a:endCxn id="302" idx="1"/>
          </p:cNvCxnSpPr>
          <p:nvPr/>
        </p:nvCxnSpPr>
        <p:spPr>
          <a:xfrm flipH="1" rot="10800000">
            <a:off x="3239475" y="3081525"/>
            <a:ext cx="2179800" cy="53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8" name="Google Shape;318;p16"/>
          <p:cNvSpPr txBox="1"/>
          <p:nvPr/>
        </p:nvSpPr>
        <p:spPr>
          <a:xfrm>
            <a:off x="6672238" y="2045725"/>
            <a:ext cx="1060200" cy="34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454545"/>
                </a:solidFill>
                <a:highlight>
                  <a:srgbClr val="FFFFFF"/>
                </a:highlight>
              </a:rPr>
              <a:t>How many times?</a:t>
            </a:r>
            <a:endParaRPr sz="8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19" name="Google Shape;319;p16"/>
          <p:cNvSpPr txBox="1"/>
          <p:nvPr/>
        </p:nvSpPr>
        <p:spPr>
          <a:xfrm>
            <a:off x="5302625" y="1314225"/>
            <a:ext cx="4575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6"/>
          <p:cNvSpPr txBox="1"/>
          <p:nvPr/>
        </p:nvSpPr>
        <p:spPr>
          <a:xfrm>
            <a:off x="3494400" y="2718225"/>
            <a:ext cx="361500" cy="31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10" name="Google Shape;310;p16"/>
          <p:cNvSpPr txBox="1"/>
          <p:nvPr/>
        </p:nvSpPr>
        <p:spPr>
          <a:xfrm>
            <a:off x="2714075" y="1443525"/>
            <a:ext cx="1196700" cy="6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0        1         2       3+     </a:t>
            </a:r>
            <a:r>
              <a:rPr lang="fr" sz="800">
                <a:solidFill>
                  <a:srgbClr val="A4C2F4"/>
                </a:solidFill>
              </a:rPr>
              <a:t>     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</a:rPr>
              <a:t>10     30       50     70            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</a:rPr>
              <a:t>++sd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15" name="Google Shape;315;p16"/>
          <p:cNvSpPr txBox="1"/>
          <p:nvPr/>
        </p:nvSpPr>
        <p:spPr>
          <a:xfrm>
            <a:off x="7268825" y="119475"/>
            <a:ext cx="1755600" cy="6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1         2       3       4       5+   </a:t>
            </a:r>
            <a:r>
              <a:rPr lang="fr" sz="800">
                <a:solidFill>
                  <a:srgbClr val="A4C2F4"/>
                </a:solidFill>
              </a:rPr>
              <a:t> 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</a:rPr>
              <a:t>20      30     40      50     80   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</a:rPr>
              <a:t>++sd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21" name="Google Shape;321;p16"/>
          <p:cNvSpPr txBox="1"/>
          <p:nvPr/>
        </p:nvSpPr>
        <p:spPr>
          <a:xfrm>
            <a:off x="2590325" y="2215875"/>
            <a:ext cx="1444200" cy="707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0        2        4        6       </a:t>
            </a:r>
            <a:r>
              <a:rPr lang="fr" sz="800"/>
              <a:t>8+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</a:rPr>
              <a:t>10     20       30     40      60         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</a:rPr>
              <a:t>+++sd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22" name="Google Shape;322;p16"/>
          <p:cNvSpPr txBox="1"/>
          <p:nvPr/>
        </p:nvSpPr>
        <p:spPr>
          <a:xfrm>
            <a:off x="8036650" y="1960513"/>
            <a:ext cx="1008600" cy="51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/>
              <a:t> 1         2       3+        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A4C2F4"/>
                </a:solidFill>
              </a:rPr>
              <a:t> </a:t>
            </a:r>
            <a:r>
              <a:rPr b="1" lang="fr" sz="800">
                <a:solidFill>
                  <a:srgbClr val="A4C2F4"/>
                </a:solidFill>
              </a:rPr>
              <a:t>40       60     90       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</a:rPr>
              <a:t>+++sd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23" name="Google Shape;323;p16"/>
          <p:cNvSpPr txBox="1"/>
          <p:nvPr/>
        </p:nvSpPr>
        <p:spPr>
          <a:xfrm>
            <a:off x="8136550" y="2774325"/>
            <a:ext cx="1008600" cy="61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/>
              <a:t> </a:t>
            </a:r>
            <a:r>
              <a:rPr lang="fr" sz="800"/>
              <a:t>1         2       3 +   </a:t>
            </a:r>
            <a:r>
              <a:rPr b="1" lang="fr" sz="800">
                <a:solidFill>
                  <a:srgbClr val="4A86E8"/>
                </a:solidFill>
              </a:rPr>
              <a:t>       </a:t>
            </a:r>
            <a:endParaRPr b="1" sz="800">
              <a:solidFill>
                <a:srgbClr val="4A86E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chemeClr val="dk1"/>
                </a:solidFill>
              </a:rPr>
              <a:t> </a:t>
            </a:r>
            <a:r>
              <a:rPr b="1" lang="fr" sz="800">
                <a:solidFill>
                  <a:srgbClr val="A4C2F4"/>
                </a:solidFill>
              </a:rPr>
              <a:t>50       70     100      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</a:rPr>
              <a:t>+++sd</a:t>
            </a:r>
            <a:endParaRPr b="1" sz="8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324" name="Google Shape;324;p16"/>
          <p:cNvCxnSpPr>
            <a:stCxn id="316" idx="3"/>
            <a:endCxn id="321" idx="1"/>
          </p:cNvCxnSpPr>
          <p:nvPr/>
        </p:nvCxnSpPr>
        <p:spPr>
          <a:xfrm>
            <a:off x="1978125" y="2554275"/>
            <a:ext cx="612300" cy="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16"/>
          <p:cNvSpPr txBox="1"/>
          <p:nvPr/>
        </p:nvSpPr>
        <p:spPr>
          <a:xfrm>
            <a:off x="6667425" y="2910213"/>
            <a:ext cx="1060200" cy="342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454545"/>
                </a:solidFill>
                <a:highlight>
                  <a:srgbClr val="FFFFFF"/>
                </a:highlight>
              </a:rPr>
              <a:t>How many times?</a:t>
            </a:r>
            <a:endParaRPr sz="800">
              <a:solidFill>
                <a:srgbClr val="454545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26" name="Google Shape;326;p16"/>
          <p:cNvSpPr txBox="1"/>
          <p:nvPr/>
        </p:nvSpPr>
        <p:spPr>
          <a:xfrm>
            <a:off x="7019950" y="3924825"/>
            <a:ext cx="8169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1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0, +++sd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cxnSp>
        <p:nvCxnSpPr>
          <p:cNvPr id="327" name="Google Shape;327;p16"/>
          <p:cNvCxnSpPr>
            <a:stCxn id="302" idx="3"/>
            <a:endCxn id="325" idx="1"/>
          </p:cNvCxnSpPr>
          <p:nvPr/>
        </p:nvCxnSpPr>
        <p:spPr>
          <a:xfrm>
            <a:off x="6352725" y="3081525"/>
            <a:ext cx="31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16"/>
          <p:cNvCxnSpPr>
            <a:stCxn id="325" idx="3"/>
            <a:endCxn id="323" idx="1"/>
          </p:cNvCxnSpPr>
          <p:nvPr/>
        </p:nvCxnSpPr>
        <p:spPr>
          <a:xfrm>
            <a:off x="7727625" y="3081513"/>
            <a:ext cx="408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16"/>
          <p:cNvCxnSpPr>
            <a:stCxn id="297" idx="3"/>
            <a:endCxn id="318" idx="1"/>
          </p:cNvCxnSpPr>
          <p:nvPr/>
        </p:nvCxnSpPr>
        <p:spPr>
          <a:xfrm>
            <a:off x="6368175" y="2209700"/>
            <a:ext cx="3042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16"/>
          <p:cNvCxnSpPr>
            <a:stCxn id="318" idx="3"/>
            <a:endCxn id="322" idx="1"/>
          </p:cNvCxnSpPr>
          <p:nvPr/>
        </p:nvCxnSpPr>
        <p:spPr>
          <a:xfrm>
            <a:off x="7732438" y="2217025"/>
            <a:ext cx="304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1" name="Google Shape;331;p16"/>
          <p:cNvSpPr txBox="1"/>
          <p:nvPr/>
        </p:nvSpPr>
        <p:spPr>
          <a:xfrm>
            <a:off x="7319650" y="4580125"/>
            <a:ext cx="8169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3</a:t>
            </a: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0, +++sd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332" name="Google Shape;332;p16"/>
          <p:cNvSpPr txBox="1"/>
          <p:nvPr/>
        </p:nvSpPr>
        <p:spPr>
          <a:xfrm>
            <a:off x="3494400" y="865725"/>
            <a:ext cx="8169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800">
                <a:solidFill>
                  <a:srgbClr val="A4C2F4"/>
                </a:solidFill>
                <a:highlight>
                  <a:srgbClr val="FFFFFF"/>
                </a:highlight>
              </a:rPr>
              <a:t>10, ++sd</a:t>
            </a:r>
            <a:endParaRPr sz="800">
              <a:solidFill>
                <a:srgbClr val="A4C2F4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