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Average"/>
      <p:regular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quentin fitamant (JEROFIT)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Average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swa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5-21T08:03:58.513">
    <p:pos x="6000" y="0"/>
    <p:text>Couleur maquette :
Header : #6B4226
Texte du Header : #FAF3E0
Fond : #FAF3E0
Texte fond + encadrement : #6B4226
Bouton : #D4A373
Footer : #A98467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b69fd668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b69fd668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b6db0b89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b6db0b89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b6db0b89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b6db0b89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bb640ffb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bb640ffb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bb640ffb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bb640ffb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JIRA (tickets, backlog), GitHub (code)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bb640ffb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bb640ffb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bb640ffb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bb640ffb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bb640ffb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bb640ffb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bb640ffb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bb640ffb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c927ebea9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c927ebea9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c927ebea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c927ebea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refonte est indispensable pour améliorer la performance, l’ergonomie et l’adaptabilité aux besoins métiers actuels.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La Fromagerie DIGICHEES utilise une application créée il y a plus de 20 ans avec Microsoft Access.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Le marché mondial des produits laitiers a atteint 107 milliards d'euros en 2024.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L'application est devenue obsolète et freine les opérations internes.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refonte est indispensable !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bb640ffb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bb640ffb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bb640ffb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bb640ffb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bb640ffb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bb640ffb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marR="36576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Char char="●"/>
            </a:pPr>
            <a:r>
              <a:rPr i="1" lang="fr" sz="800">
                <a:solidFill>
                  <a:srgbClr val="7F7F7F"/>
                </a:solidFill>
              </a:rPr>
              <a:t>Forte instabilité, ce qui cause des bugs réguliers entraînant parfois des pertes de données.</a:t>
            </a:r>
            <a:endParaRPr i="1" sz="800">
              <a:solidFill>
                <a:srgbClr val="7F7F7F"/>
              </a:solidFill>
            </a:endParaRPr>
          </a:p>
          <a:p>
            <a:pPr indent="-279400" lvl="0" marL="457200" marR="36576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Char char="●"/>
            </a:pPr>
            <a:r>
              <a:rPr i="1" lang="fr" sz="800">
                <a:solidFill>
                  <a:srgbClr val="7F7F7F"/>
                </a:solidFill>
              </a:rPr>
              <a:t>Problème de maintenance liée à un outil âgé qui est difficilement maintenable.</a:t>
            </a:r>
            <a:endParaRPr i="1" sz="800">
              <a:solidFill>
                <a:srgbClr val="7F7F7F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bb640ffb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bb640ffb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Garantir la continuité d’activité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Offrir un outil fiable, moderne et accessible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Améliorer la productivité interne et l’autonomie des utilisateurs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Base pour de futurs projets ? (ex : e-commerce)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bb640ffb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bb640ffb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bb640ffb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bb640ffb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bb640ffb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bb640ffb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bb640ffb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bb640ffb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bb640ffb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bb640ffb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AF3E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rgbClr val="6B42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rgbClr val="6B42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rgbClr val="6B42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FAF3E0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AF3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solidFill>
            <a:srgbClr val="A98467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3E0"/>
              </a:buClr>
              <a:buSzPts val="2100"/>
              <a:buFont typeface="Oswald"/>
              <a:buNone/>
              <a:defRPr sz="2100">
                <a:solidFill>
                  <a:srgbClr val="FAF3E0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rgbClr val="FAF3E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6B4226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3E0"/>
              </a:buClr>
              <a:buSzPts val="3000"/>
              <a:buFont typeface="Oswald"/>
              <a:buNone/>
              <a:defRPr sz="3000">
                <a:solidFill>
                  <a:srgbClr val="FAF3E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 cap="flat" cmpd="sng" w="9525">
            <a:solidFill>
              <a:srgbClr val="6B42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4226"/>
              </a:buClr>
              <a:buSzPts val="1800"/>
              <a:buFont typeface="Average"/>
              <a:buChar char="●"/>
              <a:defRPr sz="1800"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4226"/>
              </a:buClr>
              <a:buSzPts val="1400"/>
              <a:buFont typeface="Average"/>
              <a:buChar char="○"/>
              <a:defRPr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4226"/>
              </a:buClr>
              <a:buSzPts val="1400"/>
              <a:buFont typeface="Average"/>
              <a:buChar char="■"/>
              <a:defRPr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4226"/>
              </a:buClr>
              <a:buSzPts val="1400"/>
              <a:buFont typeface="Average"/>
              <a:buChar char="●"/>
              <a:defRPr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4226"/>
              </a:buClr>
              <a:buSzPts val="1400"/>
              <a:buFont typeface="Average"/>
              <a:buChar char="○"/>
              <a:defRPr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4226"/>
              </a:buClr>
              <a:buSzPts val="1400"/>
              <a:buFont typeface="Average"/>
              <a:buChar char="■"/>
              <a:defRPr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4226"/>
              </a:buClr>
              <a:buSzPts val="1400"/>
              <a:buFont typeface="Average"/>
              <a:buChar char="●"/>
              <a:defRPr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4226"/>
              </a:buClr>
              <a:buSzPts val="1400"/>
              <a:buFont typeface="Average"/>
              <a:buChar char="○"/>
              <a:defRPr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4226"/>
              </a:buClr>
              <a:buSzPts val="1400"/>
              <a:buFont typeface="Average"/>
              <a:buChar char="■"/>
              <a:defRPr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gif"/><Relationship Id="rId4" Type="http://schemas.openxmlformats.org/officeDocument/2006/relationships/image" Target="../media/image8.jpg"/><Relationship Id="rId5" Type="http://schemas.openxmlformats.org/officeDocument/2006/relationships/image" Target="../media/image17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gif"/><Relationship Id="rId4" Type="http://schemas.openxmlformats.org/officeDocument/2006/relationships/image" Target="../media/image4.gif"/><Relationship Id="rId5" Type="http://schemas.openxmlformats.org/officeDocument/2006/relationships/image" Target="../media/image28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5.jpg"/><Relationship Id="rId5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24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659625"/>
            <a:ext cx="7801500" cy="20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Refonte du système de </a:t>
            </a:r>
            <a:r>
              <a:rPr lang="fr"/>
              <a:t>gestion des points de </a:t>
            </a:r>
            <a:r>
              <a:rPr lang="fr"/>
              <a:t>fidélité </a:t>
            </a:r>
            <a:r>
              <a:rPr lang="fr"/>
              <a:t>des clients DigiChees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9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Diginamic - 2025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Chef de projet : </a:t>
            </a:r>
            <a:r>
              <a:rPr lang="fr"/>
              <a:t>Valentin JOUFFRAY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Membres de l’équipe 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Valentin JOUFFRAY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Quentin FITAMANT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Romain WYON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Maquettes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utilisateurs par </a:t>
            </a:r>
            <a:r>
              <a:rPr i="1" lang="fr"/>
              <a:t>l’administrateur </a:t>
            </a:r>
            <a:r>
              <a:rPr lang="fr"/>
              <a:t>: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fr"/>
              <a:t>1 carte par utilisateur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/>
              <a:t>3 types de boutons 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/>
              <a:t>Ajouter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/>
              <a:t>Supprimer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fr"/>
              <a:t>Modifier</a:t>
            </a:r>
            <a:endParaRPr/>
          </a:p>
        </p:txBody>
      </p:sp>
      <p:pic>
        <p:nvPicPr>
          <p:cNvPr id="146" name="Google Shape;146;p22" title="ListeUtilisateur.png"/>
          <p:cNvPicPr preferRelativeResize="0"/>
          <p:nvPr/>
        </p:nvPicPr>
        <p:blipFill rotWithShape="1">
          <a:blip r:embed="rId3">
            <a:alphaModFix/>
          </a:blip>
          <a:srcRect b="0" l="0" r="8583" t="0"/>
          <a:stretch/>
        </p:blipFill>
        <p:spPr>
          <a:xfrm>
            <a:off x="3316550" y="692700"/>
            <a:ext cx="5228776" cy="37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Maquettes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 d’un utilisateur par </a:t>
            </a:r>
            <a:r>
              <a:rPr i="1" lang="fr"/>
              <a:t>l’administrateur </a:t>
            </a:r>
            <a:r>
              <a:rPr lang="fr"/>
              <a:t>: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fr"/>
              <a:t>Champs de renseignement sur l’utilisateur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/>
              <a:t>Sélection multiple des rôles</a:t>
            </a:r>
            <a:endParaRPr/>
          </a:p>
        </p:txBody>
      </p:sp>
      <p:pic>
        <p:nvPicPr>
          <p:cNvPr id="153" name="Google Shape;153;p23" title="FonctionnementCreaUtil.png"/>
          <p:cNvPicPr preferRelativeResize="0"/>
          <p:nvPr/>
        </p:nvPicPr>
        <p:blipFill rotWithShape="1">
          <a:blip r:embed="rId3">
            <a:alphaModFix/>
          </a:blip>
          <a:srcRect b="2839" l="0" r="0" t="2839"/>
          <a:stretch/>
        </p:blipFill>
        <p:spPr>
          <a:xfrm>
            <a:off x="3316550" y="692700"/>
            <a:ext cx="5591928" cy="37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Maquettes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d’un colis par </a:t>
            </a:r>
            <a:r>
              <a:rPr i="1" lang="fr"/>
              <a:t>l’opérateur colis</a:t>
            </a:r>
            <a:r>
              <a:rPr lang="fr"/>
              <a:t> :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fr"/>
              <a:t>Champs du client pré-remplis et modifiable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725" y="604338"/>
            <a:ext cx="5489049" cy="393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 du projet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fr"/>
              <a:t>Méthode </a:t>
            </a:r>
            <a:r>
              <a:rPr lang="fr"/>
              <a:t>: Scrum Agile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fr"/>
              <a:t>Outils </a:t>
            </a:r>
            <a:r>
              <a:rPr lang="fr"/>
              <a:t>: JIRA et GitHub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fr"/>
              <a:t>Lots </a:t>
            </a:r>
            <a:r>
              <a:rPr lang="fr"/>
              <a:t>: architecture, Admin, Colis, Stock, Tests, Déploiement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/>
              <a:t>Réunions régulières avec PO</a:t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2150" y="1209400"/>
            <a:ext cx="1199800" cy="11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5250" y="2757050"/>
            <a:ext cx="1133600" cy="1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0950" y="2705725"/>
            <a:ext cx="1086400" cy="10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Planning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Début</a:t>
            </a:r>
            <a:r>
              <a:rPr lang="fr"/>
              <a:t> : 15 septembre 2025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Fin prévue : 3 octobre 2025</a:t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413" y="1646850"/>
            <a:ext cx="2913174" cy="24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Risques &amp; contraintes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/>
              <a:t>Retard de développement (impact : élevé)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/>
              <a:t>Contraintes : temps, budget (45 000 € HT), priorité client (Admin + Colis)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/>
              <a:t>Difficulté technique liée à la reprise des anciennes données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/>
              <a:t>Manque d’adhésion au nouvel outil</a:t>
            </a:r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950" y="2528900"/>
            <a:ext cx="1388100" cy="13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Jira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 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900" y="1363838"/>
            <a:ext cx="5143249" cy="299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Gantt</a:t>
            </a:r>
            <a:endParaRPr/>
          </a:p>
        </p:txBody>
      </p:sp>
      <p:pic>
        <p:nvPicPr>
          <p:cNvPr id="201" name="Google Shape;201;p30" title="Capture d’écran 2025-05-23 12251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119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Gantt</a:t>
            </a:r>
            <a:endParaRPr/>
          </a:p>
        </p:txBody>
      </p:sp>
      <p:pic>
        <p:nvPicPr>
          <p:cNvPr id="207" name="Google Shape;207;p31" title="Capture d’écran 2025-05-23 123426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200" cy="352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Cadre</a:t>
            </a:r>
            <a:endParaRPr/>
          </a:p>
        </p:txBody>
      </p:sp>
      <p:pic>
        <p:nvPicPr>
          <p:cNvPr descr="a red and white icon of a key with stairs going up it (fourni par Tenor)"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250" y="1941750"/>
            <a:ext cx="1260000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437700" y="3305475"/>
            <a:ext cx="2171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rPr>
              <a:t>C</a:t>
            </a:r>
            <a:r>
              <a:rPr lang="fr"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rPr>
              <a:t>réée il y a plus de 20 ans avec Microsoft Access.</a:t>
            </a:r>
            <a:endParaRPr/>
          </a:p>
        </p:txBody>
      </p:sp>
      <p:pic>
        <p:nvPicPr>
          <p:cNvPr descr="Images Gratuites : Lait, boisson, Grain milk, laitier, Paille ..."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0190" y="2013165"/>
            <a:ext cx="844200" cy="12600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6420750" y="3376900"/>
            <a:ext cx="18231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rPr>
              <a:t>Le marché mondial des produits laitiers a atteint 107 milliards d'euros en 2024</a:t>
            </a:r>
            <a:endParaRPr/>
          </a:p>
        </p:txBody>
      </p:sp>
      <p:pic>
        <p:nvPicPr>
          <p:cNvPr descr="a green recycling symbol with arrows pointing in opposite directions (fourni par Tenor)" id="70" name="Google Shape;70;p14"/>
          <p:cNvPicPr preferRelativeResize="0"/>
          <p:nvPr/>
        </p:nvPicPr>
        <p:blipFill rotWithShape="1">
          <a:blip r:embed="rId5">
            <a:alphaModFix/>
          </a:blip>
          <a:srcRect b="0" l="-3180" r="3180" t="0"/>
          <a:stretch/>
        </p:blipFill>
        <p:spPr>
          <a:xfrm>
            <a:off x="3897525" y="1941750"/>
            <a:ext cx="1268400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3072000" y="3305475"/>
            <a:ext cx="3000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rPr>
              <a:t>L'application est devenue obsolète et freine les opérations internes. Une refonte est indispensable !</a:t>
            </a:r>
            <a:endParaRPr>
              <a:solidFill>
                <a:srgbClr val="6B422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 de mise en œuvre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/>
              <a:t>Développement incrémental par lot fonctionnel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/>
              <a:t>Tests et validations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/>
              <a:t>Communication continue PO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/>
              <a:t>Formation utilisateurs + déploiement sur site</a:t>
            </a:r>
            <a:endParaRPr/>
          </a:p>
        </p:txBody>
      </p:sp>
      <p:pic>
        <p:nvPicPr>
          <p:cNvPr id="214" name="Google Shape;214;p32" title="toppng.com-2-people-talking-icon-980x80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549" y="2735600"/>
            <a:ext cx="2076900" cy="171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 et objectifs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 flipH="1"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Situation actuelle :</a:t>
            </a:r>
            <a:endParaRPr/>
          </a:p>
          <a:p>
            <a:pPr indent="-304800" lvl="0" marL="457200" marR="36576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200"/>
              <a:buChar char="●"/>
            </a:pPr>
            <a:r>
              <a:rPr lang="fr" sz="1200">
                <a:solidFill>
                  <a:srgbClr val="7F7F7F"/>
                </a:solidFill>
              </a:rPr>
              <a:t>Forte instabilité</a:t>
            </a:r>
            <a:endParaRPr sz="1200">
              <a:solidFill>
                <a:srgbClr val="7F7F7F"/>
              </a:solidFill>
            </a:endParaRPr>
          </a:p>
          <a:p>
            <a:pPr indent="-304800" lvl="0" marL="457200" marR="36576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Char char="●"/>
            </a:pPr>
            <a:r>
              <a:rPr lang="fr" sz="1200">
                <a:solidFill>
                  <a:srgbClr val="7F7F7F"/>
                </a:solidFill>
              </a:rPr>
              <a:t>Problème de maintenance</a:t>
            </a:r>
            <a:endParaRPr sz="1200">
              <a:solidFill>
                <a:srgbClr val="7F7F7F"/>
              </a:solidFill>
            </a:endParaRPr>
          </a:p>
          <a:p>
            <a:pPr indent="-304800" lvl="0" marL="457200" marR="36576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Char char="●"/>
            </a:pPr>
            <a:r>
              <a:rPr lang="fr" sz="1200">
                <a:solidFill>
                  <a:srgbClr val="7F7F7F"/>
                </a:solidFill>
              </a:rPr>
              <a:t>Un manque de fluidité, d’accessibilité et de visibilité pour l'utilisateur</a:t>
            </a:r>
            <a:endParaRPr sz="2500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3329100"/>
            <a:ext cx="8520600" cy="16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B4226"/>
                </a:solidFill>
              </a:rPr>
              <a:t>Objectif :</a:t>
            </a:r>
            <a:endParaRPr>
              <a:solidFill>
                <a:srgbClr val="6B4226"/>
              </a:solidFill>
            </a:endParaRPr>
          </a:p>
          <a:p>
            <a:pPr indent="-304800" lvl="0" marL="457200" marR="36576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200"/>
              <a:buChar char="●"/>
            </a:pPr>
            <a:r>
              <a:rPr lang="fr" sz="1200">
                <a:solidFill>
                  <a:srgbClr val="7F7F7F"/>
                </a:solidFill>
              </a:rPr>
              <a:t>Renforcer la fiabilité opérationnelle</a:t>
            </a:r>
            <a:endParaRPr sz="1200">
              <a:solidFill>
                <a:srgbClr val="7F7F7F"/>
              </a:solidFill>
            </a:endParaRPr>
          </a:p>
          <a:p>
            <a:pPr indent="-304800" lvl="0" marL="457200" marR="36576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Char char="●"/>
            </a:pPr>
            <a:r>
              <a:rPr lang="fr" sz="1200">
                <a:solidFill>
                  <a:srgbClr val="7F7F7F"/>
                </a:solidFill>
              </a:rPr>
              <a:t>Améliorer la productivité des équipes internes</a:t>
            </a:r>
            <a:endParaRPr sz="1200">
              <a:solidFill>
                <a:srgbClr val="7F7F7F"/>
              </a:solidFill>
            </a:endParaRPr>
          </a:p>
          <a:p>
            <a:pPr indent="-304800" lvl="0" marL="457200" marR="36576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Char char="●"/>
            </a:pPr>
            <a:r>
              <a:rPr lang="fr" sz="1200">
                <a:solidFill>
                  <a:srgbClr val="7F7F7F"/>
                </a:solidFill>
              </a:rPr>
              <a:t>Offrir une vision centralisée et exploitable des données de gestion des colis fidélité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5"/>
          <p:cNvCxnSpPr>
            <a:stCxn id="77" idx="2"/>
            <a:endCxn id="78" idx="0"/>
          </p:cNvCxnSpPr>
          <p:nvPr/>
        </p:nvCxnSpPr>
        <p:spPr>
          <a:xfrm>
            <a:off x="4572000" y="2571775"/>
            <a:ext cx="0" cy="757200"/>
          </a:xfrm>
          <a:prstGeom prst="straightConnector1">
            <a:avLst/>
          </a:prstGeom>
          <a:noFill/>
          <a:ln cap="flat" cmpd="sng" w="28575">
            <a:solidFill>
              <a:srgbClr val="A98467"/>
            </a:solidFill>
            <a:prstDash val="solid"/>
            <a:round/>
            <a:headEnd len="med" w="med" type="diamond"/>
            <a:tailEnd len="med" w="med" type="triangle"/>
          </a:ln>
        </p:spPr>
      </p:cxnSp>
      <p:grpSp>
        <p:nvGrpSpPr>
          <p:cNvPr id="80" name="Google Shape;80;p15"/>
          <p:cNvGrpSpPr/>
          <p:nvPr/>
        </p:nvGrpSpPr>
        <p:grpSpPr>
          <a:xfrm>
            <a:off x="6930425" y="1240469"/>
            <a:ext cx="1243301" cy="1243301"/>
            <a:chOff x="5654225" y="1240469"/>
            <a:chExt cx="1243301" cy="1243301"/>
          </a:xfrm>
        </p:grpSpPr>
        <p:pic>
          <p:nvPicPr>
            <p:cNvPr id="81" name="Google Shape;8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654225" y="1240469"/>
              <a:ext cx="1243301" cy="1243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yellow triangle with a black exclamation point inside (fourni par Tenor)" id="82" name="Google Shape;82;p15"/>
            <p:cNvPicPr preferRelativeResize="0"/>
            <p:nvPr/>
          </p:nvPicPr>
          <p:blipFill rotWithShape="1">
            <a:blip r:embed="rId4">
              <a:alphaModFix/>
            </a:blip>
            <a:srcRect b="0" l="9690" r="0" t="14000"/>
            <a:stretch/>
          </p:blipFill>
          <p:spPr>
            <a:xfrm>
              <a:off x="6370125" y="2105900"/>
              <a:ext cx="342700" cy="3132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" name="Google Shape;83;p15"/>
          <p:cNvGrpSpPr/>
          <p:nvPr/>
        </p:nvGrpSpPr>
        <p:grpSpPr>
          <a:xfrm>
            <a:off x="6930425" y="3543094"/>
            <a:ext cx="1243301" cy="1243301"/>
            <a:chOff x="6930425" y="3543094"/>
            <a:chExt cx="1243301" cy="1243301"/>
          </a:xfrm>
        </p:grpSpPr>
        <p:pic>
          <p:nvPicPr>
            <p:cNvPr id="84" name="Google Shape;84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30425" y="3543094"/>
              <a:ext cx="1243301" cy="1243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green hand is giving a thumbs up (fourni par Tenor)" id="85" name="Google Shape;85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571275" y="4382775"/>
              <a:ext cx="412275" cy="360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Enjeux du projet</a:t>
            </a:r>
            <a:endParaRPr/>
          </a:p>
        </p:txBody>
      </p:sp>
      <p:pic>
        <p:nvPicPr>
          <p:cNvPr descr="Working Contractor Electrician (fourni par Getty Images)"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73" y="2446300"/>
            <a:ext cx="2158551" cy="14397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</p:pic>
      <p:pic>
        <p:nvPicPr>
          <p:cNvPr descr="Cropped shot of modern UX web developer team workplace desktop computer and laptop computer (fourni par Getty Images)"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0363" y="2446300"/>
            <a:ext cx="3030364" cy="14397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</p:pic>
      <p:pic>
        <p:nvPicPr>
          <p:cNvPr descr="organised studio | on an organised day | Rach | Flickr"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9574" y="2446300"/>
            <a:ext cx="1691308" cy="14397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</p:pic>
      <p:sp>
        <p:nvSpPr>
          <p:cNvPr id="94" name="Google Shape;94;p16"/>
          <p:cNvSpPr txBox="1"/>
          <p:nvPr/>
        </p:nvSpPr>
        <p:spPr>
          <a:xfrm>
            <a:off x="742975" y="1894675"/>
            <a:ext cx="215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rPr>
              <a:t>C</a:t>
            </a:r>
            <a:r>
              <a:rPr lang="fr" sz="1800"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rPr>
              <a:t>ontinuité d’activité</a:t>
            </a:r>
            <a:endParaRPr sz="1800">
              <a:solidFill>
                <a:srgbClr val="6B422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3305550" y="18946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rPr>
              <a:t>F</a:t>
            </a:r>
            <a:r>
              <a:rPr lang="fr" sz="1800"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rPr>
              <a:t>iable, moderne et accessible</a:t>
            </a:r>
            <a:endParaRPr sz="1800">
              <a:solidFill>
                <a:srgbClr val="6B422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6709625" y="1257475"/>
            <a:ext cx="16914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rPr>
              <a:t>P</a:t>
            </a:r>
            <a:r>
              <a:rPr lang="fr" sz="1800"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rPr>
              <a:t>roductivité interne et l’autonomie</a:t>
            </a:r>
            <a:endParaRPr sz="1800">
              <a:solidFill>
                <a:srgbClr val="6B422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Périmètre et limites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Inclus 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fr"/>
              <a:t>Module Admin,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fr"/>
              <a:t>Module Opérateur</a:t>
            </a:r>
            <a:r>
              <a:rPr lang="fr"/>
              <a:t>-Colis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fr"/>
              <a:t>Module Opérateur-</a:t>
            </a:r>
            <a:r>
              <a:rPr lang="fr"/>
              <a:t>Stock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fr"/>
              <a:t>Authentification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fr"/>
              <a:t>Migration automatique des anciennes données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Exclus :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Automatisation des tâches manuelles :</a:t>
            </a:r>
            <a:endParaRPr/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Vérification du stock</a:t>
            </a:r>
            <a:endParaRPr/>
          </a:p>
          <a:p>
            <a:pPr indent="-317500" lvl="2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fr"/>
              <a:t>Vérification des clients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Gestion de l’acheminement des colis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Système de paiement bancaire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Travail en présentiel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Parties prenantes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152475"/>
            <a:ext cx="8520600" cy="3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➔"/>
            </a:pPr>
            <a:r>
              <a:rPr b="1" lang="fr"/>
              <a:t>Client </a:t>
            </a:r>
            <a:r>
              <a:rPr lang="fr"/>
              <a:t>: Fromagerie DIGICHEES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➔"/>
            </a:pPr>
            <a:r>
              <a:rPr b="1" lang="fr"/>
              <a:t>Référent métier / DSI</a:t>
            </a:r>
            <a:r>
              <a:rPr lang="fr"/>
              <a:t> : Christophe GERMAIN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➔"/>
            </a:pPr>
            <a:r>
              <a:rPr b="1" lang="fr"/>
              <a:t>PO </a:t>
            </a:r>
            <a:r>
              <a:rPr lang="fr"/>
              <a:t>: Robin HOTTON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➔"/>
            </a:pPr>
            <a:r>
              <a:rPr b="1" lang="fr"/>
              <a:t>Utilisateurs finaux</a:t>
            </a:r>
            <a:r>
              <a:rPr lang="fr"/>
              <a:t> : Admin, OP-colis, OP-stock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➔"/>
            </a:pPr>
            <a:r>
              <a:rPr b="1" lang="fr"/>
              <a:t>Équipe projet</a:t>
            </a:r>
            <a:r>
              <a:rPr lang="fr"/>
              <a:t> :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159" y="3176225"/>
            <a:ext cx="601225" cy="7450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1384" y="3176225"/>
            <a:ext cx="601225" cy="7450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2596" y="3176225"/>
            <a:ext cx="601225" cy="7450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2" name="Google Shape;112;p18"/>
          <p:cNvSpPr txBox="1"/>
          <p:nvPr/>
        </p:nvSpPr>
        <p:spPr>
          <a:xfrm>
            <a:off x="900875" y="3921300"/>
            <a:ext cx="17598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rPr>
              <a:t>Valentin J</a:t>
            </a:r>
            <a:endParaRPr b="1" sz="1000">
              <a:solidFill>
                <a:srgbClr val="6B422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B4226"/>
              </a:buClr>
              <a:buSzPts val="1000"/>
              <a:buFont typeface="Average"/>
              <a:buChar char="●"/>
            </a:pPr>
            <a:r>
              <a:rPr lang="fr" sz="1000"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rPr>
              <a:t>Chef de projet</a:t>
            </a:r>
            <a:endParaRPr sz="1000">
              <a:solidFill>
                <a:srgbClr val="6B422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B4226"/>
              </a:buClr>
              <a:buSzPts val="1000"/>
              <a:buFont typeface="Average"/>
              <a:buChar char="●"/>
            </a:pPr>
            <a:r>
              <a:rPr lang="fr" sz="1000"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rPr>
              <a:t>Développeur</a:t>
            </a:r>
            <a:endParaRPr sz="1000">
              <a:solidFill>
                <a:srgbClr val="6B422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3692075" y="3921300"/>
            <a:ext cx="17598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rPr>
              <a:t>Quentin F</a:t>
            </a:r>
            <a:endParaRPr b="1" sz="1000">
              <a:solidFill>
                <a:srgbClr val="6B422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B4226"/>
              </a:buClr>
              <a:buSzPts val="1000"/>
              <a:buFont typeface="Average"/>
              <a:buChar char="●"/>
            </a:pPr>
            <a:r>
              <a:rPr lang="fr" sz="1000"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rPr>
              <a:t>Développeur</a:t>
            </a:r>
            <a:endParaRPr sz="1000">
              <a:solidFill>
                <a:srgbClr val="6B422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6483275" y="3921300"/>
            <a:ext cx="17598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rPr>
              <a:t>Romain W</a:t>
            </a:r>
            <a:endParaRPr b="1" sz="1000">
              <a:solidFill>
                <a:srgbClr val="6B422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B4226"/>
              </a:buClr>
              <a:buSzPts val="1000"/>
              <a:buFont typeface="Average"/>
              <a:buChar char="●"/>
            </a:pPr>
            <a:r>
              <a:rPr lang="fr" sz="1000">
                <a:solidFill>
                  <a:srgbClr val="6B4226"/>
                </a:solidFill>
                <a:latin typeface="Average"/>
                <a:ea typeface="Average"/>
                <a:cs typeface="Average"/>
                <a:sym typeface="Average"/>
              </a:rPr>
              <a:t>Développeur</a:t>
            </a:r>
            <a:endParaRPr sz="1000">
              <a:solidFill>
                <a:srgbClr val="6B422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Application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technique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Base de données</a:t>
            </a:r>
            <a:r>
              <a:rPr lang="fr"/>
              <a:t> : PostgreSQL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Backend </a:t>
            </a:r>
            <a:r>
              <a:rPr lang="fr"/>
              <a:t>: Java 21 avec le Framework Spring boot et ses dépendances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Authentification </a:t>
            </a:r>
            <a:r>
              <a:rPr lang="fr"/>
              <a:t>: Login/mot de passe + rôles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Frontend </a:t>
            </a:r>
            <a:r>
              <a:rPr lang="fr"/>
              <a:t>: ReactJS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Hébergement </a:t>
            </a:r>
            <a:r>
              <a:rPr lang="fr"/>
              <a:t>: Serveur local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9300" y="115247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 b="28520" l="0" r="0" t="0"/>
          <a:stretch/>
        </p:blipFill>
        <p:spPr>
          <a:xfrm>
            <a:off x="7689300" y="2430225"/>
            <a:ext cx="1143000" cy="8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 title="pngegg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5187" y="3463900"/>
            <a:ext cx="1131228" cy="8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93500" y="3306125"/>
            <a:ext cx="1075924" cy="107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00225" y="3194738"/>
            <a:ext cx="1298700" cy="12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95450" y="3247225"/>
            <a:ext cx="1131250" cy="11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Exigences technique et sécurité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Interface ergonomique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Données sécurisées : hachage des mots de passe, </a:t>
            </a:r>
            <a:r>
              <a:rPr lang="fr"/>
              <a:t>rôles</a:t>
            </a:r>
            <a:r>
              <a:rPr lang="fr"/>
              <a:t> et logs.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Scalabilité: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possibilité d’ajouter de nouveaux utilisateurs sans dégrader les performances ou données de l’application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code bien structuré et maintenable, pour éviter les problèmes existant dans l’application obsolète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8075" y="3321050"/>
            <a:ext cx="988450" cy="1140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3625" y="3414725"/>
            <a:ext cx="1047300" cy="104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